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</p:sldMasterIdLst>
  <p:notesMasterIdLst>
    <p:notesMasterId r:id="rId29"/>
  </p:notesMasterIdLst>
  <p:handoutMasterIdLst>
    <p:handoutMasterId r:id="rId30"/>
  </p:handoutMasterIdLst>
  <p:sldIdLst>
    <p:sldId id="305" r:id="rId3"/>
    <p:sldId id="871" r:id="rId4"/>
    <p:sldId id="872" r:id="rId5"/>
    <p:sldId id="861" r:id="rId6"/>
    <p:sldId id="873" r:id="rId7"/>
    <p:sldId id="862" r:id="rId8"/>
    <p:sldId id="762" r:id="rId9"/>
    <p:sldId id="771" r:id="rId10"/>
    <p:sldId id="769" r:id="rId11"/>
    <p:sldId id="865" r:id="rId12"/>
    <p:sldId id="797" r:id="rId13"/>
    <p:sldId id="874" r:id="rId14"/>
    <p:sldId id="877" r:id="rId15"/>
    <p:sldId id="879" r:id="rId16"/>
    <p:sldId id="880" r:id="rId17"/>
    <p:sldId id="881" r:id="rId18"/>
    <p:sldId id="882" r:id="rId19"/>
    <p:sldId id="887" r:id="rId20"/>
    <p:sldId id="888" r:id="rId21"/>
    <p:sldId id="889" r:id="rId22"/>
    <p:sldId id="884" r:id="rId23"/>
    <p:sldId id="890" r:id="rId24"/>
    <p:sldId id="892" r:id="rId25"/>
    <p:sldId id="885" r:id="rId26"/>
    <p:sldId id="869" r:id="rId27"/>
    <p:sldId id="599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Muñoz" initials="A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00"/>
    <a:srgbClr val="B4202B"/>
    <a:srgbClr val="B7E86E"/>
    <a:srgbClr val="FEFDC7"/>
    <a:srgbClr val="D60093"/>
    <a:srgbClr val="FFFF99"/>
    <a:srgbClr val="CCFFCC"/>
    <a:srgbClr val="F8D4F5"/>
    <a:srgbClr val="B94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36" autoAdjust="0"/>
    <p:restoredTop sz="91231" autoAdjust="0"/>
  </p:normalViewPr>
  <p:slideViewPr>
    <p:cSldViewPr>
      <p:cViewPr varScale="1">
        <p:scale>
          <a:sx n="71" d="100"/>
          <a:sy n="71" d="100"/>
        </p:scale>
        <p:origin x="-10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534AF-AFC6-4F4B-8371-72E6F143616D}" type="doc">
      <dgm:prSet loTypeId="urn:microsoft.com/office/officeart/2005/8/layout/h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50FCFD-0974-41BA-AC49-5B0ABE03C6CA}">
      <dgm:prSet phldrT="[Text]" phldr="1" custT="1"/>
      <dgm:spPr/>
      <dgm:t>
        <a:bodyPr/>
        <a:lstStyle/>
        <a:p>
          <a:endParaRPr lang="en-US" sz="1800"/>
        </a:p>
      </dgm:t>
    </dgm:pt>
    <dgm:pt modelId="{51CB9CE6-6BD1-46AE-AE25-B2EBE5EC43FE}" type="parTrans" cxnId="{AB135835-88D5-42EF-9BC6-4C0B358F49A1}">
      <dgm:prSet/>
      <dgm:spPr/>
      <dgm:t>
        <a:bodyPr/>
        <a:lstStyle/>
        <a:p>
          <a:endParaRPr lang="en-US" sz="1800"/>
        </a:p>
      </dgm:t>
    </dgm:pt>
    <dgm:pt modelId="{27193694-F014-45E0-9F1B-1C13DD2CBCA4}" type="sibTrans" cxnId="{AB135835-88D5-42EF-9BC6-4C0B358F49A1}">
      <dgm:prSet/>
      <dgm:spPr/>
      <dgm:t>
        <a:bodyPr/>
        <a:lstStyle/>
        <a:p>
          <a:endParaRPr lang="en-US" sz="1800"/>
        </a:p>
      </dgm:t>
    </dgm:pt>
    <dgm:pt modelId="{B8BCFAA3-28FE-4F3D-83C4-ADAA6FB8E5E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HN" sz="1800" b="1" dirty="0" smtClean="0">
              <a:solidFill>
                <a:schemeClr val="tx1"/>
              </a:solidFill>
            </a:rPr>
            <a:t>Beneficencia Publica</a:t>
          </a:r>
          <a:endParaRPr lang="en-US" sz="1800" b="1" dirty="0">
            <a:solidFill>
              <a:schemeClr val="tx1"/>
            </a:solidFill>
          </a:endParaRPr>
        </a:p>
      </dgm:t>
    </dgm:pt>
    <dgm:pt modelId="{428B2E4E-4409-43F8-815A-461824A0E259}" type="parTrans" cxnId="{119CD721-2F3C-468F-A0C6-FA683FEE55B8}">
      <dgm:prSet/>
      <dgm:spPr/>
      <dgm:t>
        <a:bodyPr/>
        <a:lstStyle/>
        <a:p>
          <a:endParaRPr lang="en-US" sz="1800"/>
        </a:p>
      </dgm:t>
    </dgm:pt>
    <dgm:pt modelId="{9E19C6B6-B15B-4060-BE6A-DD0272A7DC40}" type="sibTrans" cxnId="{119CD721-2F3C-468F-A0C6-FA683FEE55B8}">
      <dgm:prSet/>
      <dgm:spPr/>
      <dgm:t>
        <a:bodyPr/>
        <a:lstStyle/>
        <a:p>
          <a:endParaRPr lang="en-US" sz="1800"/>
        </a:p>
      </dgm:t>
    </dgm:pt>
    <dgm:pt modelId="{6B71E19D-54D2-46A6-94D2-617DD6C5F17F}">
      <dgm:prSet phldrT="[Text]" phldr="1" custT="1"/>
      <dgm:spPr/>
      <dgm:t>
        <a:bodyPr/>
        <a:lstStyle/>
        <a:p>
          <a:endParaRPr lang="en-US" sz="1800" dirty="0"/>
        </a:p>
      </dgm:t>
    </dgm:pt>
    <dgm:pt modelId="{9BF1A986-70D7-4B8A-B7F6-2DE2A15EC344}" type="parTrans" cxnId="{B04DF58D-2726-4356-B22D-DD6367BD1487}">
      <dgm:prSet/>
      <dgm:spPr/>
      <dgm:t>
        <a:bodyPr/>
        <a:lstStyle/>
        <a:p>
          <a:endParaRPr lang="en-US" sz="1800"/>
        </a:p>
      </dgm:t>
    </dgm:pt>
    <dgm:pt modelId="{A9C88412-97CC-4342-BA7F-327F79313BF8}" type="sibTrans" cxnId="{B04DF58D-2726-4356-B22D-DD6367BD1487}">
      <dgm:prSet/>
      <dgm:spPr/>
      <dgm:t>
        <a:bodyPr/>
        <a:lstStyle/>
        <a:p>
          <a:endParaRPr lang="en-US" sz="1800"/>
        </a:p>
      </dgm:t>
    </dgm:pt>
    <dgm:pt modelId="{C061E3FF-F9A1-4CA9-9417-262A6B3F171B}">
      <dgm:prSet phldrT="[Text]" custT="1"/>
      <dgm:spPr>
        <a:gradFill rotWithShape="0">
          <a:gsLst>
            <a:gs pos="23000">
              <a:schemeClr val="tx2"/>
            </a:gs>
            <a:gs pos="79000">
              <a:schemeClr val="tx2">
                <a:lumMod val="75000"/>
              </a:schemeClr>
            </a:gs>
          </a:gsLst>
        </a:gradFill>
      </dgm:spPr>
      <dgm:t>
        <a:bodyPr/>
        <a:lstStyle/>
        <a:p>
          <a:r>
            <a:rPr lang="es-HN" sz="1800" b="1" dirty="0" smtClean="0"/>
            <a:t>Aseguramiento Universal </a:t>
          </a:r>
          <a:endParaRPr lang="en-US" sz="1800" b="1" dirty="0"/>
        </a:p>
      </dgm:t>
    </dgm:pt>
    <dgm:pt modelId="{6BCBEEBF-61FC-4671-9F89-702EBB2C0413}" type="parTrans" cxnId="{4A836BFC-E4B7-432B-A3DC-6B8C4B03E80E}">
      <dgm:prSet/>
      <dgm:spPr/>
      <dgm:t>
        <a:bodyPr/>
        <a:lstStyle/>
        <a:p>
          <a:endParaRPr lang="en-US" sz="1800"/>
        </a:p>
      </dgm:t>
    </dgm:pt>
    <dgm:pt modelId="{F97374B4-19A5-4775-9113-BF37AFF13FBB}" type="sibTrans" cxnId="{4A836BFC-E4B7-432B-A3DC-6B8C4B03E80E}">
      <dgm:prSet/>
      <dgm:spPr/>
      <dgm:t>
        <a:bodyPr/>
        <a:lstStyle/>
        <a:p>
          <a:endParaRPr lang="en-US" sz="1800"/>
        </a:p>
      </dgm:t>
    </dgm:pt>
    <dgm:pt modelId="{D85CFC48-A588-48C4-AB06-77215F2818A9}">
      <dgm:prSet phldrT="[Text]" custT="1"/>
      <dgm:spPr>
        <a:gradFill rotWithShape="0">
          <a:gsLst>
            <a:gs pos="23000">
              <a:schemeClr val="tx2"/>
            </a:gs>
            <a:gs pos="79000">
              <a:schemeClr val="tx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b="1" dirty="0" err="1" smtClean="0"/>
            <a:t>Integrado</a:t>
          </a:r>
          <a:r>
            <a:rPr lang="en-US" sz="1800" b="1" dirty="0" smtClean="0"/>
            <a:t>, </a:t>
          </a:r>
          <a:r>
            <a:rPr lang="en-US" sz="1800" b="1" dirty="0" err="1" smtClean="0"/>
            <a:t>Articulado</a:t>
          </a:r>
          <a:r>
            <a:rPr lang="en-US" sz="1800" b="1" dirty="0" smtClean="0"/>
            <a:t>, </a:t>
          </a:r>
          <a:r>
            <a:rPr lang="en-US" sz="1800" b="1" dirty="0" err="1" smtClean="0"/>
            <a:t>Supervisado</a:t>
          </a:r>
          <a:r>
            <a:rPr lang="en-US" sz="1800" b="1" dirty="0" smtClean="0"/>
            <a:t> y </a:t>
          </a:r>
          <a:r>
            <a:rPr lang="en-US" sz="1800" b="1" dirty="0" err="1" smtClean="0"/>
            <a:t>Competitivo</a:t>
          </a:r>
          <a:endParaRPr lang="en-US" sz="1800" b="1" dirty="0"/>
        </a:p>
      </dgm:t>
    </dgm:pt>
    <dgm:pt modelId="{6EC9138B-88E3-4BB4-A246-36E88E0D4262}" type="parTrans" cxnId="{DE254DC2-F5D0-42AB-A396-FA444B4227C0}">
      <dgm:prSet/>
      <dgm:spPr/>
      <dgm:t>
        <a:bodyPr/>
        <a:lstStyle/>
        <a:p>
          <a:endParaRPr lang="en-US" sz="1800"/>
        </a:p>
      </dgm:t>
    </dgm:pt>
    <dgm:pt modelId="{D3941DF1-61F4-4813-9B5F-A6EAD4823235}" type="sibTrans" cxnId="{DE254DC2-F5D0-42AB-A396-FA444B4227C0}">
      <dgm:prSet/>
      <dgm:spPr/>
      <dgm:t>
        <a:bodyPr/>
        <a:lstStyle/>
        <a:p>
          <a:endParaRPr lang="en-US" sz="1800"/>
        </a:p>
      </dgm:t>
    </dgm:pt>
    <dgm:pt modelId="{72999D67-BE7C-42DE-9A1F-84DDCC54AE9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HN" sz="1800" b="1" dirty="0" smtClean="0">
              <a:solidFill>
                <a:schemeClr val="tx1"/>
              </a:solidFill>
            </a:rPr>
            <a:t>Financiamiento basado en tendencias</a:t>
          </a:r>
          <a:endParaRPr lang="en-US" sz="1800" b="1" dirty="0">
            <a:solidFill>
              <a:schemeClr val="tx1"/>
            </a:solidFill>
          </a:endParaRPr>
        </a:p>
      </dgm:t>
    </dgm:pt>
    <dgm:pt modelId="{2F09A5BA-44AE-4A1B-A5A8-84C961758F84}" type="parTrans" cxnId="{C35B20F8-2568-4B19-B450-58CB65B18745}">
      <dgm:prSet/>
      <dgm:spPr/>
      <dgm:t>
        <a:bodyPr/>
        <a:lstStyle/>
        <a:p>
          <a:endParaRPr lang="en-US" sz="1800"/>
        </a:p>
      </dgm:t>
    </dgm:pt>
    <dgm:pt modelId="{BB47464B-8827-4839-9462-733B09B7DBBF}" type="sibTrans" cxnId="{C35B20F8-2568-4B19-B450-58CB65B18745}">
      <dgm:prSet/>
      <dgm:spPr/>
      <dgm:t>
        <a:bodyPr/>
        <a:lstStyle/>
        <a:p>
          <a:endParaRPr lang="en-US" sz="1800"/>
        </a:p>
      </dgm:t>
    </dgm:pt>
    <dgm:pt modelId="{3C54D46B-8242-4955-9777-BBD50E2BEC7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HN" sz="1800" b="1" dirty="0" smtClean="0">
              <a:solidFill>
                <a:schemeClr val="tx1"/>
              </a:solidFill>
            </a:rPr>
            <a:t>Financiamiento de la oferta</a:t>
          </a:r>
          <a:endParaRPr lang="en-US" sz="1800" b="1" dirty="0">
            <a:solidFill>
              <a:schemeClr val="tx1"/>
            </a:solidFill>
          </a:endParaRPr>
        </a:p>
      </dgm:t>
    </dgm:pt>
    <dgm:pt modelId="{C20F88CD-AFFF-40E3-9F0E-7D2CB65F48E7}" type="parTrans" cxnId="{644D15A2-94B3-46DA-A5DD-8990753A6D12}">
      <dgm:prSet/>
      <dgm:spPr/>
      <dgm:t>
        <a:bodyPr/>
        <a:lstStyle/>
        <a:p>
          <a:endParaRPr lang="en-US" sz="1800"/>
        </a:p>
      </dgm:t>
    </dgm:pt>
    <dgm:pt modelId="{97D8BC5D-9A12-48C9-9DDB-9B132925695F}" type="sibTrans" cxnId="{644D15A2-94B3-46DA-A5DD-8990753A6D12}">
      <dgm:prSet/>
      <dgm:spPr/>
      <dgm:t>
        <a:bodyPr/>
        <a:lstStyle/>
        <a:p>
          <a:endParaRPr lang="en-US" sz="1800"/>
        </a:p>
      </dgm:t>
    </dgm:pt>
    <dgm:pt modelId="{4E10583C-31C3-4609-BC10-99434F96B4BC}">
      <dgm:prSet phldrT="[Text]" custT="1"/>
      <dgm:spPr>
        <a:gradFill rotWithShape="0">
          <a:gsLst>
            <a:gs pos="23000">
              <a:schemeClr val="tx2"/>
            </a:gs>
            <a:gs pos="79000">
              <a:schemeClr val="tx2">
                <a:lumMod val="75000"/>
              </a:schemeClr>
            </a:gs>
          </a:gsLst>
        </a:gradFill>
      </dgm:spPr>
      <dgm:t>
        <a:bodyPr/>
        <a:lstStyle/>
        <a:p>
          <a:r>
            <a:rPr lang="es-HN" sz="1800" b="1" dirty="0" smtClean="0"/>
            <a:t>Financiamiento de la demanda y  vinculado a metas.  </a:t>
          </a:r>
          <a:endParaRPr lang="en-US" sz="1800" b="1" dirty="0"/>
        </a:p>
      </dgm:t>
    </dgm:pt>
    <dgm:pt modelId="{A0EA5B6F-7D3B-4C1E-9ABE-CD6748E3D5C3}" type="parTrans" cxnId="{38423282-9067-4424-899B-9407D40BBA7E}">
      <dgm:prSet/>
      <dgm:spPr/>
      <dgm:t>
        <a:bodyPr/>
        <a:lstStyle/>
        <a:p>
          <a:endParaRPr lang="en-US" sz="1800"/>
        </a:p>
      </dgm:t>
    </dgm:pt>
    <dgm:pt modelId="{A937667D-7EA6-463C-BD12-571A0D8E2FED}" type="sibTrans" cxnId="{38423282-9067-4424-899B-9407D40BBA7E}">
      <dgm:prSet/>
      <dgm:spPr/>
      <dgm:t>
        <a:bodyPr/>
        <a:lstStyle/>
        <a:p>
          <a:endParaRPr lang="en-US" sz="1800"/>
        </a:p>
      </dgm:t>
    </dgm:pt>
    <dgm:pt modelId="{80CCC483-86E0-4944-A5D5-672FC998984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HN" sz="1800" b="1" dirty="0" smtClean="0">
              <a:solidFill>
                <a:schemeClr val="tx1"/>
              </a:solidFill>
            </a:rPr>
            <a:t>Sin rendición y petición de cuentas</a:t>
          </a:r>
          <a:endParaRPr lang="en-US" sz="1800" b="1" dirty="0">
            <a:solidFill>
              <a:schemeClr val="tx1"/>
            </a:solidFill>
          </a:endParaRPr>
        </a:p>
      </dgm:t>
    </dgm:pt>
    <dgm:pt modelId="{7ADF93F6-1878-476B-89A2-C3D46BED09B7}" type="parTrans" cxnId="{A14B69C2-2129-4FA0-A802-C0568AEC1C9B}">
      <dgm:prSet/>
      <dgm:spPr/>
      <dgm:t>
        <a:bodyPr/>
        <a:lstStyle/>
        <a:p>
          <a:endParaRPr lang="en-US" sz="1800"/>
        </a:p>
      </dgm:t>
    </dgm:pt>
    <dgm:pt modelId="{ABF351C6-0476-4498-A2F3-3BB60FD6C76C}" type="sibTrans" cxnId="{A14B69C2-2129-4FA0-A802-C0568AEC1C9B}">
      <dgm:prSet/>
      <dgm:spPr/>
      <dgm:t>
        <a:bodyPr/>
        <a:lstStyle/>
        <a:p>
          <a:endParaRPr lang="en-US" sz="1800"/>
        </a:p>
      </dgm:t>
    </dgm:pt>
    <dgm:pt modelId="{5DDCD00D-6D3E-481D-867A-B88FB82604E3}">
      <dgm:prSet phldrT="[Text]" custT="1"/>
      <dgm:spPr>
        <a:gradFill rotWithShape="0">
          <a:gsLst>
            <a:gs pos="23000">
              <a:schemeClr val="tx2"/>
            </a:gs>
            <a:gs pos="79000">
              <a:schemeClr val="tx2">
                <a:lumMod val="75000"/>
              </a:schemeClr>
            </a:gs>
          </a:gsLst>
        </a:gradFill>
      </dgm:spPr>
      <dgm:t>
        <a:bodyPr/>
        <a:lstStyle/>
        <a:p>
          <a:r>
            <a:rPr lang="es-HN" sz="1800" b="1" dirty="0" smtClean="0"/>
            <a:t>Medición y  petición de   cuentas</a:t>
          </a:r>
          <a:endParaRPr lang="en-US" sz="1800" b="1" dirty="0"/>
        </a:p>
      </dgm:t>
    </dgm:pt>
    <dgm:pt modelId="{9863933E-CFC5-4748-ABA1-54EB87BB1E05}" type="parTrans" cxnId="{EAEDB302-6EA4-44B9-AB0F-E55655D34B29}">
      <dgm:prSet/>
      <dgm:spPr/>
      <dgm:t>
        <a:bodyPr/>
        <a:lstStyle/>
        <a:p>
          <a:endParaRPr lang="en-US" sz="1800"/>
        </a:p>
      </dgm:t>
    </dgm:pt>
    <dgm:pt modelId="{5F4B10B5-6ED1-4F1D-AC77-59F94F76D4DF}" type="sibTrans" cxnId="{EAEDB302-6EA4-44B9-AB0F-E55655D34B29}">
      <dgm:prSet/>
      <dgm:spPr/>
      <dgm:t>
        <a:bodyPr/>
        <a:lstStyle/>
        <a:p>
          <a:endParaRPr lang="en-US" sz="1800"/>
        </a:p>
      </dgm:t>
    </dgm:pt>
    <dgm:pt modelId="{D35A69BC-09C3-456D-8FB9-CCC548AFB96E}">
      <dgm:prSet phldrT="[Text]" custT="1"/>
      <dgm:spPr>
        <a:gradFill rotWithShape="0">
          <a:gsLst>
            <a:gs pos="23000">
              <a:schemeClr val="tx2"/>
            </a:gs>
            <a:gs pos="79000">
              <a:schemeClr val="tx2">
                <a:lumMod val="75000"/>
              </a:schemeClr>
            </a:gs>
          </a:gsLst>
        </a:gradFill>
      </dgm:spPr>
      <dgm:t>
        <a:bodyPr/>
        <a:lstStyle/>
        <a:p>
          <a:r>
            <a:rPr lang="es-HN" sz="1800" b="1" dirty="0" smtClean="0"/>
            <a:t>Separación de Función de Rectoría, Aseguramiento, Financiamiento y Provisión.</a:t>
          </a:r>
          <a:endParaRPr lang="en-US" sz="1800" b="1" dirty="0"/>
        </a:p>
      </dgm:t>
    </dgm:pt>
    <dgm:pt modelId="{F4BC6C70-7B99-4FB9-A9A7-248C3157CDC9}" type="parTrans" cxnId="{200C887A-7FD3-4044-B14E-B5D9A0E2D910}">
      <dgm:prSet/>
      <dgm:spPr/>
      <dgm:t>
        <a:bodyPr/>
        <a:lstStyle/>
        <a:p>
          <a:endParaRPr lang="en-US" sz="1800"/>
        </a:p>
      </dgm:t>
    </dgm:pt>
    <dgm:pt modelId="{D6A9889C-2B8F-4E28-8217-D507B60D55FE}" type="sibTrans" cxnId="{200C887A-7FD3-4044-B14E-B5D9A0E2D910}">
      <dgm:prSet/>
      <dgm:spPr/>
      <dgm:t>
        <a:bodyPr/>
        <a:lstStyle/>
        <a:p>
          <a:endParaRPr lang="en-US" sz="1800"/>
        </a:p>
      </dgm:t>
    </dgm:pt>
    <dgm:pt modelId="{EE2BA5D0-3962-49B7-B174-DEE419EF489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1800" dirty="0"/>
        </a:p>
      </dgm:t>
    </dgm:pt>
    <dgm:pt modelId="{34A99701-6217-4315-902A-B006632AAE75}" type="parTrans" cxnId="{74F8DFED-D381-4B32-98BA-0AE8E07487E1}">
      <dgm:prSet/>
      <dgm:spPr/>
      <dgm:t>
        <a:bodyPr/>
        <a:lstStyle/>
        <a:p>
          <a:endParaRPr lang="en-US" sz="1800"/>
        </a:p>
      </dgm:t>
    </dgm:pt>
    <dgm:pt modelId="{BA56A37D-2E5F-448E-88AE-4B4018B5435C}" type="sibTrans" cxnId="{74F8DFED-D381-4B32-98BA-0AE8E07487E1}">
      <dgm:prSet/>
      <dgm:spPr/>
      <dgm:t>
        <a:bodyPr/>
        <a:lstStyle/>
        <a:p>
          <a:endParaRPr lang="en-US" sz="1800"/>
        </a:p>
      </dgm:t>
    </dgm:pt>
    <dgm:pt modelId="{160D468D-5ED7-4C6A-8EB1-4D48C324A9F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HN" sz="1800" b="1" dirty="0" smtClean="0">
              <a:solidFill>
                <a:schemeClr val="tx1"/>
              </a:solidFill>
            </a:rPr>
            <a:t>Centrado en el sistema</a:t>
          </a:r>
          <a:endParaRPr lang="en-US" sz="1800" b="1" dirty="0">
            <a:solidFill>
              <a:schemeClr val="tx1"/>
            </a:solidFill>
          </a:endParaRPr>
        </a:p>
      </dgm:t>
    </dgm:pt>
    <dgm:pt modelId="{6F133725-208D-487B-89EC-8784CFD05D9F}" type="parTrans" cxnId="{DEA1E007-F06D-4A5B-A92A-055C769B1A7B}">
      <dgm:prSet/>
      <dgm:spPr/>
      <dgm:t>
        <a:bodyPr/>
        <a:lstStyle/>
        <a:p>
          <a:endParaRPr lang="en-US" sz="1800"/>
        </a:p>
      </dgm:t>
    </dgm:pt>
    <dgm:pt modelId="{228BB147-6E03-447E-BEDD-B9E2A0C2473F}" type="sibTrans" cxnId="{DEA1E007-F06D-4A5B-A92A-055C769B1A7B}">
      <dgm:prSet/>
      <dgm:spPr/>
      <dgm:t>
        <a:bodyPr/>
        <a:lstStyle/>
        <a:p>
          <a:endParaRPr lang="en-US" sz="1800"/>
        </a:p>
      </dgm:t>
    </dgm:pt>
    <dgm:pt modelId="{6DDDB372-98A1-495C-BDD0-EA57BF36F59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HN" sz="1800" b="1" dirty="0" smtClean="0">
              <a:solidFill>
                <a:schemeClr val="tx1"/>
              </a:solidFill>
            </a:rPr>
            <a:t>Segmentado, </a:t>
          </a:r>
          <a:r>
            <a:rPr lang="es-MX" sz="1800" b="1" noProof="0" dirty="0" smtClean="0">
              <a:solidFill>
                <a:schemeClr val="tx1"/>
              </a:solidFill>
            </a:rPr>
            <a:t>Desregulado</a:t>
          </a:r>
          <a:r>
            <a:rPr lang="en-US" sz="1800" b="1" dirty="0" smtClean="0">
              <a:solidFill>
                <a:schemeClr val="tx1"/>
              </a:solidFill>
            </a:rPr>
            <a:t> e </a:t>
          </a:r>
          <a:r>
            <a:rPr lang="en-US" sz="1800" b="1" dirty="0" err="1" smtClean="0">
              <a:solidFill>
                <a:schemeClr val="tx1"/>
              </a:solidFill>
            </a:rPr>
            <a:t>Ineficiente</a:t>
          </a:r>
          <a:endParaRPr lang="en-US" sz="1800" b="1" dirty="0">
            <a:solidFill>
              <a:schemeClr val="tx1"/>
            </a:solidFill>
          </a:endParaRPr>
        </a:p>
      </dgm:t>
    </dgm:pt>
    <dgm:pt modelId="{DCD1C326-EEE2-4A01-9E1B-F3E5BF477E12}" type="parTrans" cxnId="{82DACDE2-DF88-4ED1-8D83-20A7BF4CD90A}">
      <dgm:prSet/>
      <dgm:spPr/>
      <dgm:t>
        <a:bodyPr/>
        <a:lstStyle/>
        <a:p>
          <a:endParaRPr lang="es-HN" sz="1800"/>
        </a:p>
      </dgm:t>
    </dgm:pt>
    <dgm:pt modelId="{2B41F96F-ADAE-4268-89FE-49EAADA13665}" type="sibTrans" cxnId="{82DACDE2-DF88-4ED1-8D83-20A7BF4CD90A}">
      <dgm:prSet/>
      <dgm:spPr/>
      <dgm:t>
        <a:bodyPr/>
        <a:lstStyle/>
        <a:p>
          <a:endParaRPr lang="es-HN" sz="1800"/>
        </a:p>
      </dgm:t>
    </dgm:pt>
    <dgm:pt modelId="{B9A911F9-5909-4016-AF0E-9C37F947D6C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Concentración</a:t>
          </a:r>
          <a:r>
            <a:rPr lang="en-US" sz="1800" b="1" dirty="0" smtClean="0">
              <a:solidFill>
                <a:schemeClr val="tx1"/>
              </a:solidFill>
            </a:rPr>
            <a:t> de </a:t>
          </a:r>
          <a:r>
            <a:rPr lang="en-US" sz="1800" b="1" dirty="0" err="1" smtClean="0">
              <a:solidFill>
                <a:schemeClr val="tx1"/>
              </a:solidFill>
            </a:rPr>
            <a:t>funciones</a:t>
          </a:r>
          <a:r>
            <a:rPr lang="en-US" sz="1800" b="1" dirty="0" smtClean="0">
              <a:solidFill>
                <a:schemeClr val="tx1"/>
              </a:solidFill>
            </a:rPr>
            <a:t> en </a:t>
          </a:r>
          <a:r>
            <a:rPr lang="en-US" sz="1800" b="1" dirty="0" err="1" smtClean="0">
              <a:solidFill>
                <a:schemeClr val="tx1"/>
              </a:solidFill>
            </a:rPr>
            <a:t>entidades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Estatales</a:t>
          </a:r>
          <a:endParaRPr lang="en-US" sz="1800" b="1" dirty="0">
            <a:solidFill>
              <a:schemeClr val="tx1"/>
            </a:solidFill>
          </a:endParaRPr>
        </a:p>
      </dgm:t>
    </dgm:pt>
    <dgm:pt modelId="{60EBCDBC-AE22-4A66-91D6-85911A9E4039}" type="parTrans" cxnId="{1098AFBC-CECE-4E90-BE20-38B398D55723}">
      <dgm:prSet/>
      <dgm:spPr/>
      <dgm:t>
        <a:bodyPr/>
        <a:lstStyle/>
        <a:p>
          <a:endParaRPr lang="es-HN" sz="1800"/>
        </a:p>
      </dgm:t>
    </dgm:pt>
    <dgm:pt modelId="{B3FBBCBE-98FB-4DA0-B6C7-FCB418FC662E}" type="sibTrans" cxnId="{1098AFBC-CECE-4E90-BE20-38B398D55723}">
      <dgm:prSet/>
      <dgm:spPr/>
      <dgm:t>
        <a:bodyPr/>
        <a:lstStyle/>
        <a:p>
          <a:endParaRPr lang="es-HN" sz="1800"/>
        </a:p>
      </dgm:t>
    </dgm:pt>
    <dgm:pt modelId="{603BDDBA-EFC0-40F5-ABE4-04DFA73976C2}">
      <dgm:prSet phldrT="[Text]" custT="1"/>
      <dgm:spPr>
        <a:gradFill rotWithShape="0">
          <a:gsLst>
            <a:gs pos="23000">
              <a:schemeClr val="tx2"/>
            </a:gs>
            <a:gs pos="79000">
              <a:schemeClr val="tx2">
                <a:lumMod val="75000"/>
              </a:schemeClr>
            </a:gs>
          </a:gsLst>
        </a:gradFill>
      </dgm:spPr>
      <dgm:t>
        <a:bodyPr/>
        <a:lstStyle/>
        <a:p>
          <a:r>
            <a:rPr lang="es-HN" sz="1800" b="1" dirty="0" smtClean="0"/>
            <a:t>Centrado en la persona</a:t>
          </a:r>
          <a:endParaRPr lang="en-US" sz="1800" b="1" dirty="0"/>
        </a:p>
      </dgm:t>
    </dgm:pt>
    <dgm:pt modelId="{AA03D0E6-1C63-4448-A2B5-E863606A5472}" type="parTrans" cxnId="{6F0D6AC7-1B23-448A-BFE2-858A6C896FCC}">
      <dgm:prSet/>
      <dgm:spPr/>
      <dgm:t>
        <a:bodyPr/>
        <a:lstStyle/>
        <a:p>
          <a:endParaRPr lang="es-HN"/>
        </a:p>
      </dgm:t>
    </dgm:pt>
    <dgm:pt modelId="{1EDD60E9-B294-429B-98CD-7CB8199A6E77}" type="sibTrans" cxnId="{6F0D6AC7-1B23-448A-BFE2-858A6C896FCC}">
      <dgm:prSet/>
      <dgm:spPr/>
      <dgm:t>
        <a:bodyPr/>
        <a:lstStyle/>
        <a:p>
          <a:endParaRPr lang="es-HN"/>
        </a:p>
      </dgm:t>
    </dgm:pt>
    <dgm:pt modelId="{A145D458-E6D8-40AA-9DA1-C3AE9320ECD1}" type="pres">
      <dgm:prSet presAssocID="{951534AF-AFC6-4F4B-8371-72E6F143616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DF5C38A-B573-411F-9CE3-146F31BB4D69}" type="pres">
      <dgm:prSet presAssocID="{DA50FCFD-0974-41BA-AC49-5B0ABE03C6C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7E087418-7B11-4319-9CB3-B17F0E8505E2}" type="pres">
      <dgm:prSet presAssocID="{DA50FCFD-0974-41BA-AC49-5B0ABE03C6CA}" presName="image" presStyleLbl="fgImgPlace1" presStyleIdx="0" presStyleCnt="2" custFlipHor="1" custScaleX="15116" custScaleY="4687" custLinFactNeighborX="51776" custLinFactNeighborY="-14016"/>
      <dgm:spPr/>
      <dgm:t>
        <a:bodyPr/>
        <a:lstStyle/>
        <a:p>
          <a:endParaRPr lang="es-HN"/>
        </a:p>
      </dgm:t>
    </dgm:pt>
    <dgm:pt modelId="{FE742DB4-F86C-4066-B56D-8F224408EB2D}" type="pres">
      <dgm:prSet presAssocID="{DA50FCFD-0974-41BA-AC49-5B0ABE03C6CA}" presName="childNode" presStyleLbl="node1" presStyleIdx="0" presStyleCnt="2" custScaleX="116110" custScaleY="93597" custLinFactNeighborX="21175" custLinFactNeighborY="-16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F6FD6-9DC5-47C9-9B0F-2A05DB267357}" type="pres">
      <dgm:prSet presAssocID="{DA50FCFD-0974-41BA-AC49-5B0ABE03C6CA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0C3DE-EB0E-41B2-96CE-17EE4FD7227C}" type="pres">
      <dgm:prSet presAssocID="{27193694-F014-45E0-9F1B-1C13DD2CBCA4}" presName="sibTrans" presStyleCnt="0"/>
      <dgm:spPr/>
      <dgm:t>
        <a:bodyPr/>
        <a:lstStyle/>
        <a:p>
          <a:endParaRPr lang="es-HN"/>
        </a:p>
      </dgm:t>
    </dgm:pt>
    <dgm:pt modelId="{1A895725-544F-4559-9ECD-4FEA4C728584}" type="pres">
      <dgm:prSet presAssocID="{6B71E19D-54D2-46A6-94D2-617DD6C5F17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C84798E-C69E-4C1A-BA34-6F28CA486C8D}" type="pres">
      <dgm:prSet presAssocID="{6B71E19D-54D2-46A6-94D2-617DD6C5F17F}" presName="image" presStyleLbl="fgImgPlace1" presStyleIdx="1" presStyleCnt="2" custScaleX="17877" custScaleY="4662" custLinFactNeighborX="-10210" custLinFactNeighborY="-14982"/>
      <dgm:spPr/>
      <dgm:t>
        <a:bodyPr/>
        <a:lstStyle/>
        <a:p>
          <a:endParaRPr lang="es-HN"/>
        </a:p>
      </dgm:t>
    </dgm:pt>
    <dgm:pt modelId="{B8868E7F-77B3-41BA-9C91-18C0519CDC62}" type="pres">
      <dgm:prSet presAssocID="{6B71E19D-54D2-46A6-94D2-617DD6C5F17F}" presName="childNode" presStyleLbl="node1" presStyleIdx="1" presStyleCnt="2" custScaleX="117848" custScaleY="93201" custLinFactNeighborX="-2984" custLinFactNeighborY="-15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5E9B7-C957-486F-B7E9-ABA25C9C6470}" type="pres">
      <dgm:prSet presAssocID="{6B71E19D-54D2-46A6-94D2-617DD6C5F17F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BB88B-75CC-46BF-80D0-377AD6B79FEF}" type="presOf" srcId="{80CCC483-86E0-4944-A5D5-672FC9989840}" destId="{FE742DB4-F86C-4066-B56D-8F224408EB2D}" srcOrd="0" destOrd="5" presId="urn:microsoft.com/office/officeart/2005/8/layout/hList2"/>
    <dgm:cxn modelId="{C35B20F8-2568-4B19-B450-58CB65B18745}" srcId="{DA50FCFD-0974-41BA-AC49-5B0ABE03C6CA}" destId="{72999D67-BE7C-42DE-9A1F-84DDCC54AE90}" srcOrd="4" destOrd="0" parTransId="{2F09A5BA-44AE-4A1B-A5A8-84C961758F84}" sibTransId="{BB47464B-8827-4839-9462-733B09B7DBBF}"/>
    <dgm:cxn modelId="{C06ABA52-65C0-46B2-B849-84F9CD0FCDD8}" type="presOf" srcId="{5DDCD00D-6D3E-481D-867A-B88FB82604E3}" destId="{B8868E7F-77B3-41BA-9C91-18C0519CDC62}" srcOrd="0" destOrd="4" presId="urn:microsoft.com/office/officeart/2005/8/layout/hList2"/>
    <dgm:cxn modelId="{47090B50-2F90-414E-B4F2-D3E3BF1C8871}" type="presOf" srcId="{B8BCFAA3-28FE-4F3D-83C4-ADAA6FB8E5E8}" destId="{FE742DB4-F86C-4066-B56D-8F224408EB2D}" srcOrd="0" destOrd="0" presId="urn:microsoft.com/office/officeart/2005/8/layout/hList2"/>
    <dgm:cxn modelId="{1098AFBC-CECE-4E90-BE20-38B398D55723}" srcId="{DA50FCFD-0974-41BA-AC49-5B0ABE03C6CA}" destId="{B9A911F9-5909-4016-AF0E-9C37F947D6C0}" srcOrd="2" destOrd="0" parTransId="{60EBCDBC-AE22-4A66-91D6-85911A9E4039}" sibTransId="{B3FBBCBE-98FB-4DA0-B6C7-FCB418FC662E}"/>
    <dgm:cxn modelId="{644D15A2-94B3-46DA-A5DD-8990753A6D12}" srcId="{DA50FCFD-0974-41BA-AC49-5B0ABE03C6CA}" destId="{3C54D46B-8242-4955-9777-BBD50E2BEC79}" srcOrd="3" destOrd="0" parTransId="{C20F88CD-AFFF-40E3-9F0E-7D2CB65F48E7}" sibTransId="{97D8BC5D-9A12-48C9-9DDB-9B132925695F}"/>
    <dgm:cxn modelId="{82DACDE2-DF88-4ED1-8D83-20A7BF4CD90A}" srcId="{DA50FCFD-0974-41BA-AC49-5B0ABE03C6CA}" destId="{6DDDB372-98A1-495C-BDD0-EA57BF36F59E}" srcOrd="1" destOrd="0" parTransId="{DCD1C326-EEE2-4A01-9E1B-F3E5BF477E12}" sibTransId="{2B41F96F-ADAE-4268-89FE-49EAADA13665}"/>
    <dgm:cxn modelId="{DEA1E007-F06D-4A5B-A92A-055C769B1A7B}" srcId="{DA50FCFD-0974-41BA-AC49-5B0ABE03C6CA}" destId="{160D468D-5ED7-4C6A-8EB1-4D48C324A9F9}" srcOrd="6" destOrd="0" parTransId="{6F133725-208D-487B-89EC-8784CFD05D9F}" sibTransId="{228BB147-6E03-447E-BEDD-B9E2A0C2473F}"/>
    <dgm:cxn modelId="{74F8DFED-D381-4B32-98BA-0AE8E07487E1}" srcId="{DA50FCFD-0974-41BA-AC49-5B0ABE03C6CA}" destId="{EE2BA5D0-3962-49B7-B174-DEE419EF489F}" srcOrd="7" destOrd="0" parTransId="{34A99701-6217-4315-902A-B006632AAE75}" sibTransId="{BA56A37D-2E5F-448E-88AE-4B4018B5435C}"/>
    <dgm:cxn modelId="{38423282-9067-4424-899B-9407D40BBA7E}" srcId="{6B71E19D-54D2-46A6-94D2-617DD6C5F17F}" destId="{4E10583C-31C3-4609-BC10-99434F96B4BC}" srcOrd="3" destOrd="0" parTransId="{A0EA5B6F-7D3B-4C1E-9ABE-CD6748E3D5C3}" sibTransId="{A937667D-7EA6-463C-BD12-571A0D8E2FED}"/>
    <dgm:cxn modelId="{AB135835-88D5-42EF-9BC6-4C0B358F49A1}" srcId="{951534AF-AFC6-4F4B-8371-72E6F143616D}" destId="{DA50FCFD-0974-41BA-AC49-5B0ABE03C6CA}" srcOrd="0" destOrd="0" parTransId="{51CB9CE6-6BD1-46AE-AE25-B2EBE5EC43FE}" sibTransId="{27193694-F014-45E0-9F1B-1C13DD2CBCA4}"/>
    <dgm:cxn modelId="{F9C29649-6B60-487F-A4C5-26917704E900}" type="presOf" srcId="{951534AF-AFC6-4F4B-8371-72E6F143616D}" destId="{A145D458-E6D8-40AA-9DA1-C3AE9320ECD1}" srcOrd="0" destOrd="0" presId="urn:microsoft.com/office/officeart/2005/8/layout/hList2"/>
    <dgm:cxn modelId="{B04DF58D-2726-4356-B22D-DD6367BD1487}" srcId="{951534AF-AFC6-4F4B-8371-72E6F143616D}" destId="{6B71E19D-54D2-46A6-94D2-617DD6C5F17F}" srcOrd="1" destOrd="0" parTransId="{9BF1A986-70D7-4B8A-B7F6-2DE2A15EC344}" sibTransId="{A9C88412-97CC-4342-BA7F-327F79313BF8}"/>
    <dgm:cxn modelId="{9EA299B7-502A-4508-99FF-22ACC382F68B}" type="presOf" srcId="{603BDDBA-EFC0-40F5-ABE4-04DFA73976C2}" destId="{B8868E7F-77B3-41BA-9C91-18C0519CDC62}" srcOrd="0" destOrd="5" presId="urn:microsoft.com/office/officeart/2005/8/layout/hList2"/>
    <dgm:cxn modelId="{200C887A-7FD3-4044-B14E-B5D9A0E2D910}" srcId="{6B71E19D-54D2-46A6-94D2-617DD6C5F17F}" destId="{D35A69BC-09C3-456D-8FB9-CCC548AFB96E}" srcOrd="2" destOrd="0" parTransId="{F4BC6C70-7B99-4FB9-A9A7-248C3157CDC9}" sibTransId="{D6A9889C-2B8F-4E28-8217-D507B60D55FE}"/>
    <dgm:cxn modelId="{4A836BFC-E4B7-432B-A3DC-6B8C4B03E80E}" srcId="{6B71E19D-54D2-46A6-94D2-617DD6C5F17F}" destId="{C061E3FF-F9A1-4CA9-9417-262A6B3F171B}" srcOrd="0" destOrd="0" parTransId="{6BCBEEBF-61FC-4671-9F89-702EBB2C0413}" sibTransId="{F97374B4-19A5-4775-9113-BF37AFF13FBB}"/>
    <dgm:cxn modelId="{0D31871F-468D-4397-8697-33C1DEBC9628}" type="presOf" srcId="{C061E3FF-F9A1-4CA9-9417-262A6B3F171B}" destId="{B8868E7F-77B3-41BA-9C91-18C0519CDC62}" srcOrd="0" destOrd="0" presId="urn:microsoft.com/office/officeart/2005/8/layout/hList2"/>
    <dgm:cxn modelId="{2B251415-0AAF-4A0F-BE43-2275F35D6AC7}" type="presOf" srcId="{72999D67-BE7C-42DE-9A1F-84DDCC54AE90}" destId="{FE742DB4-F86C-4066-B56D-8F224408EB2D}" srcOrd="0" destOrd="4" presId="urn:microsoft.com/office/officeart/2005/8/layout/hList2"/>
    <dgm:cxn modelId="{C15D4FDB-4A70-4FDF-AB19-3B1B14BC4F7C}" type="presOf" srcId="{6B71E19D-54D2-46A6-94D2-617DD6C5F17F}" destId="{CEF5E9B7-C957-486F-B7E9-ABA25C9C6470}" srcOrd="0" destOrd="0" presId="urn:microsoft.com/office/officeart/2005/8/layout/hList2"/>
    <dgm:cxn modelId="{EAEDB302-6EA4-44B9-AB0F-E55655D34B29}" srcId="{6B71E19D-54D2-46A6-94D2-617DD6C5F17F}" destId="{5DDCD00D-6D3E-481D-867A-B88FB82604E3}" srcOrd="4" destOrd="0" parTransId="{9863933E-CFC5-4748-ABA1-54EB87BB1E05}" sibTransId="{5F4B10B5-6ED1-4F1D-AC77-59F94F76D4DF}"/>
    <dgm:cxn modelId="{3F9BC37D-B5F8-4651-9908-919A641D085B}" type="presOf" srcId="{D85CFC48-A588-48C4-AB06-77215F2818A9}" destId="{B8868E7F-77B3-41BA-9C91-18C0519CDC62}" srcOrd="0" destOrd="1" presId="urn:microsoft.com/office/officeart/2005/8/layout/hList2"/>
    <dgm:cxn modelId="{79AB5EA4-7328-48AF-86A2-58898DA2B3A3}" type="presOf" srcId="{EE2BA5D0-3962-49B7-B174-DEE419EF489F}" destId="{FE742DB4-F86C-4066-B56D-8F224408EB2D}" srcOrd="0" destOrd="7" presId="urn:microsoft.com/office/officeart/2005/8/layout/hList2"/>
    <dgm:cxn modelId="{7C062078-040A-4A63-954F-A5DE5AAF5FA6}" type="presOf" srcId="{D35A69BC-09C3-456D-8FB9-CCC548AFB96E}" destId="{B8868E7F-77B3-41BA-9C91-18C0519CDC62}" srcOrd="0" destOrd="2" presId="urn:microsoft.com/office/officeart/2005/8/layout/hList2"/>
    <dgm:cxn modelId="{FAC2DC7B-D2B4-43FD-8E1E-3A5028D4D83C}" type="presOf" srcId="{DA50FCFD-0974-41BA-AC49-5B0ABE03C6CA}" destId="{739F6FD6-9DC5-47C9-9B0F-2A05DB267357}" srcOrd="0" destOrd="0" presId="urn:microsoft.com/office/officeart/2005/8/layout/hList2"/>
    <dgm:cxn modelId="{DE254DC2-F5D0-42AB-A396-FA444B4227C0}" srcId="{6B71E19D-54D2-46A6-94D2-617DD6C5F17F}" destId="{D85CFC48-A588-48C4-AB06-77215F2818A9}" srcOrd="1" destOrd="0" parTransId="{6EC9138B-88E3-4BB4-A246-36E88E0D4262}" sibTransId="{D3941DF1-61F4-4813-9B5F-A6EAD4823235}"/>
    <dgm:cxn modelId="{0ACA1EB0-35DC-4B9B-A530-82E2B3DBA6BD}" type="presOf" srcId="{160D468D-5ED7-4C6A-8EB1-4D48C324A9F9}" destId="{FE742DB4-F86C-4066-B56D-8F224408EB2D}" srcOrd="0" destOrd="6" presId="urn:microsoft.com/office/officeart/2005/8/layout/hList2"/>
    <dgm:cxn modelId="{6F0D6AC7-1B23-448A-BFE2-858A6C896FCC}" srcId="{6B71E19D-54D2-46A6-94D2-617DD6C5F17F}" destId="{603BDDBA-EFC0-40F5-ABE4-04DFA73976C2}" srcOrd="5" destOrd="0" parTransId="{AA03D0E6-1C63-4448-A2B5-E863606A5472}" sibTransId="{1EDD60E9-B294-429B-98CD-7CB8199A6E77}"/>
    <dgm:cxn modelId="{D430ED03-03C6-4189-B49A-3B605FFD9E25}" type="presOf" srcId="{B9A911F9-5909-4016-AF0E-9C37F947D6C0}" destId="{FE742DB4-F86C-4066-B56D-8F224408EB2D}" srcOrd="0" destOrd="2" presId="urn:microsoft.com/office/officeart/2005/8/layout/hList2"/>
    <dgm:cxn modelId="{A82F876E-DA68-47D7-9575-8B694AEC78ED}" type="presOf" srcId="{4E10583C-31C3-4609-BC10-99434F96B4BC}" destId="{B8868E7F-77B3-41BA-9C91-18C0519CDC62}" srcOrd="0" destOrd="3" presId="urn:microsoft.com/office/officeart/2005/8/layout/hList2"/>
    <dgm:cxn modelId="{845008DC-D130-44DB-AA1F-A6C38C4F16F0}" type="presOf" srcId="{6DDDB372-98A1-495C-BDD0-EA57BF36F59E}" destId="{FE742DB4-F86C-4066-B56D-8F224408EB2D}" srcOrd="0" destOrd="1" presId="urn:microsoft.com/office/officeart/2005/8/layout/hList2"/>
    <dgm:cxn modelId="{A14B69C2-2129-4FA0-A802-C0568AEC1C9B}" srcId="{DA50FCFD-0974-41BA-AC49-5B0ABE03C6CA}" destId="{80CCC483-86E0-4944-A5D5-672FC9989840}" srcOrd="5" destOrd="0" parTransId="{7ADF93F6-1878-476B-89A2-C3D46BED09B7}" sibTransId="{ABF351C6-0476-4498-A2F3-3BB60FD6C76C}"/>
    <dgm:cxn modelId="{119CD721-2F3C-468F-A0C6-FA683FEE55B8}" srcId="{DA50FCFD-0974-41BA-AC49-5B0ABE03C6CA}" destId="{B8BCFAA3-28FE-4F3D-83C4-ADAA6FB8E5E8}" srcOrd="0" destOrd="0" parTransId="{428B2E4E-4409-43F8-815A-461824A0E259}" sibTransId="{9E19C6B6-B15B-4060-BE6A-DD0272A7DC40}"/>
    <dgm:cxn modelId="{453654B2-68A3-4613-99FD-E0FAE4294DD0}" type="presOf" srcId="{3C54D46B-8242-4955-9777-BBD50E2BEC79}" destId="{FE742DB4-F86C-4066-B56D-8F224408EB2D}" srcOrd="0" destOrd="3" presId="urn:microsoft.com/office/officeart/2005/8/layout/hList2"/>
    <dgm:cxn modelId="{770B5901-CC7D-435E-AA6A-C902BFD66678}" type="presParOf" srcId="{A145D458-E6D8-40AA-9DA1-C3AE9320ECD1}" destId="{3DF5C38A-B573-411F-9CE3-146F31BB4D69}" srcOrd="0" destOrd="0" presId="urn:microsoft.com/office/officeart/2005/8/layout/hList2"/>
    <dgm:cxn modelId="{95D57BBB-2738-4E92-A2A3-C89895EC7B12}" type="presParOf" srcId="{3DF5C38A-B573-411F-9CE3-146F31BB4D69}" destId="{7E087418-7B11-4319-9CB3-B17F0E8505E2}" srcOrd="0" destOrd="0" presId="urn:microsoft.com/office/officeart/2005/8/layout/hList2"/>
    <dgm:cxn modelId="{05FEC3A1-24F6-46B3-A2A6-2BFDFD8841CB}" type="presParOf" srcId="{3DF5C38A-B573-411F-9CE3-146F31BB4D69}" destId="{FE742DB4-F86C-4066-B56D-8F224408EB2D}" srcOrd="1" destOrd="0" presId="urn:microsoft.com/office/officeart/2005/8/layout/hList2"/>
    <dgm:cxn modelId="{5FF32A6D-E9FE-4544-94D4-497A00CA1D1F}" type="presParOf" srcId="{3DF5C38A-B573-411F-9CE3-146F31BB4D69}" destId="{739F6FD6-9DC5-47C9-9B0F-2A05DB267357}" srcOrd="2" destOrd="0" presId="urn:microsoft.com/office/officeart/2005/8/layout/hList2"/>
    <dgm:cxn modelId="{6DF3DB88-010E-4AA3-950F-70073243A7C0}" type="presParOf" srcId="{A145D458-E6D8-40AA-9DA1-C3AE9320ECD1}" destId="{19B0C3DE-EB0E-41B2-96CE-17EE4FD7227C}" srcOrd="1" destOrd="0" presId="urn:microsoft.com/office/officeart/2005/8/layout/hList2"/>
    <dgm:cxn modelId="{CF772CB4-EEC3-451D-B02D-7D485FCFD92B}" type="presParOf" srcId="{A145D458-E6D8-40AA-9DA1-C3AE9320ECD1}" destId="{1A895725-544F-4559-9ECD-4FEA4C728584}" srcOrd="2" destOrd="0" presId="urn:microsoft.com/office/officeart/2005/8/layout/hList2"/>
    <dgm:cxn modelId="{2985044A-3161-4A73-81DA-9CA120F6BE1E}" type="presParOf" srcId="{1A895725-544F-4559-9ECD-4FEA4C728584}" destId="{BC84798E-C69E-4C1A-BA34-6F28CA486C8D}" srcOrd="0" destOrd="0" presId="urn:microsoft.com/office/officeart/2005/8/layout/hList2"/>
    <dgm:cxn modelId="{AAE91CF8-A41E-41A6-B89D-CE92ABD3C268}" type="presParOf" srcId="{1A895725-544F-4559-9ECD-4FEA4C728584}" destId="{B8868E7F-77B3-41BA-9C91-18C0519CDC62}" srcOrd="1" destOrd="0" presId="urn:microsoft.com/office/officeart/2005/8/layout/hList2"/>
    <dgm:cxn modelId="{AE58BBB8-065C-4D80-9B4C-C49C56BB2BF2}" type="presParOf" srcId="{1A895725-544F-4559-9ECD-4FEA4C728584}" destId="{CEF5E9B7-C957-486F-B7E9-ABA25C9C647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F6FD6-9DC5-47C9-9B0F-2A05DB267357}">
      <dsp:nvSpPr>
        <dsp:cNvPr id="0" name=""/>
        <dsp:cNvSpPr/>
      </dsp:nvSpPr>
      <dsp:spPr>
        <a:xfrm rot="16200000">
          <a:off x="-1861232" y="2717242"/>
          <a:ext cx="4577548" cy="68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4789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-1861232" y="2717242"/>
        <a:ext cx="4577548" cy="685745"/>
      </dsp:txXfrm>
    </dsp:sp>
    <dsp:sp modelId="{FE742DB4-F86C-4066-B56D-8F224408EB2D}">
      <dsp:nvSpPr>
        <dsp:cNvPr id="0" name=""/>
        <dsp:cNvSpPr/>
      </dsp:nvSpPr>
      <dsp:spPr>
        <a:xfrm>
          <a:off x="1218559" y="144011"/>
          <a:ext cx="3966015" cy="428444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04789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800" b="1" kern="1200" dirty="0" smtClean="0">
              <a:solidFill>
                <a:schemeClr val="tx1"/>
              </a:solidFill>
            </a:rPr>
            <a:t>Beneficencia Publica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800" b="1" kern="1200" dirty="0" smtClean="0">
              <a:solidFill>
                <a:schemeClr val="tx1"/>
              </a:solidFill>
            </a:rPr>
            <a:t>Segmentado, </a:t>
          </a:r>
          <a:r>
            <a:rPr lang="es-MX" sz="1800" b="1" kern="1200" noProof="0" dirty="0" smtClean="0">
              <a:solidFill>
                <a:schemeClr val="tx1"/>
              </a:solidFill>
            </a:rPr>
            <a:t>Desregulado</a:t>
          </a:r>
          <a:r>
            <a:rPr lang="en-US" sz="1800" b="1" kern="1200" dirty="0" smtClean="0">
              <a:solidFill>
                <a:schemeClr val="tx1"/>
              </a:solidFill>
            </a:rPr>
            <a:t> e </a:t>
          </a:r>
          <a:r>
            <a:rPr lang="en-US" sz="1800" b="1" kern="1200" dirty="0" err="1" smtClean="0">
              <a:solidFill>
                <a:schemeClr val="tx1"/>
              </a:solidFill>
            </a:rPr>
            <a:t>Ineficiente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solidFill>
                <a:schemeClr val="tx1"/>
              </a:solidFill>
            </a:rPr>
            <a:t>Concentración</a:t>
          </a:r>
          <a:r>
            <a:rPr lang="en-US" sz="1800" b="1" kern="1200" dirty="0" smtClean="0">
              <a:solidFill>
                <a:schemeClr val="tx1"/>
              </a:solidFill>
            </a:rPr>
            <a:t> de </a:t>
          </a:r>
          <a:r>
            <a:rPr lang="en-US" sz="1800" b="1" kern="1200" dirty="0" err="1" smtClean="0">
              <a:solidFill>
                <a:schemeClr val="tx1"/>
              </a:solidFill>
            </a:rPr>
            <a:t>funciones</a:t>
          </a:r>
          <a:r>
            <a:rPr lang="en-US" sz="1800" b="1" kern="1200" dirty="0" smtClean="0">
              <a:solidFill>
                <a:schemeClr val="tx1"/>
              </a:solidFill>
            </a:rPr>
            <a:t> en </a:t>
          </a:r>
          <a:r>
            <a:rPr lang="en-US" sz="1800" b="1" kern="1200" dirty="0" err="1" smtClean="0">
              <a:solidFill>
                <a:schemeClr val="tx1"/>
              </a:solidFill>
            </a:rPr>
            <a:t>entidades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Estatales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800" b="1" kern="1200" dirty="0" smtClean="0">
              <a:solidFill>
                <a:schemeClr val="tx1"/>
              </a:solidFill>
            </a:rPr>
            <a:t>Financiamiento de la oferta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800" b="1" kern="1200" dirty="0" smtClean="0">
              <a:solidFill>
                <a:schemeClr val="tx1"/>
              </a:solidFill>
            </a:rPr>
            <a:t>Financiamiento basado en tendencias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800" b="1" kern="1200" dirty="0" smtClean="0">
              <a:solidFill>
                <a:schemeClr val="tx1"/>
              </a:solidFill>
            </a:rPr>
            <a:t>Sin rendición y petición de cuentas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800" b="1" kern="1200" dirty="0" smtClean="0">
              <a:solidFill>
                <a:schemeClr val="tx1"/>
              </a:solidFill>
            </a:rPr>
            <a:t>Centrado en el sistema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1218559" y="144011"/>
        <a:ext cx="3966015" cy="4284448"/>
      </dsp:txXfrm>
    </dsp:sp>
    <dsp:sp modelId="{7E087418-7B11-4319-9CB3-B17F0E8505E2}">
      <dsp:nvSpPr>
        <dsp:cNvPr id="0" name=""/>
        <dsp:cNvSpPr/>
      </dsp:nvSpPr>
      <dsp:spPr>
        <a:xfrm flipH="1">
          <a:off x="1376859" y="327533"/>
          <a:ext cx="207314" cy="6428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F5E9B7-C957-486F-B7E9-ABA25C9C6470}">
      <dsp:nvSpPr>
        <dsp:cNvPr id="0" name=""/>
        <dsp:cNvSpPr/>
      </dsp:nvSpPr>
      <dsp:spPr>
        <a:xfrm rot="16200000">
          <a:off x="3391708" y="2717071"/>
          <a:ext cx="4577548" cy="68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4789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391708" y="2717071"/>
        <a:ext cx="4577548" cy="685745"/>
      </dsp:txXfrm>
    </dsp:sp>
    <dsp:sp modelId="{B8868E7F-77B3-41BA-9C91-18C0519CDC62}">
      <dsp:nvSpPr>
        <dsp:cNvPr id="0" name=""/>
        <dsp:cNvSpPr/>
      </dsp:nvSpPr>
      <dsp:spPr>
        <a:xfrm>
          <a:off x="5616608" y="198175"/>
          <a:ext cx="4025380" cy="4266321"/>
        </a:xfrm>
        <a:prstGeom prst="rect">
          <a:avLst/>
        </a:prstGeom>
        <a:gradFill rotWithShape="0">
          <a:gsLst>
            <a:gs pos="23000">
              <a:schemeClr val="tx2"/>
            </a:gs>
            <a:gs pos="79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04789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800" b="1" kern="1200" dirty="0" smtClean="0"/>
            <a:t>Aseguramiento Universal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/>
            <a:t>Integrado</a:t>
          </a:r>
          <a:r>
            <a:rPr lang="en-US" sz="1800" b="1" kern="1200" dirty="0" smtClean="0"/>
            <a:t>, </a:t>
          </a:r>
          <a:r>
            <a:rPr lang="en-US" sz="1800" b="1" kern="1200" dirty="0" err="1" smtClean="0"/>
            <a:t>Articulado</a:t>
          </a:r>
          <a:r>
            <a:rPr lang="en-US" sz="1800" b="1" kern="1200" dirty="0" smtClean="0"/>
            <a:t>, </a:t>
          </a:r>
          <a:r>
            <a:rPr lang="en-US" sz="1800" b="1" kern="1200" dirty="0" err="1" smtClean="0"/>
            <a:t>Supervisado</a:t>
          </a:r>
          <a:r>
            <a:rPr lang="en-US" sz="1800" b="1" kern="1200" dirty="0" smtClean="0"/>
            <a:t> y </a:t>
          </a:r>
          <a:r>
            <a:rPr lang="en-US" sz="1800" b="1" kern="1200" dirty="0" err="1" smtClean="0"/>
            <a:t>Competitivo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800" b="1" kern="1200" dirty="0" smtClean="0"/>
            <a:t>Separación de Función de Rectoría, Aseguramiento, Financiamiento y Provisión.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800" b="1" kern="1200" dirty="0" smtClean="0"/>
            <a:t>Financiamiento de la demanda y  vinculado a metas. 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800" b="1" kern="1200" dirty="0" smtClean="0"/>
            <a:t>Medición y  petición de   cuentas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1800" b="1" kern="1200" dirty="0" smtClean="0"/>
            <a:t>Centrado en la persona</a:t>
          </a:r>
          <a:endParaRPr lang="en-US" sz="1800" b="1" kern="1200" dirty="0"/>
        </a:p>
      </dsp:txBody>
      <dsp:txXfrm>
        <a:off x="5616608" y="198175"/>
        <a:ext cx="4025380" cy="4266321"/>
      </dsp:txXfrm>
    </dsp:sp>
    <dsp:sp modelId="{BC84798E-C69E-4C1A-BA34-6F28CA486C8D}">
      <dsp:nvSpPr>
        <dsp:cNvPr id="0" name=""/>
        <dsp:cNvSpPr/>
      </dsp:nvSpPr>
      <dsp:spPr>
        <a:xfrm>
          <a:off x="5760735" y="314285"/>
          <a:ext cx="245181" cy="6393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FD69B-6BFA-4D03-BA22-E14EC2454C5E}" type="datetimeFigureOut">
              <a:rPr lang="es-ES" smtClean="0"/>
              <a:t>27/10/2014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019B7-D9BD-420D-BC49-2267758AC4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220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0BC0-D6E0-45E5-B36D-3A9A3723B98B}" type="datetimeFigureOut">
              <a:rPr lang="es-ES" smtClean="0"/>
              <a:t>27/10/2014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E86B4-98C3-47CF-B453-D36EB1AD94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80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E86B4-98C3-47CF-B453-D36EB1AD9401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616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E86B4-98C3-47CF-B453-D36EB1AD9401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57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E86B4-98C3-47CF-B453-D36EB1AD940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45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E86B4-98C3-47CF-B453-D36EB1AD9401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04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HN" dirty="0" smtClean="0">
              <a:latin typeface="Noteworthy Bold" pitchFamily="-84" charset="0"/>
              <a:cs typeface="Noteworthy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2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E86B4-98C3-47CF-B453-D36EB1AD9401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47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HN" smtClean="0">
              <a:latin typeface="Noteworthy Bold" pitchFamily="-84" charset="0"/>
              <a:cs typeface="Noteworthy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9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E86B4-98C3-47CF-B453-D36EB1AD9401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32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E86B4-98C3-47CF-B453-D36EB1AD9401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11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F8DD645-B9B4-46EE-B031-35C24A448A04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2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0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84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7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92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2A5-2C49-4E61-8AF1-56B5ABF57608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04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8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67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F8DD645-B9B4-46EE-B031-35C24A448A04}" type="datetimeFigureOut">
              <a:rPr lang="en-US" smtClean="0">
                <a:solidFill>
                  <a:prstClr val="white"/>
                </a:solidFill>
              </a:rPr>
              <a:pPr/>
              <a:t>10/27/2014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36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6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69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63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00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27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99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5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87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78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32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01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sz="8000" dirty="0">
                <a:solidFill>
                  <a:srgbClr val="4F81BD"/>
                </a:solidFill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sz="8000" dirty="0">
                <a:solidFill>
                  <a:srgbClr val="4F81BD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2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9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7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5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2A5-2C49-4E61-8AF1-56B5ABF57608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52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38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8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8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0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0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1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8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4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0FE61780-2E25-4081-A2D9-4C0805256F67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4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0FE61780-2E25-4081-A2D9-4C0805256F67}" type="datetimeFigureOut">
              <a:rPr lang="en-US" smtClean="0">
                <a:solidFill>
                  <a:srgbClr val="4F81BD"/>
                </a:solidFill>
              </a:rPr>
              <a:pPr/>
              <a:t>10/27/2014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2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43321" y="548680"/>
            <a:ext cx="7989119" cy="2808312"/>
          </a:xfrm>
        </p:spPr>
        <p:txBody>
          <a:bodyPr>
            <a:noAutofit/>
          </a:bodyPr>
          <a:lstStyle/>
          <a:p>
            <a:pPr algn="ctr"/>
            <a:r>
              <a:rPr lang="es-H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H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H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 SISTEMA DE </a:t>
            </a:r>
            <a:br>
              <a:rPr lang="es-H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H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 SOCIAL </a:t>
            </a:r>
            <a:br>
              <a:rPr lang="es-H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s-H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w0ODQ0NDQ0MDQ0NDQ0NDQ0MDA8PDQ8OFBEWFhQRFRQYHCggGBwlHBQUIT0hJSorLi4vFx8zODMsOCgtLisBCgoKDg0OGxAQGywlHiQ0LCssLCwsLCwsLCwsLCwsLCwsLCwsLCwsLCwsLCwsLDcsLCwsLCwrNywsLCw3NyssN//AABEIAJwBQwMBIgACEQEDEQH/xAAcAAEBAAIDAQEAAAAAAAAAAAAAAQUHAwQGAgj/xABLEAACAgEDAQUDCQIJCAsAAAABAgADEQQFEiEGBxMxQSJRYRQyNXF0gZGhsiOxFyQ2QlWTs8HSFSUzNFKD0fAIQ0RUcnN1kpSVtP/EABkBAQADAQEAAAAAAAAAAAAAAAABAgMEBf/EAB8RAQEAAgMAAgMAAAAAAAAAAAABAhEDEiETMQQiQf/aAAwDAQACEQMRAD8A3jESQLESQLEksBERAREQEREBERAREQEREBERAREQEREBERAREQEREBERAREQEREBERAREQEREBJLJAskRASySwEREBEmZMwPqJ8NYB1JAHxOJFtB8iD9RzCNxyRJmISsREBERAREQEREBERAREQEREBERAREQEREBERAREQEREBERASSyQEREBLJGYCDJmY3ft3r0ensvs8kGFUfOdz0VB8SYnqMrJN1877vmn0VfiXvjOQiL1dz7gJrXee3euvJFDfJauuAmGtP1sfL7p5/dNxu1d7X3tydugH81F9FUegE6mZ2cfBJN15vL+RlldYuXUam2wlrLbbCfM2WMx/Mz5rtdTlXdD70dlP4iZnbuyO46hQ6adkQjIa9hWD9QPX8p2NT2G3OteXhJZ8KrQW/A4mnbCMunJ9+vnau2m46cgG35RX616j2jj4P84fnNkdmu1Om164Umu5Rl6HPtD4j/aE0xdU6MUdHR1+cjqVYH4gy0XvU62VsyWIQyOp9pTKZ8OOXsacf5GWF1X6GBEs852O7Qrr9PyOFvrIS9B5A+jD4Hz/GeiE47LLqvSxymU3FiSWQsREQEREBERAREQERJmBYkzLAREmYFiTMsBERAREQEREBERASSyQEREBMX2i3T5FpbNT4Zs8Pj7AbjnLAef3zKTzPeL9F6j66v7RZM+1c7ZjbHn/4Tx/3Fv8A5I/wTzfaztQ24moeGaa6stwNnPLn18h5Cee5D3iOQ94ndjxYT2PKy5+TKaqkzZ/YXsmlVaavUoGvsAetGGRSpHTof52Ovw/GeA7OaVb9dpaTghrk5DPmq+0R+U3uiYmXPnfqN/xeOX2qolIlAlnK9B53tbs2hvoe7WfsloRrG1CdLK0XqeoBJHw6zxWzbR2d11vgaTcdTdbwazgoIPAYyfaqA9RPcdu/ojcvsWo/QZpvuS+mD9iv/VXNcLl13tz8kx7fT2vZPcOz1GrT5Fulllt48Fa7A4SzPUDrWBnp06/vmywZ+P8ATE8ExnIVSCM5BAzkY93903t3V9uxraxodW4+WVLitz/2ioD9Y9R6+cnkwv2cecn6vYb52t23b7Er1mqWh3XmisljZXOM+yp9Z39v3OjU0JqaLBZRYpdLAGAKj1wRn0mme/j/AF/R/ZG/tJsTu3H+YNF9mf8Ae0rcZMZkvM7crHa2/t5tGpur09GtSy61ildYquBZsE4yVx6GRO3+zG8aYa6s3m4acV+FdnxeXHjnjjz6TRXd19O7d9qf9Dzi0v09V/60n/6xLfFNqfNdP1ADMNv3anb9vatNbqVoa4M1YZLG5BccscVPvH4zMCaW/wCkB/rO2f8Akav9dUzwx7XTXPLrNtlX9tNrr0tOtfVoul1DtXTd4dpDuucjHHI+afMek6P8JWxf0jX/AFOo/wAE1Tvn8lNl+3an9907ndv2C0W66O6/UWahHTUNUvgsoXiFUjoQffL/ABzW6z+XK3Ubg2XtRt+uyNHq6b2UZZFYiwD3lCAfynT3Pt1tGkvs02p1iVX1EB6zXcSpKhh1CkeRB++aA3Wp9o3W1NNebH0N6+HcMAsMBipA+viR8DOx3mXFt411mMFhpnx7idLUcSfjm0fLdN2/wl7D/SFf9Vf/AIJ29J252m6vUXVa1Hq0qLZqGFdwFaE4BOV69fdPK090G0sqk36zqoPS5MdR/wCGcO/9i9HtWzbu+lsvc36ZFcXOrABXyMYA95leuK3bP7e32Ttdtuvd69HqkvdF5OgV1YLnGcMBkfVM3mfkza9yu0l9ep0zmu6o5RvQ+9SPUEZGJu5+9LRjaflvT5Uf2Q0fI8hqMZ6n/Y9eXu+MZ8dn0Yc2569Vvfa3bdA616zV102OvNUK2M3HOMkKDj758aztjtlOn0+rt1aJp9Vn5Paa7SLMDJwAuR5eon5p3PX3aq+zU6hzZdaxZ2P6QPQDyx7p7btl/Jvs5/vP0NLXj1pWc1u20f4Sth/pCv8Aqb/8Ey+zdpdBrgTo9VTfxxyVG9tc+9Tgiah7u+77Rbpt76m+zUpaNRbSPBdQvFVUgkEHPzp5C5rNp3Vhp7ub6LU8EtUY8RcjKkfEEjEfHj9QnJl5a/UgMs46WyoPlkZxOSYugiIgIiICIiAklkgIiICcdyBhhgCPUEZE5JCIGtN4tt02oemzcbAwPPjXtSWIFbqq8gOuBOl/lQ/0nqP/AKZf+E9Z3jam2jQh6bHqc31gtW3FsHPTInhOz29619do0fV6hlfU1KytaSrKT1BE6MZbNuHksxy6ti9ktM5o8ey8anxWD1O2lWh0TGMcfr6z0Ynyqz6mFu67McdRYiJCzA9uvojc/sWo/QZpruS+mD9hv/Uk3J25ydp3IAEk6LUdACT8w+k073LVOu7ksliD5FeMvWyjPKvpk/f+E2ws6Vhyy9o853a1K+67YjgMj2cWVhkMpqYEETN94HZG7ZtWmq0jWLpXsFmnuQnnp7ck+GTjA+Hv8j8cX3Zaexd32stVaoFwyWrYAfsm8yR0n6O3XbadXp7NPqEFlVqlXU+73j3H4y2eerFccNyvzl2y7Ttup0V1q8dRTpmp1HEYrZw+ea9fIjrj0m6+7c/5g0X2Z/3tNJdseyOp2zVtSVstpbL6a5ULB6/c2PJh5H8Z6XcO1Ov2/Z9p0mmCoNVor+bNUxuUiwr7PuOCfSMpLJIjDtMra853dfTu3fan/s3nEhCb8pc8Qm9AsT6Y1fX909b3QdkdSdYm46il6aKFbwfFUq1trLx5AHrgAnqff0nJ3pdgdSNVbuGipa6m8876qhmyuzGGYKPMHGenrn3ye07aR0vXbdgYTSnf5ap1e3ICOS6fUswz1AZ68fpP4TBaHvN3nS1DTl634KERtVQTcoHQZORy+8GdTb9j3ffNWbWW52sIFurvQpVWo8sZwDj0USuOFwu6tnn2mpGT34EdlNl+26k/dyumN7J9nN61tFlm22ulC2lHVda9ANmAT7I6HofOe3729pXSbRtej06MyafUCsBVZiQKWy5x7ySSfeZk+4xGXbtQGVlPyxjhlKnHBfQye+sEdP39YDst3R6v5Sl26PUtKOtng02m2y5gcgOxGAvv8yZ5PvVwu+bj06BqOnw+T1z9Kz8396mnsffNwIrtILU4K1sQf4vX64kceVuXq3JhJj4zSd1G+EAjW6XBGRnV6ny/9kybdlNbtew72NbdVabq62rNVtlmAMA55qMdZjq+9neFAUaGjoAP9Df6DE7NnbTX7tte806nTLUKtGrp4VdoZmNgGPa8/ui9tokx/jB91mx0bjbuGk1Cko+jUq6451uLOjqT6zor2C3E7p/kw14fPI6ni3geBn/S8sfl55npe4ql13DWFkdAdIoBZWGT4nx/56zdvAecZ53HLxOHHLjNvzz3pbLTt+p0Oj04wlegXLH5zubX5O3xJnb7Zfyb7Of7z9DTtd+dTtuemKo7AaJclEZv+sf3CcHbCpz2c7OqEckeJyARiy+y3mMZEmWWYqXG7yYnst2Y3zW6VrduuZNN4r1sg11lI8QAFvYHT1E9b2Q7ptSmpr1G5tTwqcWCipzYbHHUF2IAAzg+ucT0PcejLtLhlZT8t1BwylTjjX6GbExK58l3ZGnHxzUtRRPqSWYtyIiAiIgIiICSWIEiWIEgyyGB43vS+jh9oq/vmuuzH0jovtVP6ptbtns9uu0ooqZFfxUfNmeOB9Q+M8rs/YHWUarT3vdpitN1djBefIhTkgdJ0YZyYWOLl48suWWRsoSyLPqc7tIiSBw6m1UR3b5qKzt0z0AyZi13kGutvAvL3E+DSPBLuoAbnnnxC4I6kiZW8EqQMZwcZ8s/H4Tz2n2W+srYjUJYtrOtKh/k4rZAroPUZIDdPqxJUy2yWg3Wu9giBwxrZyHXiV4ua2Rh6MCJ17u0FYwBTqHGL2coqnglVnBmILAnr7smcOl2nU0WLallDOUtF/NXALWXeIxTB6Drjr7hPhtl1AP7O6teaaqp2ZGJVbrvEyoz5jy6x4jdd2rdw9r1VU32BMZtTwvDOaw4xl8nIYdces5tt1q6g2Zosralwh8ZayeWATgqxHTInR0ez2UXWPUNLxcIqs9beOipSlYXkPMewD987mx6S6mvw7TUxBLc6gwLOSSzNn1JJMVM3/XfS+t+XBkfixVuLBuLDzU48jMXdvSq948DUMum5+Laoq4DjWHOAX5HoR5D1mQ0uhpp8Q1VpX4thts4KBzsPmx956CY1tlRjrSwr56s2KLQg8VEapUxy8/TMJtv8XVbjWpP8Xe5hSmoYIlRYVsWwTyI8uJ/Kfek3ZXKKarqjZVZegs8PJrQr19lj58xODS7bf8AtTc9XJtKmlXwlYLxXkeZz6nl5emPMy37bePAamyrnVpn0zCxW4kMF9oYPmCn3/CPFfUr7QVF6h4V/Gwac+LxTw1NwzWre1y6/Vic+k3quyxE8O5VtLii5wnhXFQSQuGJHQE9QMgHEx6dnuL12K6l6RpErLqSOFacHDDPmQxIPoQJz6HaLkbTK9iGjRl2pCqfEbKMiB+uBxVj5efTyk+E2zQ1FZY1h1LqAzIGHIKfIkeeJhW7S1BbGNOoVUFxUlU/aip+D8MN55x87Ey1egpW59QtaC6xEre3iObIueKk+4ZmEPZtPk19fsG6/wAcG0gnC2Wl+OCegwQDjGZHi127K78h9kU6k3+IajpuNfighA5JPLhjiynPL+cPXpI2/D9kU0+qsFrFF4CkYtHLlWeTjDDgfh8ZwV7LZS6vp2rHhW3NUlobrXcAXRmHXIYAg9enSdmjamVdODYperU2am08SAzOH5BRnoMv+UeKzajfEzeWquWvT+ILLSKygKeYADFvy6z6beONau+n1KO9gqqoYVG21ivLoA5A6A/OIxgzpvsbt8qX+Lqupe1/FFZ+UKSQyAk9CFYA/dOe7R6txVYz6cXUWB6+CP4TjgyOG65GQ2enlgecHrlv3dEzzruR1qrsNZCF8vYUSscSQW5DHnjr5zh029oOCajnTebVoZXVVAd1LJ1VmHEgdDk9enwk1W13W5d7Kxb4dHEojcFtquNgOCeo6gfjPhtke2w26hq2L2LzrRW4eEKnQICeucuTmT4j9mY2/VLcrOoIC23VHkOpauxkY/VlTO1MfsmhOnp8IubD4lz82+cedjP1+PtTIStaRYiISREQEREBERAREQEREBJiWIExGJYgQCWIgJJYgTEYliBMRiWIExEsQJGIlgTEYliBMRLECRiJYExGJYgTEYiWBMRiWIEliIEiWIElklgIiICJJYCIiAiIgIiICIiAiIgJJZICJYgIkiAliICSWICIkgWIiAiIgIiIEliICIiAiIgSWIgIiICJJYEiIgJYiAiIgIklgIiICIiAiJICWSWAkiIFkiWBIiWAkliAiIgJJYgSWSWBJYiAiSWAiIgIiSBYklgSWSWBIiIFiIgIiICJJYCIiAiIgJJYgJJZICIiBYiSBYiICSWSBYklgSWIgJIiBZJYgIklgSWSWBJYiBJZJYCIiBJY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 dirty="0"/>
          </a:p>
        </p:txBody>
      </p:sp>
      <p:sp>
        <p:nvSpPr>
          <p:cNvPr id="3" name="Rectángulo 2"/>
          <p:cNvSpPr/>
          <p:nvPr/>
        </p:nvSpPr>
        <p:spPr>
          <a:xfrm>
            <a:off x="2141687" y="5229200"/>
            <a:ext cx="4860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H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PROPUESTA PRESIDENCIA DE LA REPÚBLICA</a:t>
            </a:r>
          </a:p>
          <a:p>
            <a:pPr algn="ctr"/>
            <a:endParaRPr lang="es-H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H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SEPTIEMBRE </a:t>
            </a:r>
            <a:r>
              <a:rPr lang="es-H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2014</a:t>
            </a:r>
            <a:endParaRPr lang="es-HN" dirty="0">
              <a:latin typeface="+mj-lt"/>
            </a:endParaRPr>
          </a:p>
        </p:txBody>
      </p:sp>
      <p:pic>
        <p:nvPicPr>
          <p:cNvPr id="10" name="bander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/>
          </a:blip>
          <a:stretch>
            <a:fillRect/>
          </a:stretch>
        </p:blipFill>
        <p:spPr>
          <a:xfrm>
            <a:off x="2087724" y="1989246"/>
            <a:ext cx="4968552" cy="30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 flipH="1">
            <a:off x="539552" y="836712"/>
            <a:ext cx="763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OBJETIVOS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51720" y="40812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51720" y="62847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 dirty="0"/>
          </a:p>
        </p:txBody>
      </p:sp>
      <p:grpSp>
        <p:nvGrpSpPr>
          <p:cNvPr id="7" name="6 Grupo"/>
          <p:cNvGrpSpPr/>
          <p:nvPr/>
        </p:nvGrpSpPr>
        <p:grpSpPr>
          <a:xfrm>
            <a:off x="389602" y="2276870"/>
            <a:ext cx="8364796" cy="4032450"/>
            <a:chOff x="70233" y="288039"/>
            <a:chExt cx="8364796" cy="4032450"/>
          </a:xfrm>
          <a:scene3d>
            <a:camera prst="orthographicFront"/>
            <a:lightRig rig="flat" dir="t"/>
          </a:scene3d>
        </p:grpSpPr>
        <p:sp>
          <p:nvSpPr>
            <p:cNvPr id="10" name="9 Rectángulo redondeado"/>
            <p:cNvSpPr/>
            <p:nvPr/>
          </p:nvSpPr>
          <p:spPr>
            <a:xfrm>
              <a:off x="70233" y="288039"/>
              <a:ext cx="8364796" cy="403245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188339" y="406145"/>
              <a:ext cx="8128584" cy="37962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457200" lvl="0" indent="-457200" algn="just" defTabSz="1400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HN" sz="2800" b="0" kern="1200" dirty="0" smtClean="0"/>
                <a:t>Ordenar e implementar gradualmente un Sistema Universal de Protección Social, que garantice ingresos dignos ante los riesgos a los que estamos expuestos.</a:t>
              </a:r>
            </a:p>
            <a:p>
              <a:pPr marL="457200" lvl="0" indent="-457200" algn="just" defTabSz="1400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HN" sz="2800" b="0" kern="1200" dirty="0" smtClean="0"/>
                <a:t>Garantizar acceso a servicios de salud de forma oportuna, con calidad y suficiencia de medicamentos.</a:t>
              </a:r>
              <a:endParaRPr lang="es-HN" sz="28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81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428625"/>
            <a:ext cx="7358063" cy="1714500"/>
          </a:xfrm>
        </p:spPr>
        <p:txBody>
          <a:bodyPr/>
          <a:lstStyle/>
          <a:p>
            <a:pPr algn="ctr" eaLnBrk="1">
              <a:defRPr/>
            </a:pPr>
            <a:r>
              <a:rPr lang="en-US" sz="3094" b="1" dirty="0" smtClean="0"/>
              <a:t>SISTEMA </a:t>
            </a:r>
            <a:r>
              <a:rPr lang="en-US" sz="3094" b="1" dirty="0"/>
              <a:t>MIXTO-MULTIPILAR </a:t>
            </a:r>
            <a:endParaRPr lang="en-US" sz="3094" b="1" dirty="0">
              <a:latin typeface="Arial Black" panose="020B0A04020102020204" pitchFamily="34" charset="0"/>
            </a:endParaRPr>
          </a:p>
        </p:txBody>
      </p:sp>
      <p:sp>
        <p:nvSpPr>
          <p:cNvPr id="54" name="Right Triangle 32"/>
          <p:cNvSpPr/>
          <p:nvPr/>
        </p:nvSpPr>
        <p:spPr bwMode="auto">
          <a:xfrm>
            <a:off x="3347864" y="4077072"/>
            <a:ext cx="1036637" cy="401637"/>
          </a:xfrm>
          <a:prstGeom prst="rtTriangl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charset="0"/>
              <a:ea typeface="+mn-ea"/>
            </a:endParaRPr>
          </a:p>
        </p:txBody>
      </p:sp>
      <p:grpSp>
        <p:nvGrpSpPr>
          <p:cNvPr id="55" name="Group 5"/>
          <p:cNvGrpSpPr>
            <a:grpSpLocks/>
          </p:cNvGrpSpPr>
          <p:nvPr/>
        </p:nvGrpSpPr>
        <p:grpSpPr bwMode="auto">
          <a:xfrm>
            <a:off x="1384077" y="2276872"/>
            <a:ext cx="5564187" cy="3302000"/>
            <a:chOff x="2234" y="8715"/>
            <a:chExt cx="7532" cy="3420"/>
          </a:xfrm>
        </p:grpSpPr>
        <p:cxnSp>
          <p:nvCxnSpPr>
            <p:cNvPr id="56" name="AutoShape 19"/>
            <p:cNvCxnSpPr>
              <a:cxnSpLocks noChangeShapeType="1"/>
            </p:cNvCxnSpPr>
            <p:nvPr/>
          </p:nvCxnSpPr>
          <p:spPr bwMode="auto">
            <a:xfrm>
              <a:off x="3618" y="11684"/>
              <a:ext cx="61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4381" y="11760"/>
              <a:ext cx="4399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sz="1600" dirty="0" err="1">
                  <a:latin typeface="+mj-lt"/>
                </a:rPr>
                <a:t>Ingreso</a:t>
              </a:r>
              <a:r>
                <a:rPr lang="en-GB" sz="1600">
                  <a:latin typeface="+mj-lt"/>
                </a:rPr>
                <a:t> individual/hogar</a:t>
              </a:r>
            </a:p>
          </p:txBody>
        </p:sp>
        <p:sp>
          <p:nvSpPr>
            <p:cNvPr id="58" name="Rectangle 17"/>
            <p:cNvSpPr>
              <a:spLocks noChangeArrowheads="1"/>
            </p:cNvSpPr>
            <p:nvPr/>
          </p:nvSpPr>
          <p:spPr bwMode="auto">
            <a:xfrm>
              <a:off x="3618" y="10580"/>
              <a:ext cx="1257" cy="42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>
                <a:latin typeface="+mj-lt"/>
                <a:ea typeface="+mn-ea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4875" y="9616"/>
              <a:ext cx="4696" cy="14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>
                <a:latin typeface="+mj-lt"/>
                <a:ea typeface="+mn-ea"/>
              </a:endParaRPr>
            </a:p>
          </p:txBody>
        </p:sp>
        <p:sp>
          <p:nvSpPr>
            <p:cNvPr id="60" name="Text Box 14"/>
            <p:cNvSpPr txBox="1">
              <a:spLocks noChangeArrowheads="1"/>
            </p:cNvSpPr>
            <p:nvPr/>
          </p:nvSpPr>
          <p:spPr bwMode="auto">
            <a:xfrm>
              <a:off x="4961" y="9610"/>
              <a:ext cx="4457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+mj-lt"/>
                </a:rPr>
                <a:t>3) Plan de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+mj-lt"/>
                </a:rPr>
                <a:t>Capitalización</a:t>
              </a:r>
              <a:r>
                <a:rPr lang="en-GB" sz="16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+mj-lt"/>
                </a:rPr>
                <a:t>Colectiva</a:t>
              </a:r>
              <a:endParaRPr lang="en-GB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6425" y="8715"/>
              <a:ext cx="3176" cy="901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b="1" dirty="0">
                <a:latin typeface="+mj-lt"/>
                <a:ea typeface="+mn-ea"/>
              </a:endParaRPr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6525" y="8790"/>
              <a:ext cx="2805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sz="1600" b="1" dirty="0" smtClean="0">
                  <a:latin typeface="+mj-lt"/>
                </a:rPr>
                <a:t>4) Planes </a:t>
              </a:r>
              <a:r>
                <a:rPr lang="en-GB" sz="1600" b="1" dirty="0" err="1" smtClean="0">
                  <a:latin typeface="+mj-lt"/>
                </a:rPr>
                <a:t>Complementarios</a:t>
              </a:r>
              <a:endParaRPr lang="en-GB" sz="1600" b="1" dirty="0">
                <a:latin typeface="+mj-lt"/>
              </a:endParaRPr>
            </a:p>
          </p:txBody>
        </p:sp>
        <p:cxnSp>
          <p:nvCxnSpPr>
            <p:cNvPr id="63" name="AutoShape 10"/>
            <p:cNvCxnSpPr>
              <a:cxnSpLocks noChangeShapeType="1"/>
            </p:cNvCxnSpPr>
            <p:nvPr/>
          </p:nvCxnSpPr>
          <p:spPr bwMode="auto">
            <a:xfrm flipV="1">
              <a:off x="3618" y="8715"/>
              <a:ext cx="0" cy="29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Text Box 9"/>
            <p:cNvSpPr txBox="1">
              <a:spLocks noChangeArrowheads="1"/>
            </p:cNvSpPr>
            <p:nvPr/>
          </p:nvSpPr>
          <p:spPr bwMode="auto">
            <a:xfrm>
              <a:off x="2234" y="8715"/>
              <a:ext cx="1231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GB" sz="1400">
                  <a:latin typeface="+mj-lt"/>
                </a:rPr>
                <a:t>alto</a:t>
              </a:r>
            </a:p>
          </p:txBody>
        </p:sp>
        <p:sp>
          <p:nvSpPr>
            <p:cNvPr id="65" name="Text Box 8"/>
            <p:cNvSpPr txBox="1">
              <a:spLocks noChangeArrowheads="1"/>
            </p:cNvSpPr>
            <p:nvPr/>
          </p:nvSpPr>
          <p:spPr bwMode="auto">
            <a:xfrm>
              <a:off x="8444" y="11760"/>
              <a:ext cx="1231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GB" sz="1400" dirty="0">
                  <a:latin typeface="+mj-lt"/>
                </a:rPr>
                <a:t>alto</a:t>
              </a: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3465" y="11760"/>
              <a:ext cx="916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GB" sz="1400" dirty="0" err="1">
                  <a:latin typeface="+mj-lt"/>
                </a:rPr>
                <a:t>bajo</a:t>
              </a:r>
              <a:endParaRPr lang="en-GB" sz="1400" dirty="0">
                <a:latin typeface="+mj-lt"/>
              </a:endParaRP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2234" y="11310"/>
              <a:ext cx="1231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GB" sz="1400" dirty="0" err="1" smtClean="0">
                  <a:latin typeface="+mj-lt"/>
                </a:rPr>
                <a:t>Bajo</a:t>
              </a:r>
              <a:endParaRPr lang="en-GB" sz="1400" dirty="0">
                <a:latin typeface="+mj-lt"/>
              </a:endParaRPr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auto">
            <a:xfrm>
              <a:off x="3590" y="10505"/>
              <a:ext cx="2875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GB" sz="1400" b="1" dirty="0" smtClean="0">
                  <a:solidFill>
                    <a:schemeClr val="bg1"/>
                  </a:solidFill>
                  <a:latin typeface="+mj-lt"/>
                </a:rPr>
                <a:t>2) Planes </a:t>
              </a:r>
              <a:r>
                <a:rPr lang="en-GB" sz="1400" b="1" dirty="0" err="1" smtClean="0">
                  <a:solidFill>
                    <a:schemeClr val="bg1"/>
                  </a:solidFill>
                  <a:latin typeface="+mj-lt"/>
                </a:rPr>
                <a:t>para</a:t>
              </a:r>
              <a:r>
                <a:rPr lang="en-GB" sz="1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400" b="1" dirty="0" err="1" smtClean="0">
                  <a:solidFill>
                    <a:schemeClr val="bg1"/>
                  </a:solidFill>
                  <a:latin typeface="+mj-lt"/>
                </a:rPr>
                <a:t>Independientes</a:t>
              </a:r>
              <a:endParaRPr lang="en-GB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69" name="Straight Arrow Connector 20"/>
          <p:cNvCxnSpPr>
            <a:cxnSpLocks noChangeShapeType="1"/>
          </p:cNvCxnSpPr>
          <p:nvPr/>
        </p:nvCxnSpPr>
        <p:spPr bwMode="auto">
          <a:xfrm rot="10800000">
            <a:off x="2339753" y="5661248"/>
            <a:ext cx="4456112" cy="1587"/>
          </a:xfrm>
          <a:prstGeom prst="straightConnector1">
            <a:avLst/>
          </a:prstGeom>
          <a:noFill/>
          <a:ln w="25400" algn="ctr">
            <a:solidFill>
              <a:schemeClr val="accent2">
                <a:lumMod val="75000"/>
              </a:schemeClr>
            </a:solidFill>
            <a:round/>
            <a:headEnd type="arrow" w="med" len="med"/>
            <a:tailEnd type="arrow" w="med" len="med"/>
          </a:ln>
        </p:spPr>
      </p:cxnSp>
      <p:sp>
        <p:nvSpPr>
          <p:cNvPr id="71" name="Rectangle 31"/>
          <p:cNvSpPr/>
          <p:nvPr/>
        </p:nvSpPr>
        <p:spPr bwMode="auto">
          <a:xfrm>
            <a:off x="2411760" y="4498038"/>
            <a:ext cx="4414612" cy="646741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Arial" charset="0"/>
              <a:ea typeface="+mn-ea"/>
            </a:endParaRPr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auto">
          <a:xfrm>
            <a:off x="3347864" y="4509120"/>
            <a:ext cx="28432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1) </a:t>
            </a:r>
            <a:r>
              <a:rPr lang="en-GB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Conjunto</a:t>
            </a:r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Garantizado</a:t>
            </a:r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 </a:t>
            </a:r>
            <a:r>
              <a:rPr lang="en-GB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Prestaciones</a:t>
            </a:r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y </a:t>
            </a:r>
            <a:r>
              <a:rPr lang="en-GB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Servicios</a:t>
            </a:r>
            <a:endParaRPr lang="en-GB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73" name="Straight Connector 41"/>
          <p:cNvCxnSpPr/>
          <p:nvPr/>
        </p:nvCxnSpPr>
        <p:spPr bwMode="auto">
          <a:xfrm rot="10800000">
            <a:off x="1331641" y="3140968"/>
            <a:ext cx="10223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42"/>
          <p:cNvCxnSpPr/>
          <p:nvPr/>
        </p:nvCxnSpPr>
        <p:spPr bwMode="auto">
          <a:xfrm rot="10800000">
            <a:off x="1317402" y="4509119"/>
            <a:ext cx="10223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43"/>
          <p:cNvSpPr txBox="1">
            <a:spLocks noChangeArrowheads="1"/>
          </p:cNvSpPr>
          <p:nvPr/>
        </p:nvSpPr>
        <p:spPr bwMode="auto">
          <a:xfrm>
            <a:off x="683568" y="2564904"/>
            <a:ext cx="1758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GB" sz="1400" dirty="0" err="1">
                <a:solidFill>
                  <a:srgbClr val="953735"/>
                </a:solidFill>
              </a:rPr>
              <a:t>Niveles</a:t>
            </a:r>
            <a:r>
              <a:rPr lang="en-GB" sz="1400" dirty="0">
                <a:solidFill>
                  <a:srgbClr val="953735"/>
                </a:solidFill>
              </a:rPr>
              <a:t> </a:t>
            </a:r>
            <a:r>
              <a:rPr lang="en-GB" sz="1400" dirty="0" err="1">
                <a:solidFill>
                  <a:srgbClr val="953735"/>
                </a:solidFill>
              </a:rPr>
              <a:t>más</a:t>
            </a:r>
            <a:r>
              <a:rPr lang="en-GB" sz="1400" dirty="0">
                <a:solidFill>
                  <a:srgbClr val="953735"/>
                </a:solidFill>
              </a:rPr>
              <a:t> altos</a:t>
            </a:r>
            <a:br>
              <a:rPr lang="en-GB" sz="1400" dirty="0">
                <a:solidFill>
                  <a:srgbClr val="953735"/>
                </a:solidFill>
              </a:rPr>
            </a:br>
            <a:r>
              <a:rPr lang="en-GB" sz="1400" dirty="0">
                <a:solidFill>
                  <a:srgbClr val="953735"/>
                </a:solidFill>
              </a:rPr>
              <a:t>(</a:t>
            </a:r>
            <a:r>
              <a:rPr lang="en-GB" sz="1400" dirty="0" err="1">
                <a:solidFill>
                  <a:srgbClr val="953735"/>
                </a:solidFill>
              </a:rPr>
              <a:t>mínimo</a:t>
            </a:r>
            <a:r>
              <a:rPr lang="en-GB" sz="1400" dirty="0">
                <a:solidFill>
                  <a:srgbClr val="953735"/>
                </a:solidFill>
              </a:rPr>
              <a:t> C.102)</a:t>
            </a:r>
          </a:p>
        </p:txBody>
      </p:sp>
      <p:sp>
        <p:nvSpPr>
          <p:cNvPr id="76" name="TextBox 44"/>
          <p:cNvSpPr txBox="1"/>
          <p:nvPr/>
        </p:nvSpPr>
        <p:spPr>
          <a:xfrm>
            <a:off x="971600" y="4509120"/>
            <a:ext cx="15763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Nivel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 del </a:t>
            </a:r>
            <a:r>
              <a:rPr lang="en-GB" sz="1400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Piso</a:t>
            </a:r>
            <a:endParaRPr lang="en-GB" sz="1400" dirty="0">
              <a:solidFill>
                <a:schemeClr val="accent2">
                  <a:lumMod val="75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826740" y="3615680"/>
            <a:ext cx="12969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sz="1600" dirty="0" err="1">
                <a:latin typeface="Calibri" panose="020F0502020204030204" pitchFamily="34" charset="0"/>
              </a:rPr>
              <a:t>Nivel</a:t>
            </a:r>
            <a:r>
              <a:rPr lang="en-GB" sz="1600" dirty="0">
                <a:latin typeface="Calibri" panose="020F0502020204030204" pitchFamily="34" charset="0"/>
              </a:rPr>
              <a:t> de </a:t>
            </a:r>
            <a:r>
              <a:rPr lang="en-GB" sz="1600" dirty="0" err="1">
                <a:latin typeface="Calibri" panose="020F0502020204030204" pitchFamily="34" charset="0"/>
              </a:rPr>
              <a:t>protección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78" name="TextBox 20"/>
          <p:cNvSpPr txBox="1">
            <a:spLocks noChangeArrowheads="1"/>
          </p:cNvSpPr>
          <p:nvPr/>
        </p:nvSpPr>
        <p:spPr bwMode="auto">
          <a:xfrm>
            <a:off x="2191097" y="5671149"/>
            <a:ext cx="4829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de-DE" sz="1600" i="1" dirty="0">
                <a:solidFill>
                  <a:srgbClr val="953735"/>
                </a:solidFill>
              </a:rPr>
              <a:t>Dimensión Horizontal</a:t>
            </a:r>
            <a:r>
              <a:rPr lang="de-DE" sz="1600" dirty="0">
                <a:solidFill>
                  <a:srgbClr val="953735"/>
                </a:solidFill>
              </a:rPr>
              <a:t>:</a:t>
            </a:r>
            <a:br>
              <a:rPr lang="de-DE" sz="1600" dirty="0">
                <a:solidFill>
                  <a:srgbClr val="953735"/>
                </a:solidFill>
              </a:rPr>
            </a:br>
            <a:r>
              <a:rPr lang="de-DE" sz="1600" dirty="0">
                <a:solidFill>
                  <a:srgbClr val="953735"/>
                </a:solidFill>
              </a:rPr>
              <a:t>Garantía de acceso a servicios de salud esenciales y seguridad de ingresos mínimos para todos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732240" y="4437112"/>
            <a:ext cx="1764532" cy="57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sz="1500" dirty="0" err="1" smtClean="0">
                <a:latin typeface="Calibri" panose="020F0502020204030204" pitchFamily="34" charset="0"/>
              </a:rPr>
              <a:t>Progresivamente</a:t>
            </a:r>
            <a:r>
              <a:rPr lang="en-GB" sz="1500" dirty="0" smtClean="0">
                <a:latin typeface="Calibri" panose="020F0502020204030204" pitchFamily="34" charset="0"/>
              </a:rPr>
              <a:t> Universal y </a:t>
            </a:r>
            <a:r>
              <a:rPr lang="en-GB" sz="1500" dirty="0" err="1" smtClean="0">
                <a:latin typeface="Calibri" panose="020F0502020204030204" pitchFamily="34" charset="0"/>
              </a:rPr>
              <a:t>Creciente</a:t>
            </a:r>
            <a:endParaRPr lang="en-GB" sz="1500" dirty="0">
              <a:latin typeface="Calibri" panose="020F0502020204030204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739450" y="3059365"/>
            <a:ext cx="1656223" cy="44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sz="15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GB" sz="15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salariados</a:t>
            </a:r>
            <a:r>
              <a:rPr lang="en-GB" sz="15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e </a:t>
            </a:r>
            <a:r>
              <a:rPr lang="en-GB" sz="15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independientes</a:t>
            </a:r>
            <a:r>
              <a:rPr lang="en-GB" sz="15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cotizantes</a:t>
            </a:r>
            <a:r>
              <a:rPr lang="en-GB" sz="15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15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afiliados</a:t>
            </a:r>
            <a:r>
              <a:rPr lang="en-GB" sz="15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con planes </a:t>
            </a:r>
            <a:r>
              <a:rPr lang="en-GB" sz="15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especiales</a:t>
            </a:r>
            <a:r>
              <a:rPr lang="en-GB" sz="15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GB" sz="15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facultativos</a:t>
            </a:r>
            <a:endParaRPr lang="en-GB" sz="15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769908" y="2132856"/>
            <a:ext cx="1618515" cy="57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sz="1400" dirty="0" err="1" smtClean="0">
                <a:latin typeface="Calibri" panose="020F0502020204030204" pitchFamily="34" charset="0"/>
              </a:rPr>
              <a:t>Trabajadores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en</a:t>
            </a:r>
            <a:r>
              <a:rPr lang="en-GB" sz="1400" dirty="0">
                <a:latin typeface="Calibri" panose="020F0502020204030204" pitchFamily="34" charset="0"/>
              </a:rPr>
              <a:t> general </a:t>
            </a:r>
            <a:r>
              <a:rPr lang="en-GB" sz="1400" dirty="0" err="1">
                <a:latin typeface="Calibri" panose="020F0502020204030204" pitchFamily="34" charset="0"/>
              </a:rPr>
              <a:t>afiliados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smtClean="0">
                <a:latin typeface="Calibri" panose="020F0502020204030204" pitchFamily="34" charset="0"/>
              </a:rPr>
              <a:t>a  </a:t>
            </a:r>
            <a:r>
              <a:rPr lang="en-GB" sz="1400" dirty="0" err="1" smtClean="0">
                <a:latin typeface="Calibri" panose="020F0502020204030204" pitchFamily="34" charset="0"/>
              </a:rPr>
              <a:t>a</a:t>
            </a:r>
            <a:r>
              <a:rPr lang="en-GB" sz="1400" dirty="0" smtClean="0">
                <a:latin typeface="Calibri" panose="020F0502020204030204" pitchFamily="34" charset="0"/>
              </a:rPr>
              <a:t> un plan </a:t>
            </a:r>
          </a:p>
          <a:p>
            <a:pPr algn="ctr"/>
            <a:r>
              <a:rPr lang="en-GB" sz="1400" dirty="0" err="1" smtClean="0">
                <a:latin typeface="Calibri" panose="020F0502020204030204" pitchFamily="34" charset="0"/>
              </a:rPr>
              <a:t>complementario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2" name="Abrir llave 1"/>
          <p:cNvSpPr/>
          <p:nvPr/>
        </p:nvSpPr>
        <p:spPr>
          <a:xfrm>
            <a:off x="6732240" y="2276872"/>
            <a:ext cx="130894" cy="81032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HN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Abrir llave 33"/>
          <p:cNvSpPr/>
          <p:nvPr/>
        </p:nvSpPr>
        <p:spPr>
          <a:xfrm>
            <a:off x="6741390" y="3172350"/>
            <a:ext cx="156341" cy="126476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HN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Abrir llave 34"/>
          <p:cNvSpPr/>
          <p:nvPr/>
        </p:nvSpPr>
        <p:spPr>
          <a:xfrm>
            <a:off x="6769909" y="4509120"/>
            <a:ext cx="148238" cy="62531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HN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238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5" y="836712"/>
            <a:ext cx="6984776" cy="1000125"/>
          </a:xfrm>
        </p:spPr>
        <p:txBody>
          <a:bodyPr/>
          <a:lstStyle/>
          <a:p>
            <a:pPr algn="ctr" eaLnBrk="1">
              <a:defRPr/>
            </a:pPr>
            <a:r>
              <a:rPr lang="en-US" sz="2800" b="1" dirty="0" smtClean="0"/>
              <a:t>1) CONJUNTO GARANTIZADO DE PRESTACIONES Y SERVICIOS (CGPS)</a:t>
            </a:r>
            <a:endParaRPr lang="en-US" sz="2800" b="1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481018" y="2420888"/>
            <a:ext cx="8495108" cy="47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900" tIns="50799" rIns="88900" bIns="50799"/>
          <a:lstStyle/>
          <a:p>
            <a:pPr algn="just">
              <a:defRPr/>
            </a:pPr>
            <a:r>
              <a:rPr lang="es-ES" sz="2400" dirty="0" smtClean="0">
                <a:solidFill>
                  <a:prstClr val="black"/>
                </a:solidFill>
              </a:rPr>
              <a:t>Pilar no contributivo, </a:t>
            </a:r>
            <a:r>
              <a:rPr lang="es-ES" sz="2400" dirty="0">
                <a:solidFill>
                  <a:prstClr val="black"/>
                </a:solidFill>
              </a:rPr>
              <a:t>que constituye la </a:t>
            </a:r>
            <a:r>
              <a:rPr lang="es-ES" sz="2400" b="1" u="sng" dirty="0">
                <a:solidFill>
                  <a:prstClr val="black"/>
                </a:solidFill>
              </a:rPr>
              <a:t>plataforma progresiva para el desarrollo social</a:t>
            </a:r>
            <a:r>
              <a:rPr lang="es-ES" sz="2400" dirty="0">
                <a:solidFill>
                  <a:prstClr val="black"/>
                </a:solidFill>
              </a:rPr>
              <a:t> de forma solidaria e incluyente, a fin de garantizar el acceso </a:t>
            </a:r>
            <a:r>
              <a:rPr lang="es-ES" sz="2400" b="1" u="sng" dirty="0">
                <a:solidFill>
                  <a:prstClr val="black"/>
                </a:solidFill>
              </a:rPr>
              <a:t>a prestaciones y servicios esenciales,</a:t>
            </a:r>
            <a:r>
              <a:rPr lang="es-ES" sz="2400" b="1" dirty="0">
                <a:solidFill>
                  <a:prstClr val="black"/>
                </a:solidFill>
              </a:rPr>
              <a:t> </a:t>
            </a:r>
            <a:r>
              <a:rPr lang="es-ES" sz="2400" dirty="0">
                <a:solidFill>
                  <a:prstClr val="black"/>
                </a:solidFill>
              </a:rPr>
              <a:t>y a la seguridad de oportunidades e ingresos mínimos garantizados para todos, pero </a:t>
            </a:r>
            <a:r>
              <a:rPr lang="es-ES" sz="2400" b="1" u="sng" dirty="0">
                <a:solidFill>
                  <a:prstClr val="black"/>
                </a:solidFill>
              </a:rPr>
              <a:t>dando preferencia presupuestaria a la atención de la </a:t>
            </a:r>
            <a:r>
              <a:rPr lang="es-ES" sz="2400" b="1" u="sng" dirty="0" smtClean="0">
                <a:solidFill>
                  <a:prstClr val="black"/>
                </a:solidFill>
              </a:rPr>
              <a:t>población que no reciben un beneficio de ningún sistema previsional, que se encuentran en </a:t>
            </a:r>
            <a:r>
              <a:rPr lang="es-ES" sz="2400" b="1" u="sng" dirty="0">
                <a:solidFill>
                  <a:prstClr val="black"/>
                </a:solidFill>
              </a:rPr>
              <a:t>situación </a:t>
            </a:r>
            <a:r>
              <a:rPr lang="es-ES" sz="2400" b="1" u="sng" dirty="0" smtClean="0">
                <a:solidFill>
                  <a:prstClr val="black"/>
                </a:solidFill>
              </a:rPr>
              <a:t>de extrema </a:t>
            </a:r>
            <a:r>
              <a:rPr lang="es-ES" sz="2400" b="1" u="sng" dirty="0">
                <a:solidFill>
                  <a:prstClr val="black"/>
                </a:solidFill>
              </a:rPr>
              <a:t>pobreza y alta </a:t>
            </a:r>
            <a:r>
              <a:rPr lang="es-ES" sz="2400" b="1" u="sng" dirty="0" smtClean="0">
                <a:solidFill>
                  <a:prstClr val="black"/>
                </a:solidFill>
              </a:rPr>
              <a:t>vulnerabilidad</a:t>
            </a:r>
            <a:r>
              <a:rPr lang="es-ES" sz="2400" dirty="0">
                <a:solidFill>
                  <a:prstClr val="black"/>
                </a:solidFill>
              </a:rPr>
              <a:t>.</a:t>
            </a:r>
            <a:endParaRPr lang="es-HN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28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15689" y="692696"/>
            <a:ext cx="7800727" cy="1000125"/>
          </a:xfrm>
        </p:spPr>
        <p:txBody>
          <a:bodyPr/>
          <a:lstStyle/>
          <a:p>
            <a:pPr algn="ctr" eaLnBrk="1">
              <a:defRPr/>
            </a:pPr>
            <a:r>
              <a:rPr lang="en-US" sz="2800" b="1" dirty="0" smtClean="0">
                <a:latin typeface="Arial Black" panose="020B0A04020102020204" pitchFamily="34" charset="0"/>
              </a:rPr>
              <a:t>2) PLANES DE FACULTATIVOS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515688" y="2276872"/>
            <a:ext cx="8088759" cy="47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900" tIns="50799" rIns="88900" bIns="50799"/>
          <a:lstStyle/>
          <a:p>
            <a:pPr algn="just">
              <a:defRPr/>
            </a:pPr>
            <a:r>
              <a:rPr lang="es-ES" sz="2200" dirty="0" smtClean="0">
                <a:solidFill>
                  <a:prstClr val="black"/>
                </a:solidFill>
              </a:rPr>
              <a:t>Planes de cobertura especial para </a:t>
            </a:r>
            <a:r>
              <a:rPr lang="es-ES" sz="2200" dirty="0">
                <a:solidFill>
                  <a:prstClr val="black"/>
                </a:solidFill>
              </a:rPr>
              <a:t>el </a:t>
            </a:r>
            <a:r>
              <a:rPr lang="es-ES" sz="2200" dirty="0" smtClean="0">
                <a:solidFill>
                  <a:prstClr val="black"/>
                </a:solidFill>
              </a:rPr>
              <a:t>aseguramiento digno </a:t>
            </a:r>
            <a:r>
              <a:rPr lang="es-ES" sz="2200" dirty="0">
                <a:solidFill>
                  <a:prstClr val="black"/>
                </a:solidFill>
              </a:rPr>
              <a:t>de personas no </a:t>
            </a:r>
            <a:r>
              <a:rPr lang="es-ES" sz="2200" dirty="0" smtClean="0">
                <a:solidFill>
                  <a:prstClr val="black"/>
                </a:solidFill>
              </a:rPr>
              <a:t>asalariadas o </a:t>
            </a:r>
            <a:r>
              <a:rPr lang="es-ES" sz="2200" dirty="0">
                <a:solidFill>
                  <a:prstClr val="black"/>
                </a:solidFill>
              </a:rPr>
              <a:t>trabajadores independientes; </a:t>
            </a:r>
            <a:r>
              <a:rPr lang="es-ES" sz="2200" dirty="0" smtClean="0">
                <a:solidFill>
                  <a:prstClr val="black"/>
                </a:solidFill>
              </a:rPr>
              <a:t>tales como </a:t>
            </a:r>
            <a:r>
              <a:rPr lang="es-ES" sz="2200" b="1" u="sng" dirty="0" smtClean="0">
                <a:solidFill>
                  <a:prstClr val="black"/>
                </a:solidFill>
              </a:rPr>
              <a:t>miembros</a:t>
            </a:r>
            <a:r>
              <a:rPr lang="es-ES" sz="2200" b="1" u="sng" dirty="0">
                <a:solidFill>
                  <a:prstClr val="black"/>
                </a:solidFill>
              </a:rPr>
              <a:t>  de asociaciones gremiales o </a:t>
            </a:r>
            <a:r>
              <a:rPr lang="es-ES" sz="2200" b="1" u="sng" dirty="0" smtClean="0">
                <a:solidFill>
                  <a:prstClr val="black"/>
                </a:solidFill>
              </a:rPr>
              <a:t>étnicas; miembros </a:t>
            </a:r>
            <a:r>
              <a:rPr lang="es-ES" sz="2200" b="1" u="sng" dirty="0">
                <a:solidFill>
                  <a:prstClr val="black"/>
                </a:solidFill>
              </a:rPr>
              <a:t>de cooperativas de </a:t>
            </a:r>
            <a:r>
              <a:rPr lang="es-ES" sz="2200" b="1" u="sng" dirty="0" smtClean="0">
                <a:solidFill>
                  <a:prstClr val="black"/>
                </a:solidFill>
              </a:rPr>
              <a:t>producción o empresas </a:t>
            </a:r>
            <a:r>
              <a:rPr lang="es-ES" sz="2200" b="1" u="sng" dirty="0">
                <a:solidFill>
                  <a:prstClr val="black"/>
                </a:solidFill>
              </a:rPr>
              <a:t>asociativas; ministros de cualquier culto religioso; hondureños emigrantes; </a:t>
            </a:r>
            <a:r>
              <a:rPr lang="es-ES" sz="2200" b="1" u="sng" dirty="0" smtClean="0">
                <a:solidFill>
                  <a:prstClr val="black"/>
                </a:solidFill>
              </a:rPr>
              <a:t>etc.</a:t>
            </a:r>
            <a:r>
              <a:rPr lang="es-ES" sz="2200" dirty="0" smtClean="0">
                <a:solidFill>
                  <a:prstClr val="black"/>
                </a:solidFill>
              </a:rPr>
              <a:t> </a:t>
            </a:r>
            <a:r>
              <a:rPr lang="es-ES" sz="2200" dirty="0">
                <a:solidFill>
                  <a:prstClr val="black"/>
                </a:solidFill>
              </a:rPr>
              <a:t>Para tales fines se crearán esquemas previsionales financiados a través del </a:t>
            </a:r>
            <a:r>
              <a:rPr lang="es-ES" sz="2200" dirty="0" err="1">
                <a:solidFill>
                  <a:prstClr val="black"/>
                </a:solidFill>
              </a:rPr>
              <a:t>monotributo</a:t>
            </a:r>
            <a:r>
              <a:rPr lang="es-ES" sz="2200" dirty="0">
                <a:solidFill>
                  <a:prstClr val="black"/>
                </a:solidFill>
              </a:rPr>
              <a:t> y/o con </a:t>
            </a:r>
            <a:r>
              <a:rPr lang="es-ES" sz="2200" dirty="0" err="1">
                <a:solidFill>
                  <a:prstClr val="black"/>
                </a:solidFill>
              </a:rPr>
              <a:t>susbisidios</a:t>
            </a:r>
            <a:r>
              <a:rPr lang="es-ES" sz="2200" dirty="0">
                <a:solidFill>
                  <a:prstClr val="black"/>
                </a:solidFill>
              </a:rPr>
              <a:t> parciales otorgados por fondos solidarios del propio Sistema, a fin de brindar alternativas de aseguramiento que propicien el acceso a los sucesivos niveles de cobertura contributiva que ofrece el sistema.</a:t>
            </a:r>
            <a:endParaRPr lang="es-ES" sz="2200" dirty="0" smtClean="0">
              <a:solidFill>
                <a:prstClr val="black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prstClr val="black"/>
              </a:solidFill>
            </a:endParaRPr>
          </a:p>
          <a:p>
            <a:pPr algn="just">
              <a:defRPr/>
            </a:pPr>
            <a:endParaRPr lang="es-ES" sz="2400" dirty="0">
              <a:solidFill>
                <a:prstClr val="black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prstClr val="black"/>
              </a:solidFill>
            </a:endParaRPr>
          </a:p>
          <a:p>
            <a:pPr algn="just">
              <a:defRPr/>
            </a:pPr>
            <a:endParaRPr lang="es-ES" sz="2400" dirty="0">
              <a:solidFill>
                <a:prstClr val="black"/>
              </a:solidFill>
            </a:endParaRPr>
          </a:p>
          <a:p>
            <a:pPr algn="just">
              <a:defRPr/>
            </a:pPr>
            <a:endParaRPr lang="es-HN" sz="2400" dirty="0">
              <a:solidFill>
                <a:prstClr val="black"/>
              </a:solidFill>
            </a:endParaRPr>
          </a:p>
          <a:p>
            <a:pPr algn="just">
              <a:lnSpc>
                <a:spcPct val="80000"/>
              </a:lnSpc>
              <a:spcBef>
                <a:spcPts val="422"/>
              </a:spcBef>
              <a:defRPr/>
            </a:pPr>
            <a:endParaRPr lang="en-US" sz="2400" dirty="0">
              <a:solidFill>
                <a:prstClr val="black"/>
              </a:solidFill>
              <a:cs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9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400604" cy="1000125"/>
          </a:xfrm>
        </p:spPr>
        <p:txBody>
          <a:bodyPr/>
          <a:lstStyle/>
          <a:p>
            <a:pPr eaLnBrk="1">
              <a:defRPr/>
            </a:pPr>
            <a:r>
              <a:rPr lang="en-US" sz="2812" b="1" dirty="0" smtClean="0"/>
              <a:t>3) PLAN DE CAPITALIZACIÓN COLECTIVA</a:t>
            </a:r>
            <a:endParaRPr lang="en-US" sz="2812" b="1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395536" y="2132856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900" tIns="50799" rIns="88900" bIns="50799"/>
          <a:lstStyle/>
          <a:p>
            <a:pPr marL="88900" algn="just" defTabSz="914145">
              <a:lnSpc>
                <a:spcPct val="80000"/>
              </a:lnSpc>
              <a:spcBef>
                <a:spcPts val="422"/>
              </a:spcBef>
              <a:defRPr/>
            </a:pPr>
            <a:r>
              <a:rPr lang="es-ES" sz="2400" dirty="0" smtClean="0">
                <a:solidFill>
                  <a:prstClr val="black"/>
                </a:solidFill>
              </a:rPr>
              <a:t>Régimen </a:t>
            </a:r>
            <a:r>
              <a:rPr lang="es-ES" sz="2400" dirty="0">
                <a:solidFill>
                  <a:prstClr val="black"/>
                </a:solidFill>
              </a:rPr>
              <a:t>contributivo que otorgará un seguro integral de salud y beneficios </a:t>
            </a:r>
            <a:r>
              <a:rPr lang="es-ES" sz="2400" dirty="0" smtClean="0">
                <a:solidFill>
                  <a:prstClr val="black"/>
                </a:solidFill>
              </a:rPr>
              <a:t>previsionales,  </a:t>
            </a:r>
            <a:r>
              <a:rPr lang="es-ES" sz="2400" dirty="0">
                <a:solidFill>
                  <a:prstClr val="black"/>
                </a:solidFill>
              </a:rPr>
              <a:t>a todos los </a:t>
            </a:r>
            <a:r>
              <a:rPr lang="es-ES" sz="2400" dirty="0" smtClean="0">
                <a:solidFill>
                  <a:prstClr val="black"/>
                </a:solidFill>
              </a:rPr>
              <a:t>trabajadores cotizantes </a:t>
            </a:r>
            <a:r>
              <a:rPr lang="es-ES" sz="2400" dirty="0">
                <a:solidFill>
                  <a:prstClr val="black"/>
                </a:solidFill>
              </a:rPr>
              <a:t>y sus dependientes, a través de un sistema que gestiona el riesgo solidariamente, y cuyos beneficios serán optimizados de acuerdo al esfuerzo de cotización patronal e individual</a:t>
            </a:r>
            <a:r>
              <a:rPr lang="es-ES" sz="2400" dirty="0" smtClean="0">
                <a:solidFill>
                  <a:prstClr val="black"/>
                </a:solidFill>
              </a:rPr>
              <a:t>.</a:t>
            </a:r>
          </a:p>
          <a:p>
            <a:pPr marL="88900" algn="just" defTabSz="914145">
              <a:lnSpc>
                <a:spcPct val="80000"/>
              </a:lnSpc>
              <a:spcBef>
                <a:spcPts val="422"/>
              </a:spcBef>
              <a:defRPr/>
            </a:pPr>
            <a:endParaRPr lang="es-ES" sz="24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</a:rPr>
              <a:t>Seguro Integral de la Salud;</a:t>
            </a:r>
            <a:endParaRPr lang="es-HN" sz="24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</a:rPr>
              <a:t>Seguro de Invalidez, Vejez y Muerte; </a:t>
            </a:r>
            <a:endParaRPr lang="es-HN" sz="24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</a:rPr>
              <a:t>Seguro de Riesgos Profesionales; y,</a:t>
            </a:r>
            <a:endParaRPr lang="es-HN" sz="24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</a:rPr>
              <a:t>Otros que sean </a:t>
            </a:r>
            <a:r>
              <a:rPr lang="es-MX" sz="2400" dirty="0" smtClean="0">
                <a:solidFill>
                  <a:prstClr val="black"/>
                </a:solidFill>
              </a:rPr>
              <a:t>aprobados, </a:t>
            </a:r>
            <a:r>
              <a:rPr lang="es-MX" sz="2400" dirty="0">
                <a:solidFill>
                  <a:prstClr val="black"/>
                </a:solidFill>
              </a:rPr>
              <a:t>previo dictamen favorable de la Comisión Nacional de Bancos. </a:t>
            </a:r>
            <a:endParaRPr lang="es-HN" sz="2400" dirty="0">
              <a:solidFill>
                <a:prstClr val="black"/>
              </a:solidFill>
            </a:endParaRPr>
          </a:p>
          <a:p>
            <a:pPr marL="431800" indent="-342900" algn="just" defTabSz="914145">
              <a:lnSpc>
                <a:spcPct val="8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/>
            </a:pPr>
            <a:endParaRPr lang="es-HN" sz="2400" dirty="0">
              <a:solidFill>
                <a:prstClr val="black"/>
              </a:solidFill>
            </a:endParaRPr>
          </a:p>
          <a:p>
            <a:pPr marL="225467" indent="-177472" algn="just" defTabSz="914145">
              <a:lnSpc>
                <a:spcPct val="80000"/>
              </a:lnSpc>
              <a:spcBef>
                <a:spcPts val="422"/>
              </a:spcBef>
              <a:defRPr/>
            </a:pPr>
            <a:endParaRPr lang="en-US" sz="2200" dirty="0" smtClean="0">
              <a:solidFill>
                <a:prstClr val="black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225467" indent="-177472" algn="just" defTabSz="914145">
              <a:lnSpc>
                <a:spcPct val="80000"/>
              </a:lnSpc>
              <a:spcBef>
                <a:spcPts val="422"/>
              </a:spcBef>
              <a:defRPr/>
            </a:pPr>
            <a:endParaRPr lang="en-US" sz="2200" dirty="0">
              <a:solidFill>
                <a:prstClr val="black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95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HN" b="1" spc="300" dirty="0" smtClean="0"/>
              <a:t>CAMBIO DEL MODELO </a:t>
            </a:r>
            <a:br>
              <a:rPr lang="es-HN" b="1" spc="300" dirty="0" smtClean="0"/>
            </a:br>
            <a:r>
              <a:rPr lang="es-HN" b="1" spc="300" dirty="0" smtClean="0"/>
              <a:t>DE COBERTURA DE SALUD</a:t>
            </a:r>
            <a:endParaRPr lang="en-US" b="1" spc="3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86289603"/>
              </p:ext>
            </p:extLst>
          </p:nvPr>
        </p:nvGraphicFramePr>
        <p:xfrm>
          <a:off x="-684584" y="2060848"/>
          <a:ext cx="9828584" cy="5868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116013" y="2204864"/>
            <a:ext cx="1655762" cy="4286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HN" sz="2400" b="1" dirty="0">
                <a:solidFill>
                  <a:prstClr val="white"/>
                </a:solidFill>
              </a:rPr>
              <a:t>ACTUAL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508104" y="2278708"/>
            <a:ext cx="2314575" cy="43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HN" sz="2400" b="1" dirty="0">
                <a:solidFill>
                  <a:prstClr val="white"/>
                </a:solidFill>
              </a:rPr>
              <a:t>REFORMADO</a:t>
            </a:r>
          </a:p>
        </p:txBody>
      </p:sp>
    </p:spTree>
    <p:extLst>
      <p:ext uri="{BB962C8B-B14F-4D97-AF65-F5344CB8AC3E}">
        <p14:creationId xmlns:p14="http://schemas.microsoft.com/office/powerpoint/2010/main" val="3453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39117"/>
          </a:xfrm>
        </p:spPr>
        <p:txBody>
          <a:bodyPr/>
          <a:lstStyle/>
          <a:p>
            <a:pPr>
              <a:defRPr/>
            </a:pPr>
            <a:r>
              <a:rPr lang="es-HN" b="1" dirty="0" smtClean="0">
                <a:solidFill>
                  <a:schemeClr val="tx2"/>
                </a:solidFill>
              </a:rPr>
              <a:t>FUNCIONAMIENTO MODELO DE SALUD</a:t>
            </a:r>
            <a:endParaRPr lang="es-HN" b="1" dirty="0">
              <a:solidFill>
                <a:schemeClr val="tx2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0988" y="543904"/>
            <a:ext cx="8853500" cy="6165664"/>
            <a:chOff x="183219" y="438250"/>
            <a:chExt cx="8853500" cy="6304904"/>
          </a:xfrm>
        </p:grpSpPr>
        <p:pic>
          <p:nvPicPr>
            <p:cNvPr id="4100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19" y="1848943"/>
              <a:ext cx="1033462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ángulo redondeado 8"/>
            <p:cNvSpPr/>
            <p:nvPr/>
          </p:nvSpPr>
          <p:spPr>
            <a:xfrm>
              <a:off x="1457325" y="3378845"/>
              <a:ext cx="1584325" cy="10969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black"/>
                  </a:solidFill>
                </a:rPr>
                <a:t>Seguro Nacional de Salud </a:t>
              </a: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3632200" y="2943870"/>
              <a:ext cx="1981200" cy="1993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HN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s-HN" dirty="0">
                  <a:solidFill>
                    <a:prstClr val="black"/>
                  </a:solidFill>
                </a:rPr>
                <a:t>Gestor de Salud</a:t>
              </a:r>
            </a:p>
            <a:p>
              <a:pPr algn="ctr">
                <a:defRPr/>
              </a:pPr>
              <a:endParaRPr lang="es-HN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s-HN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s-HN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s-HN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s-HN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s-HN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Conector recto de flecha 11"/>
            <p:cNvCxnSpPr>
              <a:stCxn id="4100" idx="2"/>
              <a:endCxn id="9" idx="0"/>
            </p:cNvCxnSpPr>
            <p:nvPr/>
          </p:nvCxnSpPr>
          <p:spPr>
            <a:xfrm>
              <a:off x="699950" y="2561731"/>
              <a:ext cx="1549538" cy="817114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>
              <a:stCxn id="4100" idx="2"/>
            </p:cNvCxnSpPr>
            <p:nvPr/>
          </p:nvCxnSpPr>
          <p:spPr>
            <a:xfrm>
              <a:off x="699156" y="2561731"/>
              <a:ext cx="2589213" cy="871537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1346201" y="1827463"/>
              <a:ext cx="2885283" cy="78869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Adscripción o Afiliación del Usuario</a:t>
              </a:r>
            </a:p>
          </p:txBody>
        </p:sp>
        <p:pic>
          <p:nvPicPr>
            <p:cNvPr id="4106" name="Imagen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313" y="3659832"/>
              <a:ext cx="1665287" cy="114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Imagen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338" y="2365176"/>
              <a:ext cx="2749550" cy="163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ángulo 21"/>
            <p:cNvSpPr/>
            <p:nvPr/>
          </p:nvSpPr>
          <p:spPr>
            <a:xfrm>
              <a:off x="4356199" y="1816447"/>
              <a:ext cx="4680520" cy="79970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 smtClean="0">
                  <a:solidFill>
                    <a:prstClr val="white"/>
                  </a:solidFill>
                </a:rPr>
                <a:t>El Gestor Garantiza un Plan  Integral de Beneficios y una Red </a:t>
              </a:r>
              <a:r>
                <a:rPr lang="es-HN" dirty="0">
                  <a:solidFill>
                    <a:prstClr val="white"/>
                  </a:solidFill>
                </a:rPr>
                <a:t>de Prestadores </a:t>
              </a:r>
              <a:r>
                <a:rPr lang="es-HN" dirty="0" smtClean="0">
                  <a:solidFill>
                    <a:prstClr val="white"/>
                  </a:solidFill>
                </a:rPr>
                <a:t>Públicos y Privado  por Región</a:t>
              </a:r>
              <a:endParaRPr lang="es-HN" dirty="0">
                <a:solidFill>
                  <a:prstClr val="white"/>
                </a:solidFill>
              </a:endParaRPr>
            </a:p>
          </p:txBody>
        </p:sp>
        <p:grpSp>
          <p:nvGrpSpPr>
            <p:cNvPr id="4109" name="Grupo 44"/>
            <p:cNvGrpSpPr>
              <a:grpSpLocks/>
            </p:cNvGrpSpPr>
            <p:nvPr/>
          </p:nvGrpSpPr>
          <p:grpSpPr bwMode="auto">
            <a:xfrm>
              <a:off x="6275388" y="2509193"/>
              <a:ext cx="1671637" cy="1639887"/>
              <a:chOff x="69850" y="838200"/>
              <a:chExt cx="4502150" cy="3670300"/>
            </a:xfrm>
          </p:grpSpPr>
          <p:pic>
            <p:nvPicPr>
              <p:cNvPr id="4130" name="Picture 4" descr="C:\Users\hugog\AppData\Local\Microsoft\Windows\Temporary Internet Files\Content.IE5\PHQ6IVW5\MC900286864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838200"/>
                <a:ext cx="1738313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1" name="Picture 5" descr="C:\Users\hugog\AppData\Local\Microsoft\Windows\Temporary Internet Files\Content.IE5\MF6JH5EM\MC900205564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50" y="1803400"/>
                <a:ext cx="1776413" cy="1630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2" name="Picture 6" descr="C:\Users\hugog\AppData\Local\Microsoft\Windows\Temporary Internet Files\Content.IE5\WWNTU4A3\MC900183432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0525" y="3032125"/>
                <a:ext cx="1812925" cy="1476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3" name="Picture 8" descr="C:\Users\hugog\AppData\Local\Microsoft\Windows\Temporary Internet Files\Content.IE5\WQ8QOI26\MC900239657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4063" y="1803400"/>
                <a:ext cx="1277937" cy="1209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Quad Arrow 3"/>
              <p:cNvSpPr/>
              <p:nvPr/>
            </p:nvSpPr>
            <p:spPr>
              <a:xfrm>
                <a:off x="1955365" y="2223890"/>
                <a:ext cx="1218532" cy="767459"/>
              </a:xfrm>
              <a:prstGeom prst="quad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Conector recto de flecha 47"/>
            <p:cNvCxnSpPr>
              <a:stCxn id="10" idx="0"/>
            </p:cNvCxnSpPr>
            <p:nvPr/>
          </p:nvCxnSpPr>
          <p:spPr>
            <a:xfrm flipV="1">
              <a:off x="4622800" y="2847032"/>
              <a:ext cx="2274888" cy="96838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4111" name="Imagen 5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263" y="5718820"/>
              <a:ext cx="1314450" cy="102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ángulo 52"/>
            <p:cNvSpPr/>
            <p:nvPr/>
          </p:nvSpPr>
          <p:spPr>
            <a:xfrm>
              <a:off x="7345363" y="4225106"/>
              <a:ext cx="1547812" cy="5778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Atención del Usuario</a:t>
              </a:r>
            </a:p>
          </p:txBody>
        </p:sp>
        <p:cxnSp>
          <p:nvCxnSpPr>
            <p:cNvPr id="54" name="Conector recto de flecha 53"/>
            <p:cNvCxnSpPr>
              <a:endCxn id="4111" idx="0"/>
            </p:cNvCxnSpPr>
            <p:nvPr/>
          </p:nvCxnSpPr>
          <p:spPr>
            <a:xfrm>
              <a:off x="7202488" y="3332807"/>
              <a:ext cx="0" cy="2386013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/>
            <p:cNvCxnSpPr>
              <a:stCxn id="69" idx="0"/>
            </p:cNvCxnSpPr>
            <p:nvPr/>
          </p:nvCxnSpPr>
          <p:spPr>
            <a:xfrm flipH="1" flipV="1">
              <a:off x="5788026" y="4233715"/>
              <a:ext cx="749299" cy="277637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/>
            <p:cNvCxnSpPr/>
            <p:nvPr/>
          </p:nvCxnSpPr>
          <p:spPr>
            <a:xfrm>
              <a:off x="5424488" y="4728220"/>
              <a:ext cx="1058862" cy="1555750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ángulo 63"/>
            <p:cNvSpPr/>
            <p:nvPr/>
          </p:nvSpPr>
          <p:spPr>
            <a:xfrm>
              <a:off x="5072063" y="5290195"/>
              <a:ext cx="1042987" cy="5778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Audita Servicio</a:t>
              </a:r>
            </a:p>
          </p:txBody>
        </p:sp>
        <p:sp>
          <p:nvSpPr>
            <p:cNvPr id="65" name="Decágono 64"/>
            <p:cNvSpPr/>
            <p:nvPr/>
          </p:nvSpPr>
          <p:spPr>
            <a:xfrm>
              <a:off x="2555999" y="1560810"/>
              <a:ext cx="431800" cy="357187"/>
            </a:xfrm>
            <a:prstGeom prst="decag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66" name="Decágono 65"/>
            <p:cNvSpPr/>
            <p:nvPr/>
          </p:nvSpPr>
          <p:spPr>
            <a:xfrm>
              <a:off x="6516687" y="1560810"/>
              <a:ext cx="431800" cy="357187"/>
            </a:xfrm>
            <a:prstGeom prst="decag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2</a:t>
              </a:r>
            </a:p>
          </p:txBody>
        </p:sp>
        <p:sp>
          <p:nvSpPr>
            <p:cNvPr id="67" name="Decágono 66"/>
            <p:cNvSpPr/>
            <p:nvPr/>
          </p:nvSpPr>
          <p:spPr>
            <a:xfrm>
              <a:off x="7956550" y="3865066"/>
              <a:ext cx="431800" cy="357187"/>
            </a:xfrm>
            <a:prstGeom prst="decag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68" name="Decágono 67"/>
            <p:cNvSpPr/>
            <p:nvPr/>
          </p:nvSpPr>
          <p:spPr>
            <a:xfrm>
              <a:off x="6329363" y="4155951"/>
              <a:ext cx="431800" cy="357187"/>
            </a:xfrm>
            <a:prstGeom prst="decag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69" name="Rectángulo 68"/>
            <p:cNvSpPr/>
            <p:nvPr/>
          </p:nvSpPr>
          <p:spPr>
            <a:xfrm>
              <a:off x="6016625" y="4511352"/>
              <a:ext cx="1041400" cy="5778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Emite</a:t>
              </a:r>
            </a:p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Factura</a:t>
              </a:r>
            </a:p>
          </p:txBody>
        </p:sp>
        <p:cxnSp>
          <p:nvCxnSpPr>
            <p:cNvPr id="74" name="Conector recto de flecha 73"/>
            <p:cNvCxnSpPr/>
            <p:nvPr/>
          </p:nvCxnSpPr>
          <p:spPr>
            <a:xfrm flipH="1">
              <a:off x="5770269" y="3545531"/>
              <a:ext cx="631825" cy="336550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Decágono 77"/>
            <p:cNvSpPr/>
            <p:nvPr/>
          </p:nvSpPr>
          <p:spPr>
            <a:xfrm>
              <a:off x="5376863" y="4918720"/>
              <a:ext cx="433387" cy="357187"/>
            </a:xfrm>
            <a:prstGeom prst="decag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5</a:t>
              </a:r>
            </a:p>
          </p:txBody>
        </p:sp>
        <p:cxnSp>
          <p:nvCxnSpPr>
            <p:cNvPr id="80" name="Conector angular 79"/>
            <p:cNvCxnSpPr>
              <a:stCxn id="10" idx="2"/>
              <a:endCxn id="9" idx="2"/>
            </p:cNvCxnSpPr>
            <p:nvPr/>
          </p:nvCxnSpPr>
          <p:spPr>
            <a:xfrm rot="5400000" flipH="1">
              <a:off x="3205162" y="3520133"/>
              <a:ext cx="461963" cy="2373312"/>
            </a:xfrm>
            <a:prstGeom prst="bentConnector3">
              <a:avLst>
                <a:gd name="adj1" fmla="val -49542"/>
              </a:avLst>
            </a:prstGeom>
            <a:ln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ángulo 84"/>
            <p:cNvSpPr/>
            <p:nvPr/>
          </p:nvSpPr>
          <p:spPr>
            <a:xfrm>
              <a:off x="2613025" y="5039370"/>
              <a:ext cx="1547813" cy="5778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 smtClean="0">
                  <a:solidFill>
                    <a:prstClr val="white"/>
                  </a:solidFill>
                </a:rPr>
                <a:t>Se Autoriza </a:t>
              </a:r>
              <a:r>
                <a:rPr lang="es-HN" dirty="0">
                  <a:solidFill>
                    <a:prstClr val="white"/>
                  </a:solidFill>
                </a:rPr>
                <a:t>Pago</a:t>
              </a:r>
            </a:p>
          </p:txBody>
        </p:sp>
        <p:sp>
          <p:nvSpPr>
            <p:cNvPr id="86" name="Decágono 85"/>
            <p:cNvSpPr/>
            <p:nvPr/>
          </p:nvSpPr>
          <p:spPr>
            <a:xfrm>
              <a:off x="3200400" y="4739332"/>
              <a:ext cx="431800" cy="357188"/>
            </a:xfrm>
            <a:prstGeom prst="decag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6</a:t>
              </a:r>
            </a:p>
          </p:txBody>
        </p:sp>
        <p:cxnSp>
          <p:nvCxnSpPr>
            <p:cNvPr id="88" name="Conector angular 87"/>
            <p:cNvCxnSpPr>
              <a:stCxn id="9" idx="1"/>
            </p:cNvCxnSpPr>
            <p:nvPr/>
          </p:nvCxnSpPr>
          <p:spPr>
            <a:xfrm rot="10800000" flipH="1" flipV="1">
              <a:off x="1457325" y="3926532"/>
              <a:ext cx="4989513" cy="2570163"/>
            </a:xfrm>
            <a:prstGeom prst="bentConnector3">
              <a:avLst>
                <a:gd name="adj1" fmla="val -4581"/>
              </a:avLst>
            </a:prstGeom>
            <a:ln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ángulo 88"/>
            <p:cNvSpPr/>
            <p:nvPr/>
          </p:nvSpPr>
          <p:spPr>
            <a:xfrm>
              <a:off x="2411760" y="6165304"/>
              <a:ext cx="1546225" cy="5778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Se Realiza el Pago</a:t>
              </a:r>
            </a:p>
          </p:txBody>
        </p:sp>
        <p:sp>
          <p:nvSpPr>
            <p:cNvPr id="90" name="Decágono 89"/>
            <p:cNvSpPr/>
            <p:nvPr/>
          </p:nvSpPr>
          <p:spPr>
            <a:xfrm>
              <a:off x="2988072" y="5805264"/>
              <a:ext cx="431800" cy="357188"/>
            </a:xfrm>
            <a:prstGeom prst="decag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>
                  <a:solidFill>
                    <a:prstClr val="white"/>
                  </a:solidFill>
                </a:rPr>
                <a:t>7</a:t>
              </a:r>
            </a:p>
          </p:txBody>
        </p:sp>
        <p:sp>
          <p:nvSpPr>
            <p:cNvPr id="41" name="Rectángulo redondeado 40"/>
            <p:cNvSpPr/>
            <p:nvPr/>
          </p:nvSpPr>
          <p:spPr>
            <a:xfrm>
              <a:off x="1712305" y="438250"/>
              <a:ext cx="5452205" cy="27848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dirty="0" smtClean="0">
                  <a:solidFill>
                    <a:prstClr val="black"/>
                  </a:solidFill>
                </a:rPr>
                <a:t>Secretaría </a:t>
              </a:r>
              <a:r>
                <a:rPr lang="es-HN" dirty="0">
                  <a:solidFill>
                    <a:prstClr val="black"/>
                  </a:solidFill>
                </a:rPr>
                <a:t>de Salud </a:t>
              </a:r>
            </a:p>
          </p:txBody>
        </p:sp>
        <p:cxnSp>
          <p:nvCxnSpPr>
            <p:cNvPr id="7" name="Conector angular 6"/>
            <p:cNvCxnSpPr>
              <a:stCxn id="41" idx="2"/>
            </p:cNvCxnSpPr>
            <p:nvPr/>
          </p:nvCxnSpPr>
          <p:spPr>
            <a:xfrm rot="16200000" flipH="1">
              <a:off x="5442561" y="-287422"/>
              <a:ext cx="314450" cy="2322756"/>
            </a:xfrm>
            <a:prstGeom prst="bentConnector2">
              <a:avLst/>
            </a:prstGeom>
            <a:ln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ángulo redondeado 44"/>
            <p:cNvSpPr/>
            <p:nvPr/>
          </p:nvSpPr>
          <p:spPr>
            <a:xfrm>
              <a:off x="6535497" y="880720"/>
              <a:ext cx="2054117" cy="4310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HN" sz="1600" dirty="0" err="1" smtClean="0">
                  <a:solidFill>
                    <a:prstClr val="black"/>
                  </a:solidFill>
                </a:rPr>
                <a:t>Super</a:t>
              </a:r>
              <a:r>
                <a:rPr lang="es-HN" sz="1600" dirty="0" smtClean="0">
                  <a:solidFill>
                    <a:prstClr val="black"/>
                  </a:solidFill>
                </a:rPr>
                <a:t>. de Salud </a:t>
              </a:r>
              <a:endParaRPr lang="es-HN" sz="1600" dirty="0">
                <a:solidFill>
                  <a:prstClr val="black"/>
                </a:solidFill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03319" y="761674"/>
              <a:ext cx="661192" cy="790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2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400604" cy="1000125"/>
          </a:xfrm>
        </p:spPr>
        <p:txBody>
          <a:bodyPr/>
          <a:lstStyle/>
          <a:p>
            <a:pPr algn="ctr" eaLnBrk="1">
              <a:defRPr/>
            </a:pPr>
            <a:r>
              <a:rPr lang="en-US" b="1" dirty="0" smtClean="0"/>
              <a:t>4) PILAR  COMPLEMENTARIO DE </a:t>
            </a:r>
            <a:br>
              <a:rPr lang="en-US" b="1" dirty="0" smtClean="0"/>
            </a:br>
            <a:r>
              <a:rPr lang="en-US" b="1" dirty="0" smtClean="0"/>
              <a:t>CAPITALIZACIÓN INDIVIDUAL </a:t>
            </a:r>
            <a:endParaRPr lang="en-US" b="1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539553" y="2249214"/>
            <a:ext cx="8064896" cy="47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900" tIns="50799" rIns="88900" bIns="50799"/>
          <a:lstStyle/>
          <a:p>
            <a:pPr algn="just">
              <a:spcBef>
                <a:spcPts val="2953"/>
              </a:spcBef>
              <a:buSzPct val="100000"/>
              <a:defRPr/>
            </a:pPr>
            <a:r>
              <a:rPr lang="es-HN" sz="2600" dirty="0">
                <a:solidFill>
                  <a:prstClr val="black"/>
                </a:solidFill>
              </a:rPr>
              <a:t>C</a:t>
            </a:r>
            <a:r>
              <a:rPr lang="es-HN" sz="2600" dirty="0" smtClean="0">
                <a:solidFill>
                  <a:prstClr val="black"/>
                </a:solidFill>
              </a:rPr>
              <a:t>onstituido </a:t>
            </a:r>
            <a:r>
              <a:rPr lang="es-HN" sz="2600" dirty="0">
                <a:solidFill>
                  <a:prstClr val="black"/>
                </a:solidFill>
              </a:rPr>
              <a:t>por el conjunto de prestaciones y servicios que en materia de </a:t>
            </a:r>
            <a:r>
              <a:rPr lang="es-HN" sz="2600" b="1" u="sng" dirty="0">
                <a:solidFill>
                  <a:prstClr val="black"/>
                </a:solidFill>
              </a:rPr>
              <a:t>cobertura laboral, seguros y pensiones,</a:t>
            </a:r>
            <a:r>
              <a:rPr lang="es-HN" sz="2600" dirty="0">
                <a:solidFill>
                  <a:prstClr val="black"/>
                </a:solidFill>
              </a:rPr>
              <a:t> sean </a:t>
            </a:r>
            <a:r>
              <a:rPr lang="es-HN" sz="2600" b="1" u="sng" dirty="0">
                <a:solidFill>
                  <a:prstClr val="black"/>
                </a:solidFill>
              </a:rPr>
              <a:t>contratadas por los empleadores y/o trabajadores de forma complementaria a los demás pilares, </a:t>
            </a:r>
            <a:r>
              <a:rPr lang="es-HN" sz="2600" b="1" u="sng" dirty="0" smtClean="0">
                <a:solidFill>
                  <a:prstClr val="black"/>
                </a:solidFill>
              </a:rPr>
              <a:t>de manera obligatoria </a:t>
            </a:r>
            <a:r>
              <a:rPr lang="es-HN" sz="2600" b="1" u="sng" dirty="0">
                <a:solidFill>
                  <a:prstClr val="black"/>
                </a:solidFill>
              </a:rPr>
              <a:t>o voluntariamente,</a:t>
            </a:r>
            <a:r>
              <a:rPr lang="es-HN" sz="2600" dirty="0">
                <a:solidFill>
                  <a:prstClr val="black"/>
                </a:solidFill>
              </a:rPr>
              <a:t> así como por aquellas coberturas que administren instituciones especializadas por delegación de los diferentes regímenes de aseguramiento que constituyen el sistema.</a:t>
            </a:r>
          </a:p>
          <a:p>
            <a:pPr algn="just">
              <a:spcBef>
                <a:spcPts val="2953"/>
              </a:spcBef>
              <a:buSzPct val="100000"/>
              <a:defRPr/>
            </a:pPr>
            <a:endParaRPr lang="en-US" sz="2391" dirty="0">
              <a:solidFill>
                <a:prstClr val="black"/>
              </a:solidFill>
              <a:cs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05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77440" y="1340768"/>
            <a:ext cx="7989119" cy="4104456"/>
          </a:xfrm>
        </p:spPr>
        <p:txBody>
          <a:bodyPr anchor="ctr">
            <a:noAutofit/>
          </a:bodyPr>
          <a:lstStyle/>
          <a:p>
            <a:pPr algn="ctr"/>
            <a:r>
              <a:rPr lang="es-H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BENEFICIOS DEL NUEVO SISTEMA</a:t>
            </a:r>
            <a:r>
              <a:rPr lang="es-H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H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s-H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w0ODQ0NDQ0MDQ0NDQ0NDQ0MDA8PDQ8OFBEWFhQRFRQYHCggGBwlHBQUIT0hJSorLi4vFx8zODMsOCgtLisBCgoKDg0OGxAQGywlHiQ0LCssLCwsLCwsLCwsLCwsLCwsLCwsLCwsLCwsLCwsLDcsLCwsLCwrNywsLCw3NyssN//AABEIAJwBQwMBIgACEQEDEQH/xAAcAAEBAAIDAQEAAAAAAAAAAAAAAQUHAwQGAgj/xABLEAACAgEDAQUDCQIJCAsAAAABAgADEQQFEiEGBxMxQSJRYRQyNXF0gZGhsiOxFyQ2QlWTs8HSFSUzNFKD0fAIQ0RUcnN1kpSVtP/EABkBAQADAQEAAAAAAAAAAAAAAAABAgMEBf/EAB8RAQEAAgMAAgMAAAAAAAAAAAABAhEDEiETMQQiQf/aAAwDAQACEQMRAD8A3jESQLESQLEksBERAREQEREBERAREQEREBERAREQEREBERAREQEREBERAREQEREBERAREQEREBJLJAskRASySwEREBEmZMwPqJ8NYB1JAHxOJFtB8iD9RzCNxyRJmISsREBERAREQEREBERAREQEREBERAREQEREBERAREQEREBERASSyQEREBLJGYCDJmY3ft3r0ensvs8kGFUfOdz0VB8SYnqMrJN1877vmn0VfiXvjOQiL1dz7gJrXee3euvJFDfJauuAmGtP1sfL7p5/dNxu1d7X3tydugH81F9FUegE6mZ2cfBJN15vL+RlldYuXUam2wlrLbbCfM2WMx/Mz5rtdTlXdD70dlP4iZnbuyO46hQ6adkQjIa9hWD9QPX8p2NT2G3OteXhJZ8KrQW/A4mnbCMunJ9+vnau2m46cgG35RX616j2jj4P84fnNkdmu1Om164Umu5Rl6HPtD4j/aE0xdU6MUdHR1+cjqVYH4gy0XvU62VsyWIQyOp9pTKZ8OOXsacf5GWF1X6GBEs852O7Qrr9PyOFvrIS9B5A+jD4Hz/GeiE47LLqvSxymU3FiSWQsREQEREBERAREQERJmBYkzLAREmYFiTMsBERAREQEREBERASSyQEREBMX2i3T5FpbNT4Zs8Pj7AbjnLAef3zKTzPeL9F6j66v7RZM+1c7ZjbHn/4Tx/3Fv8A5I/wTzfaztQ24moeGaa6stwNnPLn18h5Cee5D3iOQ94ndjxYT2PKy5+TKaqkzZ/YXsmlVaavUoGvsAetGGRSpHTof52Ovw/GeA7OaVb9dpaTghrk5DPmq+0R+U3uiYmXPnfqN/xeOX2qolIlAlnK9B53tbs2hvoe7WfsloRrG1CdLK0XqeoBJHw6zxWzbR2d11vgaTcdTdbwazgoIPAYyfaqA9RPcdu/ojcvsWo/QZpvuS+mD9iv/VXNcLl13tz8kx7fT2vZPcOz1GrT5Fulllt48Fa7A4SzPUDrWBnp06/vmywZ+P8ATE8ExnIVSCM5BAzkY93903t3V9uxraxodW4+WVLitz/2ioD9Y9R6+cnkwv2cecn6vYb52t23b7Er1mqWh3XmisljZXOM+yp9Z39v3OjU0JqaLBZRYpdLAGAKj1wRn0mme/j/AF/R/ZG/tJsTu3H+YNF9mf8Ae0rcZMZkvM7crHa2/t5tGpur09GtSy61ildYquBZsE4yVx6GRO3+zG8aYa6s3m4acV+FdnxeXHjnjjz6TRXd19O7d9qf9Dzi0v09V/60n/6xLfFNqfNdP1ADMNv3anb9vatNbqVoa4M1YZLG5BccscVPvH4zMCaW/wCkB/rO2f8Akav9dUzwx7XTXPLrNtlX9tNrr0tOtfVoul1DtXTd4dpDuucjHHI+afMek6P8JWxf0jX/AFOo/wAE1Tvn8lNl+3an9907ndv2C0W66O6/UWahHTUNUvgsoXiFUjoQffL/ABzW6z+XK3Ubg2XtRt+uyNHq6b2UZZFYiwD3lCAfynT3Pt1tGkvs02p1iVX1EB6zXcSpKhh1CkeRB++aA3Wp9o3W1NNebH0N6+HcMAsMBipA+viR8DOx3mXFt411mMFhpnx7idLUcSfjm0fLdN2/wl7D/SFf9Vf/AIJ29J252m6vUXVa1Hq0qLZqGFdwFaE4BOV69fdPK090G0sqk36zqoPS5MdR/wCGcO/9i9HtWzbu+lsvc36ZFcXOrABXyMYA95leuK3bP7e32Ttdtuvd69HqkvdF5OgV1YLnGcMBkfVM3mfkza9yu0l9ep0zmu6o5RvQ+9SPUEZGJu5+9LRjaflvT5Uf2Q0fI8hqMZ6n/Y9eXu+MZ8dn0Yc2569Vvfa3bdA616zV102OvNUK2M3HOMkKDj758aztjtlOn0+rt1aJp9Vn5Paa7SLMDJwAuR5eon5p3PX3aq+zU6hzZdaxZ2P6QPQDyx7p7btl/Jvs5/vP0NLXj1pWc1u20f4Sth/pCv8Aqb/8Ey+zdpdBrgTo9VTfxxyVG9tc+9Tgiah7u+77Rbpt76m+zUpaNRbSPBdQvFVUgkEHPzp5C5rNp3Vhp7ub6LU8EtUY8RcjKkfEEjEfHj9QnJl5a/UgMs46WyoPlkZxOSYugiIgIiICIiAklkgIiICcdyBhhgCPUEZE5JCIGtN4tt02oemzcbAwPPjXtSWIFbqq8gOuBOl/lQ/0nqP/AKZf+E9Z3jam2jQh6bHqc31gtW3FsHPTInhOz29619do0fV6hlfU1KytaSrKT1BE6MZbNuHksxy6ti9ktM5o8ey8anxWD1O2lWh0TGMcfr6z0Ynyqz6mFu67McdRYiJCzA9uvojc/sWo/QZpruS+mD9hv/Uk3J25ydp3IAEk6LUdACT8w+k073LVOu7ksliD5FeMvWyjPKvpk/f+E2ws6Vhyy9o853a1K+67YjgMj2cWVhkMpqYEETN94HZG7ZtWmq0jWLpXsFmnuQnnp7ck+GTjA+Hv8j8cX3Zaexd32stVaoFwyWrYAfsm8yR0n6O3XbadXp7NPqEFlVqlXU+73j3H4y2eerFccNyvzl2y7Ttup0V1q8dRTpmp1HEYrZw+ea9fIjrj0m6+7c/5g0X2Z/3tNJdseyOp2zVtSVstpbL6a5ULB6/c2PJh5H8Z6XcO1Ov2/Z9p0mmCoNVor+bNUxuUiwr7PuOCfSMpLJIjDtMra853dfTu3fan/s3nEhCb8pc8Qm9AsT6Y1fX909b3QdkdSdYm46il6aKFbwfFUq1trLx5AHrgAnqff0nJ3pdgdSNVbuGipa6m8876qhmyuzGGYKPMHGenrn3ye07aR0vXbdgYTSnf5ap1e3ICOS6fUswz1AZ68fpP4TBaHvN3nS1DTl634KERtVQTcoHQZORy+8GdTb9j3ffNWbWW52sIFurvQpVWo8sZwDj0USuOFwu6tnn2mpGT34EdlNl+26k/dyumN7J9nN61tFlm22ulC2lHVda9ANmAT7I6HofOe3729pXSbRtej06MyafUCsBVZiQKWy5x7ySSfeZk+4xGXbtQGVlPyxjhlKnHBfQye+sEdP39YDst3R6v5Sl26PUtKOtng02m2y5gcgOxGAvv8yZ5PvVwu+bj06BqOnw+T1z9Kz8396mnsffNwIrtILU4K1sQf4vX64kceVuXq3JhJj4zSd1G+EAjW6XBGRnV6ny/9kybdlNbtew72NbdVabq62rNVtlmAMA55qMdZjq+9neFAUaGjoAP9Df6DE7NnbTX7tte806nTLUKtGrp4VdoZmNgGPa8/ui9tokx/jB91mx0bjbuGk1Cko+jUq6451uLOjqT6zor2C3E7p/kw14fPI6ni3geBn/S8sfl55npe4ql13DWFkdAdIoBZWGT4nx/56zdvAecZ53HLxOHHLjNvzz3pbLTt+p0Oj04wlegXLH5zubX5O3xJnb7Zfyb7Of7z9DTtd+dTtuemKo7AaJclEZv+sf3CcHbCpz2c7OqEckeJyARiy+y3mMZEmWWYqXG7yYnst2Y3zW6VrduuZNN4r1sg11lI8QAFvYHT1E9b2Q7ptSmpr1G5tTwqcWCipzYbHHUF2IAAzg+ucT0PcejLtLhlZT8t1BwylTjjX6GbExK58l3ZGnHxzUtRRPqSWYtyIiAiIgIiICSWIEiWIEgyyGB43vS+jh9oq/vmuuzH0jovtVP6ptbtns9uu0ooqZFfxUfNmeOB9Q+M8rs/YHWUarT3vdpitN1djBefIhTkgdJ0YZyYWOLl48suWWRsoSyLPqc7tIiSBw6m1UR3b5qKzt0z0AyZi13kGutvAvL3E+DSPBLuoAbnnnxC4I6kiZW8EqQMZwcZ8s/H4Tz2n2W+srYjUJYtrOtKh/k4rZAroPUZIDdPqxJUy2yWg3Wu9giBwxrZyHXiV4ua2Rh6MCJ17u0FYwBTqHGL2coqnglVnBmILAnr7smcOl2nU0WLallDOUtF/NXALWXeIxTB6Drjr7hPhtl1AP7O6teaaqp2ZGJVbrvEyoz5jy6x4jdd2rdw9r1VU32BMZtTwvDOaw4xl8nIYdces5tt1q6g2Zosralwh8ZayeWATgqxHTInR0ez2UXWPUNLxcIqs9beOipSlYXkPMewD987mx6S6mvw7TUxBLc6gwLOSSzNn1JJMVM3/XfS+t+XBkfixVuLBuLDzU48jMXdvSq948DUMum5+Laoq4DjWHOAX5HoR5D1mQ0uhpp8Q1VpX4thts4KBzsPmx956CY1tlRjrSwr56s2KLQg8VEapUxy8/TMJtv8XVbjWpP8Xe5hSmoYIlRYVsWwTyI8uJ/Kfek3ZXKKarqjZVZegs8PJrQr19lj58xODS7bf8AtTc9XJtKmlXwlYLxXkeZz6nl5emPMy37bePAamyrnVpn0zCxW4kMF9oYPmCn3/CPFfUr7QVF6h4V/Gwac+LxTw1NwzWre1y6/Vic+k3quyxE8O5VtLii5wnhXFQSQuGJHQE9QMgHEx6dnuL12K6l6RpErLqSOFacHDDPmQxIPoQJz6HaLkbTK9iGjRl2pCqfEbKMiB+uBxVj5efTyk+E2zQ1FZY1h1LqAzIGHIKfIkeeJhW7S1BbGNOoVUFxUlU/aip+D8MN55x87Ey1egpW59QtaC6xEre3iObIueKk+4ZmEPZtPk19fsG6/wAcG0gnC2Wl+OCegwQDjGZHi127K78h9kU6k3+IajpuNfighA5JPLhjiynPL+cPXpI2/D9kU0+qsFrFF4CkYtHLlWeTjDDgfh8ZwV7LZS6vp2rHhW3NUlobrXcAXRmHXIYAg9enSdmjamVdODYperU2am08SAzOH5BRnoMv+UeKzajfEzeWquWvT+ILLSKygKeYADFvy6z6beONau+n1KO9gqqoYVG21ivLoA5A6A/OIxgzpvsbt8qX+Lqupe1/FFZ+UKSQyAk9CFYA/dOe7R6txVYz6cXUWB6+CP4TjgyOG65GQ2enlgecHrlv3dEzzruR1qrsNZCF8vYUSscSQW5DHnjr5zh029oOCajnTebVoZXVVAd1LJ1VmHEgdDk9enwk1W13W5d7Kxb4dHEojcFtquNgOCeo6gfjPhtke2w26hq2L2LzrRW4eEKnQICeucuTmT4j9mY2/VLcrOoIC23VHkOpauxkY/VlTO1MfsmhOnp8IubD4lz82+cedjP1+PtTIStaRYiISREQEREBERAREQEREBJiWIExGJYgQCWIgJJYgTEYliBMRiWIExEsQJGIlgTEYliBMRLECRiJYExGJYgTEYiWBMRiWIEliIEiWIElklgIiICJJYCIiAiIgIiICIiAiIgJJZICJYgIkiAliICSWICIkgWIiAiIgIiIEliICIiAiIgSWIgIiICJJYEiIgJYiAiIgIklgIiICIiAiJICWSWAkiIFkiWBIiWAkliAiIgJJYgSWSWBJYiAiSWAiIgIiSBYklgSWSWBIiIFiIgIiICJJYCIiAiIgJJYgJJZICIiBYiSBYiICSWSBYklgSWIgJIiBZJYgIklgSWSWBJYiBJZJYCIiBJY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575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15689" y="692696"/>
            <a:ext cx="7800727" cy="1000125"/>
          </a:xfrm>
        </p:spPr>
        <p:txBody>
          <a:bodyPr/>
          <a:lstStyle/>
          <a:p>
            <a:pPr algn="ctr" eaLnBrk="1">
              <a:defRPr/>
            </a:pPr>
            <a:r>
              <a:rPr lang="en-US" sz="3600" b="1" dirty="0" smtClean="0"/>
              <a:t>BENEFICIOS</a:t>
            </a:r>
            <a:endParaRPr lang="en-US" sz="3600" b="1" dirty="0"/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107503" y="2249214"/>
            <a:ext cx="8784977" cy="398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900" tIns="50799" rIns="88900" bIns="50799"/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prstClr val="black"/>
                </a:solidFill>
              </a:rPr>
              <a:t>Ingreso básico por </a:t>
            </a:r>
            <a:r>
              <a:rPr lang="es-MX" sz="2200" dirty="0" smtClean="0">
                <a:solidFill>
                  <a:prstClr val="black"/>
                </a:solidFill>
              </a:rPr>
              <a:t>niño y acceso </a:t>
            </a:r>
            <a:r>
              <a:rPr lang="es-MX" sz="2200" dirty="0">
                <a:solidFill>
                  <a:prstClr val="black"/>
                </a:solidFill>
              </a:rPr>
              <a:t>a otros </a:t>
            </a:r>
            <a:r>
              <a:rPr lang="es-MX" sz="2200" dirty="0" smtClean="0">
                <a:solidFill>
                  <a:prstClr val="black"/>
                </a:solidFill>
              </a:rPr>
              <a:t>beneficios para una educación con calidad:</a:t>
            </a:r>
          </a:p>
          <a:p>
            <a:pPr lvl="1" algn="just"/>
            <a:r>
              <a:rPr lang="es-MX" sz="2200" dirty="0" smtClean="0">
                <a:solidFill>
                  <a:prstClr val="black"/>
                </a:solidFill>
              </a:rPr>
              <a:t>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prstClr val="black"/>
                </a:solidFill>
              </a:rPr>
              <a:t>Transferencias </a:t>
            </a:r>
            <a:r>
              <a:rPr lang="es-MX" sz="2200" dirty="0">
                <a:solidFill>
                  <a:prstClr val="black"/>
                </a:solidFill>
              </a:rPr>
              <a:t>c</a:t>
            </a:r>
            <a:r>
              <a:rPr lang="es-MX" sz="2200" dirty="0" smtClean="0">
                <a:solidFill>
                  <a:prstClr val="black"/>
                </a:solidFill>
              </a:rPr>
              <a:t>ondicionadas</a:t>
            </a:r>
            <a:r>
              <a:rPr lang="es-MX" sz="2200" dirty="0">
                <a:solidFill>
                  <a:prstClr val="black"/>
                </a:solidFill>
              </a:rPr>
              <a:t>, en </a:t>
            </a:r>
            <a:r>
              <a:rPr lang="es-MX" sz="2200" dirty="0" smtClean="0">
                <a:solidFill>
                  <a:prstClr val="black"/>
                </a:solidFill>
              </a:rPr>
              <a:t>dinero </a:t>
            </a:r>
            <a:r>
              <a:rPr lang="es-MX" sz="2200" dirty="0">
                <a:solidFill>
                  <a:prstClr val="black"/>
                </a:solidFill>
              </a:rPr>
              <a:t>o </a:t>
            </a:r>
            <a:r>
              <a:rPr lang="es-MX" sz="2200" dirty="0" smtClean="0">
                <a:solidFill>
                  <a:prstClr val="black"/>
                </a:solidFill>
              </a:rPr>
              <a:t>especie;</a:t>
            </a:r>
          </a:p>
          <a:p>
            <a:pPr lvl="2" algn="just"/>
            <a:endParaRPr lang="es-HN" sz="2200" dirty="0">
              <a:solidFill>
                <a:prstClr val="black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prstClr val="black"/>
                </a:solidFill>
              </a:rPr>
              <a:t>Dotación de uniforme, útiles y herramientas escolares;</a:t>
            </a:r>
          </a:p>
          <a:p>
            <a:pPr lvl="2" algn="just"/>
            <a:endParaRPr lang="es-HN" sz="2200" dirty="0">
              <a:solidFill>
                <a:prstClr val="black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prstClr val="black"/>
                </a:solidFill>
              </a:rPr>
              <a:t>Plato de comida; </a:t>
            </a:r>
          </a:p>
          <a:p>
            <a:pPr lvl="2" algn="just"/>
            <a:endParaRPr lang="es-HN" sz="2200" dirty="0">
              <a:solidFill>
                <a:prstClr val="black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prstClr val="black"/>
                </a:solidFill>
              </a:rPr>
              <a:t>Otros</a:t>
            </a:r>
          </a:p>
        </p:txBody>
      </p:sp>
    </p:spTree>
    <p:extLst>
      <p:ext uri="{BB962C8B-B14F-4D97-AF65-F5344CB8AC3E}">
        <p14:creationId xmlns:p14="http://schemas.microsoft.com/office/powerpoint/2010/main" val="2856377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7233951" cy="3150593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HN" b="1" dirty="0" smtClean="0">
                <a:solidFill>
                  <a:schemeClr val="bg1"/>
                </a:solidFill>
              </a:rPr>
              <a:t/>
            </a:r>
            <a:br>
              <a:rPr lang="es-HN" b="1" dirty="0" smtClean="0">
                <a:solidFill>
                  <a:schemeClr val="bg1"/>
                </a:solidFill>
              </a:rPr>
            </a:br>
            <a:r>
              <a:rPr lang="es-HN" b="1" dirty="0" smtClean="0">
                <a:solidFill>
                  <a:schemeClr val="bg1"/>
                </a:solidFill>
              </a:rPr>
              <a:t>LA </a:t>
            </a:r>
            <a:r>
              <a:rPr lang="es-HN" b="1" dirty="0">
                <a:solidFill>
                  <a:schemeClr val="bg1"/>
                </a:solidFill>
              </a:rPr>
              <a:t>SEGURIDAD SOCIAL ES UN DERECHO FUNDAMENTAL</a:t>
            </a:r>
            <a:r>
              <a:rPr lang="es-HN" b="1" dirty="0"/>
              <a:t/>
            </a:r>
            <a:br>
              <a:rPr lang="es-HN" b="1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74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15689" y="692696"/>
            <a:ext cx="7800727" cy="1000125"/>
          </a:xfrm>
        </p:spPr>
        <p:txBody>
          <a:bodyPr/>
          <a:lstStyle/>
          <a:p>
            <a:pPr algn="ctr">
              <a:defRPr/>
            </a:pPr>
            <a:r>
              <a:rPr lang="en-US" sz="3600" b="1" dirty="0"/>
              <a:t>BENEFICIOS</a:t>
            </a: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-252536" y="2060848"/>
            <a:ext cx="9217023" cy="47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900" tIns="50799" rIns="88900" bIns="50799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prstClr val="black"/>
                </a:solidFill>
              </a:rPr>
              <a:t>H</a:t>
            </a:r>
            <a:r>
              <a:rPr lang="es-MX" sz="2200" dirty="0" smtClean="0">
                <a:solidFill>
                  <a:prstClr val="black"/>
                </a:solidFill>
              </a:rPr>
              <a:t>ogares </a:t>
            </a:r>
            <a:r>
              <a:rPr lang="es-MX" sz="2200" dirty="0">
                <a:solidFill>
                  <a:prstClr val="black"/>
                </a:solidFill>
              </a:rPr>
              <a:t>temporales, para niños en riesgo social,  y otros grupos poblacionales </a:t>
            </a:r>
            <a:r>
              <a:rPr lang="es-MX" sz="2200" dirty="0" smtClean="0">
                <a:solidFill>
                  <a:prstClr val="black"/>
                </a:solidFill>
              </a:rPr>
              <a:t>altamente vulnerables.</a:t>
            </a:r>
          </a:p>
          <a:p>
            <a:pPr lvl="1"/>
            <a:endParaRPr lang="es-HN" sz="22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prstClr val="black"/>
                </a:solidFill>
              </a:rPr>
              <a:t>S</a:t>
            </a:r>
            <a:r>
              <a:rPr lang="es-MX" sz="2200" dirty="0" smtClean="0">
                <a:solidFill>
                  <a:prstClr val="black"/>
                </a:solidFill>
              </a:rPr>
              <a:t>ubsidios </a:t>
            </a:r>
            <a:r>
              <a:rPr lang="es-MX" sz="2200" dirty="0">
                <a:solidFill>
                  <a:prstClr val="black"/>
                </a:solidFill>
              </a:rPr>
              <a:t>en dinero o especie, que </a:t>
            </a:r>
            <a:r>
              <a:rPr lang="es-MX" sz="2200" dirty="0" smtClean="0">
                <a:solidFill>
                  <a:prstClr val="black"/>
                </a:solidFill>
              </a:rPr>
              <a:t>para </a:t>
            </a:r>
            <a:r>
              <a:rPr lang="es-MX" sz="2200" dirty="0">
                <a:solidFill>
                  <a:prstClr val="black"/>
                </a:solidFill>
              </a:rPr>
              <a:t>la compra, construcción y mejora de </a:t>
            </a:r>
            <a:r>
              <a:rPr lang="es-MX" sz="2200" dirty="0" smtClean="0">
                <a:solidFill>
                  <a:prstClr val="black"/>
                </a:solidFill>
              </a:rPr>
              <a:t>vivienda social;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sz="22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prstClr val="black"/>
                </a:solidFill>
              </a:rPr>
              <a:t>Seguridad de ingresos en caso de discapacidad calificada (Incluidos los familiares de victimas de la violencia y hondureños deportados en condiciones de incapacidad calificada.)</a:t>
            </a:r>
            <a:endParaRPr lang="es-HN" sz="22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sz="22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200" dirty="0" smtClean="0">
                <a:solidFill>
                  <a:prstClr val="black"/>
                </a:solidFill>
              </a:rPr>
              <a:t>Sepelios dignos.</a:t>
            </a:r>
            <a:endParaRPr lang="es-HN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14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/>
              <a:t>BENEFICIOS</a:t>
            </a:r>
            <a:endParaRPr lang="en-US" altLang="en-US" sz="3375" b="1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2204865"/>
            <a:ext cx="8311952" cy="4653136"/>
          </a:xfrm>
        </p:spPr>
        <p:txBody>
          <a:bodyPr>
            <a:no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HN" b="1" dirty="0" smtClean="0"/>
              <a:t>INCLUSIÓN FINANCIERA. </a:t>
            </a:r>
            <a:r>
              <a:rPr lang="es-HN" b="1" u="sng" dirty="0" smtClean="0"/>
              <a:t>Préstamos </a:t>
            </a:r>
            <a:r>
              <a:rPr lang="es-HN" b="1" u="sng" dirty="0"/>
              <a:t>personales, prendarios e hipotecarios deducibles por planilla, </a:t>
            </a:r>
            <a:r>
              <a:rPr lang="es-HN" b="1" u="sng" dirty="0" smtClean="0"/>
              <a:t>construcción </a:t>
            </a:r>
            <a:r>
              <a:rPr lang="es-HN" b="1" u="sng" dirty="0"/>
              <a:t>o compra de vivienda, </a:t>
            </a:r>
            <a:r>
              <a:rPr lang="es-HN" b="1" u="sng" dirty="0" smtClean="0"/>
              <a:t>financiamiento </a:t>
            </a:r>
            <a:r>
              <a:rPr lang="es-HN" b="1" u="sng" dirty="0"/>
              <a:t>de estudios, </a:t>
            </a:r>
            <a:r>
              <a:rPr lang="es-HN" b="1" u="sng" dirty="0" smtClean="0">
                <a:solidFill>
                  <a:schemeClr val="accent6">
                    <a:lumMod val="75000"/>
                  </a:schemeClr>
                </a:solidFill>
              </a:rPr>
              <a:t>CONSOLIDACIÓN DE DEUDAS</a:t>
            </a:r>
            <a:r>
              <a:rPr lang="es-HN" b="1" u="sng" dirty="0" smtClean="0"/>
              <a:t>, </a:t>
            </a:r>
            <a:r>
              <a:rPr lang="es-HN" dirty="0"/>
              <a:t>y </a:t>
            </a:r>
            <a:r>
              <a:rPr lang="es-HN" dirty="0" smtClean="0"/>
              <a:t>otros que </a:t>
            </a:r>
            <a:r>
              <a:rPr lang="es-HN" dirty="0"/>
              <a:t>mejoren la situación </a:t>
            </a:r>
            <a:r>
              <a:rPr lang="es-HN" dirty="0" smtClean="0"/>
              <a:t>económica </a:t>
            </a:r>
            <a:r>
              <a:rPr lang="es-HN" dirty="0"/>
              <a:t>de las familias. </a:t>
            </a:r>
            <a:endParaRPr lang="es-HN" dirty="0" smtClean="0"/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HN" b="1" dirty="0" smtClean="0"/>
              <a:t>SISTEMA DE SALUD </a:t>
            </a:r>
            <a:r>
              <a:rPr lang="es-HN" b="1" dirty="0" smtClean="0">
                <a:solidFill>
                  <a:schemeClr val="accent6">
                    <a:lumMod val="75000"/>
                  </a:schemeClr>
                </a:solidFill>
              </a:rPr>
              <a:t>COMPLETAMENTE RENOVADO</a:t>
            </a:r>
            <a:r>
              <a:rPr lang="es-HN" b="1" dirty="0" smtClean="0"/>
              <a:t>:  </a:t>
            </a:r>
          </a:p>
          <a:p>
            <a:pPr marL="520700" lvl="1" indent="-177800" algn="just">
              <a:buFont typeface="Arial" panose="020B0604020202020204" pitchFamily="34" charset="0"/>
              <a:buChar char="•"/>
            </a:pPr>
            <a:r>
              <a:rPr lang="es-HN" b="1" dirty="0" smtClean="0"/>
              <a:t>Un sistema socio de la salud y la prevención y no de la enfermedad, accesible y de calidad. </a:t>
            </a:r>
          </a:p>
          <a:p>
            <a:pPr marL="520700" lvl="1" indent="-177800" algn="just">
              <a:buFont typeface="Arial" panose="020B0604020202020204" pitchFamily="34" charset="0"/>
              <a:buChar char="•"/>
            </a:pPr>
            <a:r>
              <a:rPr lang="es-HN" dirty="0" smtClean="0"/>
              <a:t>Se permitirá el acceso </a:t>
            </a:r>
            <a:r>
              <a:rPr lang="es-HN" b="1" u="sng" dirty="0" smtClean="0"/>
              <a:t>a </a:t>
            </a:r>
            <a:r>
              <a:rPr lang="es-HN" b="1" u="sng" dirty="0"/>
              <a:t>todos los </a:t>
            </a:r>
            <a:r>
              <a:rPr lang="es-HN" b="1" u="sng" dirty="0" smtClean="0"/>
              <a:t>jubilados</a:t>
            </a:r>
            <a:r>
              <a:rPr lang="es-HN" b="1" u="sng" dirty="0"/>
              <a:t> </a:t>
            </a:r>
            <a:r>
              <a:rPr lang="es-HN" b="1" u="sng" dirty="0" smtClean="0"/>
              <a:t>y pensionados de otros Institutos, así como a las </a:t>
            </a:r>
            <a:r>
              <a:rPr lang="es-HN" b="1" u="sng" dirty="0"/>
              <a:t>viudas de </a:t>
            </a:r>
            <a:r>
              <a:rPr lang="es-HN" b="1" u="sng" dirty="0" smtClean="0"/>
              <a:t>asegurados</a:t>
            </a:r>
            <a:r>
              <a:rPr lang="es-HN" dirty="0" smtClean="0"/>
              <a:t>; </a:t>
            </a:r>
          </a:p>
          <a:p>
            <a:pPr marL="520700" lvl="1" indent="-177800" algn="just">
              <a:buFont typeface="Arial" panose="020B0604020202020204" pitchFamily="34" charset="0"/>
              <a:buChar char="•"/>
            </a:pPr>
            <a:r>
              <a:rPr lang="es-HN" dirty="0" smtClean="0"/>
              <a:t>Se </a:t>
            </a:r>
            <a:r>
              <a:rPr lang="es-HN" b="1" u="sng" dirty="0" smtClean="0"/>
              <a:t>incrementará </a:t>
            </a:r>
            <a:r>
              <a:rPr lang="es-HN" b="1" u="sng" dirty="0"/>
              <a:t>la cobertura a los hijos de los asegurados hasta los 18 </a:t>
            </a:r>
            <a:r>
              <a:rPr lang="es-HN" b="1" u="sng" dirty="0" smtClean="0"/>
              <a:t>años, </a:t>
            </a:r>
          </a:p>
          <a:p>
            <a:pPr marL="520700" lvl="1" indent="-177800" algn="just">
              <a:buFont typeface="Arial" panose="020B0604020202020204" pitchFamily="34" charset="0"/>
              <a:buChar char="•"/>
            </a:pPr>
            <a:r>
              <a:rPr lang="es-HN" b="1" u="sng" dirty="0" smtClean="0"/>
              <a:t>Incremento del </a:t>
            </a:r>
            <a:r>
              <a:rPr lang="es-HN" b="1" u="sng" dirty="0"/>
              <a:t>tiempo de cobertura de 2 a 6 meses a los trabajadores, cuando terminen su relación </a:t>
            </a:r>
            <a:r>
              <a:rPr lang="es-HN" b="1" u="sng" dirty="0" smtClean="0"/>
              <a:t>laboral.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HN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4584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15689" y="692696"/>
            <a:ext cx="7800727" cy="1000125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BENEFICIOS</a:t>
            </a: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-36512" y="2060848"/>
            <a:ext cx="4752527" cy="47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900" tIns="50799" rIns="88900" bIns="50799"/>
          <a:lstStyle/>
          <a:p>
            <a:pPr lvl="1" algn="just"/>
            <a:r>
              <a:rPr lang="es-HN" sz="2200" i="1" dirty="0" smtClean="0">
                <a:solidFill>
                  <a:prstClr val="black"/>
                </a:solidFill>
              </a:rPr>
              <a:t>Plan de Vivienda Social y Previsión: </a:t>
            </a:r>
            <a:r>
              <a:rPr lang="es-HN" sz="2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 Casa es Mi Jubilación”. </a:t>
            </a:r>
          </a:p>
          <a:p>
            <a:pPr lvl="1" algn="just"/>
            <a:endParaRPr lang="es-HN" sz="2200" i="1" dirty="0">
              <a:solidFill>
                <a:prstClr val="black"/>
              </a:solidFill>
            </a:endParaRPr>
          </a:p>
          <a:p>
            <a:pPr lvl="1" algn="just"/>
            <a:r>
              <a:rPr lang="es-HN" sz="2200" i="1" dirty="0" smtClean="0">
                <a:solidFill>
                  <a:prstClr val="black"/>
                </a:solidFill>
              </a:rPr>
              <a:t>Este plan devuelve parte de los intereses pagados durante toda la vida por prestatario, en el momento en que más lo necesita.</a:t>
            </a:r>
          </a:p>
          <a:p>
            <a:pPr lvl="1" algn="just"/>
            <a:r>
              <a:rPr lang="es-HN" sz="2200" i="1" dirty="0" smtClean="0">
                <a:solidFill>
                  <a:prstClr val="black"/>
                </a:solidFill>
              </a:rPr>
              <a:t>Le devuelve como jubilación por el equivalente a la última cuota pagada, por el resto de la vida, y se la ajusta por costo de vida.</a:t>
            </a:r>
          </a:p>
          <a:p>
            <a:pPr lvl="1" algn="just"/>
            <a:endParaRPr lang="es-HN" sz="2400" i="1" dirty="0">
              <a:solidFill>
                <a:prstClr val="black"/>
              </a:solidFill>
            </a:endParaRPr>
          </a:p>
          <a:p>
            <a:pPr lvl="1" algn="just"/>
            <a:r>
              <a:rPr lang="es-HN" sz="2400" i="1" dirty="0" smtClean="0">
                <a:solidFill>
                  <a:prstClr val="black"/>
                </a:solidFill>
              </a:rPr>
              <a:t> </a:t>
            </a:r>
            <a:endParaRPr lang="es-HN" sz="2400" i="1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4932040" y="2249214"/>
            <a:ext cx="3744416" cy="4492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8900" tIns="50799" rIns="88900" bIns="50799"/>
          <a:lstStyle/>
          <a:p>
            <a:pPr marL="88900" lvl="1" algn="just">
              <a:buFont typeface="Arial" panose="020B0604020202020204" pitchFamily="34" charset="0"/>
              <a:buChar char="•"/>
            </a:pPr>
            <a:r>
              <a:rPr lang="es-HN" sz="2000" b="1" i="1" dirty="0" smtClean="0">
                <a:solidFill>
                  <a:prstClr val="black"/>
                </a:solidFill>
              </a:rPr>
              <a:t>Casa de más de 42 M2, valorada en L. 300,000.</a:t>
            </a:r>
          </a:p>
          <a:p>
            <a:pPr marL="88900" lvl="1" algn="just">
              <a:buFont typeface="Arial" panose="020B0604020202020204" pitchFamily="34" charset="0"/>
              <a:buChar char="•"/>
            </a:pPr>
            <a:r>
              <a:rPr lang="es-HN" sz="2000" b="1" i="1" dirty="0" smtClean="0">
                <a:solidFill>
                  <a:prstClr val="black"/>
                </a:solidFill>
              </a:rPr>
              <a:t>Apoyo gubernamental del 15% de la obra, en dinero, materiales, terreno, u apoyo de mano de obra.</a:t>
            </a:r>
          </a:p>
          <a:p>
            <a:pPr marL="88900" lvl="1" algn="just">
              <a:buFont typeface="Arial" panose="020B0604020202020204" pitchFamily="34" charset="0"/>
              <a:buChar char="•"/>
            </a:pPr>
            <a:r>
              <a:rPr lang="es-HN" sz="2000" b="1" i="1" dirty="0" smtClean="0">
                <a:solidFill>
                  <a:prstClr val="black"/>
                </a:solidFill>
              </a:rPr>
              <a:t>Cuota Inicial de Arrendamiento L. 2,764</a:t>
            </a:r>
          </a:p>
          <a:p>
            <a:pPr marL="88900" lvl="1" algn="just">
              <a:buFont typeface="Arial" panose="020B0604020202020204" pitchFamily="34" charset="0"/>
              <a:buChar char="•"/>
            </a:pPr>
            <a:r>
              <a:rPr lang="es-HN" sz="2000" b="1" i="1" dirty="0" smtClean="0">
                <a:solidFill>
                  <a:prstClr val="black"/>
                </a:solidFill>
              </a:rPr>
              <a:t>Pensión Mínima Garantizada por el resto de su vida de L. 9,800, ajustada por costo de vida para tener una vejez digna.</a:t>
            </a:r>
            <a:endParaRPr lang="es-HN" sz="2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26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15689" y="692696"/>
            <a:ext cx="7800727" cy="1000125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BENEFICIOS</a:t>
            </a: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107503" y="2276872"/>
            <a:ext cx="8496945" cy="47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900" tIns="50799" rIns="88900" bIns="50799"/>
          <a:lstStyle/>
          <a:p>
            <a:pPr lvl="1" algn="just"/>
            <a:r>
              <a:rPr lang="es-HN" sz="2200" dirty="0" smtClean="0">
                <a:solidFill>
                  <a:prstClr val="black"/>
                </a:solidFill>
              </a:rPr>
              <a:t>Todo </a:t>
            </a:r>
            <a:r>
              <a:rPr lang="es-HN" sz="2200" b="1" u="sng" dirty="0" smtClean="0">
                <a:solidFill>
                  <a:prstClr val="black"/>
                </a:solidFill>
              </a:rPr>
              <a:t>trabajador asalariado tendrá </a:t>
            </a:r>
            <a:r>
              <a:rPr lang="es-HN" sz="2200" b="1" u="sng" dirty="0">
                <a:solidFill>
                  <a:prstClr val="black"/>
                </a:solidFill>
              </a:rPr>
              <a:t>una cuenta individual de ahorro, </a:t>
            </a:r>
            <a:r>
              <a:rPr lang="es-HN" sz="2200" b="1" u="sng" dirty="0" smtClean="0">
                <a:solidFill>
                  <a:prstClr val="black"/>
                </a:solidFill>
              </a:rPr>
              <a:t>administrada </a:t>
            </a:r>
            <a:r>
              <a:rPr lang="es-HN" sz="2200" b="1" u="sng" dirty="0">
                <a:solidFill>
                  <a:prstClr val="black"/>
                </a:solidFill>
              </a:rPr>
              <a:t>por la institución financiera </a:t>
            </a:r>
            <a:r>
              <a:rPr lang="es-HN" sz="2200" b="1" u="sng" dirty="0" smtClean="0">
                <a:solidFill>
                  <a:prstClr val="black"/>
                </a:solidFill>
              </a:rPr>
              <a:t>que él elija, </a:t>
            </a:r>
            <a:r>
              <a:rPr lang="es-HN" sz="2200" dirty="0" smtClean="0">
                <a:solidFill>
                  <a:prstClr val="black"/>
                </a:solidFill>
              </a:rPr>
              <a:t>donde se le depositará </a:t>
            </a:r>
            <a:r>
              <a:rPr lang="es-HN" sz="2200" b="1" u="sng" dirty="0" smtClean="0">
                <a:solidFill>
                  <a:prstClr val="black"/>
                </a:solidFill>
              </a:rPr>
              <a:t>su</a:t>
            </a:r>
            <a:r>
              <a:rPr lang="es-HN" sz="2200" dirty="0" smtClean="0">
                <a:solidFill>
                  <a:prstClr val="black"/>
                </a:solidFill>
              </a:rPr>
              <a:t> </a:t>
            </a:r>
            <a:r>
              <a:rPr lang="es-HN" sz="2200" b="1" u="sng" dirty="0" smtClean="0">
                <a:solidFill>
                  <a:prstClr val="black"/>
                </a:solidFill>
              </a:rPr>
              <a:t>reserva laboral,</a:t>
            </a:r>
            <a:r>
              <a:rPr lang="es-HN" sz="2200" b="1" dirty="0" smtClean="0">
                <a:solidFill>
                  <a:prstClr val="black"/>
                </a:solidFill>
              </a:rPr>
              <a:t> </a:t>
            </a:r>
            <a:r>
              <a:rPr lang="es-HN" sz="2200" dirty="0" smtClean="0">
                <a:solidFill>
                  <a:prstClr val="black"/>
                </a:solidFill>
              </a:rPr>
              <a:t>(gradual a 4% equivalente </a:t>
            </a:r>
            <a:r>
              <a:rPr lang="es-HN" sz="2200" dirty="0">
                <a:solidFill>
                  <a:prstClr val="black"/>
                </a:solidFill>
              </a:rPr>
              <a:t>aproximado a medio mes de sueldo por año de servicio</a:t>
            </a:r>
            <a:r>
              <a:rPr lang="es-HN" sz="2200" dirty="0" smtClean="0">
                <a:solidFill>
                  <a:prstClr val="black"/>
                </a:solidFill>
              </a:rPr>
              <a:t>) lo que garantiza que cada trabajador tendrá:</a:t>
            </a:r>
          </a:p>
          <a:p>
            <a:pPr lvl="1" algn="just"/>
            <a:endParaRPr lang="es-HN" sz="2200" dirty="0" smtClean="0">
              <a:solidFill>
                <a:prstClr val="black"/>
              </a:solidFill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HN" sz="2200" dirty="0" smtClean="0">
                <a:solidFill>
                  <a:prstClr val="black"/>
                </a:solidFill>
              </a:rPr>
              <a:t>Una Prima de antigüedad o cesantía (pago de la reserva acumulada con interés o prestaciones);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HN" sz="2200" dirty="0" smtClean="0">
                <a:solidFill>
                  <a:prstClr val="black"/>
                </a:solidFill>
              </a:rPr>
              <a:t>Préstamos sobre sobre su reserva laboral; y,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HN" sz="2200" dirty="0" smtClean="0">
                <a:solidFill>
                  <a:prstClr val="black"/>
                </a:solidFill>
              </a:rPr>
              <a:t>Otros seguros complementarios (rentas vitalicias y seguro de accidentes laborales).</a:t>
            </a:r>
            <a:endParaRPr lang="es-HN" sz="2200" dirty="0">
              <a:solidFill>
                <a:prstClr val="black"/>
              </a:solidFill>
            </a:endParaRPr>
          </a:p>
          <a:p>
            <a:pPr lvl="1" algn="just"/>
            <a:endParaRPr lang="es-HN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2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/>
              <a:t>BENEFICIOS</a:t>
            </a:r>
            <a:endParaRPr lang="en-US" altLang="en-US" sz="3375" b="1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2274837"/>
            <a:ext cx="8311952" cy="4394523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es-HN" sz="2000" b="1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HN" sz="2000" b="1" dirty="0" smtClean="0"/>
              <a:t>PORTABILIDAD DE BENEFICIOS. </a:t>
            </a:r>
            <a:r>
              <a:rPr lang="es-HN" sz="2000" dirty="0" smtClean="0"/>
              <a:t>Se podrá transferir los beneficios adquiridos de un instituto de previsión a otro.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HN" sz="2000" dirty="0"/>
          </a:p>
          <a:p>
            <a:pPr marL="0" indent="0" algn="just">
              <a:buNone/>
            </a:pPr>
            <a:endParaRPr lang="es-HN" sz="2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HN" sz="2000" b="1" dirty="0" smtClean="0"/>
              <a:t>GOBIERNO </a:t>
            </a:r>
            <a:r>
              <a:rPr lang="es-HN" sz="2000" b="1" dirty="0"/>
              <a:t>CORPORATIVO Y REGULACIÓN. </a:t>
            </a:r>
            <a:r>
              <a:rPr lang="es-HN" sz="2000" dirty="0"/>
              <a:t>El Sistema será </a:t>
            </a:r>
            <a:r>
              <a:rPr lang="es-HN" sz="2000" dirty="0" smtClean="0"/>
              <a:t>administrado con honestidad y transparencia </a:t>
            </a:r>
            <a:r>
              <a:rPr lang="es-HN" sz="2000" dirty="0"/>
              <a:t>por </a:t>
            </a:r>
            <a:r>
              <a:rPr lang="es-HN" sz="2000" b="1" u="sng" dirty="0"/>
              <a:t>Directores </a:t>
            </a:r>
            <a:r>
              <a:rPr lang="es-HN" sz="2000" b="1" u="sng" dirty="0" smtClean="0"/>
              <a:t>Especialistas </a:t>
            </a:r>
            <a:r>
              <a:rPr lang="es-HN" sz="2000" b="1" u="sng" dirty="0"/>
              <a:t>seleccionados mediante concurso </a:t>
            </a:r>
            <a:r>
              <a:rPr lang="es-HN" sz="2000" b="1" u="sng" dirty="0" smtClean="0"/>
              <a:t>público. </a:t>
            </a:r>
            <a:endParaRPr lang="es-HN" sz="2000" b="1" u="sng" dirty="0"/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s-HN" sz="2000" dirty="0" smtClean="0"/>
          </a:p>
        </p:txBody>
      </p:sp>
    </p:spTree>
    <p:extLst>
      <p:ext uri="{BB962C8B-B14F-4D97-AF65-F5344CB8AC3E}">
        <p14:creationId xmlns:p14="http://schemas.microsoft.com/office/powerpoint/2010/main" val="34546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/>
          </p:cNvSpPr>
          <p:nvPr/>
        </p:nvSpPr>
        <p:spPr bwMode="auto">
          <a:xfrm>
            <a:off x="7010921" y="6491883"/>
            <a:ext cx="2133079" cy="3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6" tIns="50798" rIns="88896" bIns="50798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eaLnBrk="1"/>
            <a:r>
              <a:rPr lang="es-HN" altLang="es-HN" sz="1200">
                <a:latin typeface="Helvetica" pitchFamily="34" charset="0"/>
                <a:cs typeface="Helvetica" pitchFamily="34" charset="0"/>
                <a:sym typeface="Helvetica" pitchFamily="34" charset="0"/>
              </a:rPr>
              <a:t>22</a:t>
            </a:r>
            <a:endParaRPr lang="es-HN" altLang="es-HN"/>
          </a:p>
        </p:txBody>
      </p:sp>
      <p:sp>
        <p:nvSpPr>
          <p:cNvPr id="27653" name="Rectangle 3"/>
          <p:cNvSpPr>
            <a:spLocks/>
          </p:cNvSpPr>
          <p:nvPr/>
        </p:nvSpPr>
        <p:spPr bwMode="auto">
          <a:xfrm>
            <a:off x="793291" y="992449"/>
            <a:ext cx="7628853" cy="88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6" tIns="50798" rIns="88896" bIns="50798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endParaRPr lang="es-HN" altLang="es-HN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7655" name="Rectangle 40"/>
          <p:cNvSpPr>
            <a:spLocks/>
          </p:cNvSpPr>
          <p:nvPr/>
        </p:nvSpPr>
        <p:spPr bwMode="auto">
          <a:xfrm>
            <a:off x="500060" y="760376"/>
            <a:ext cx="8215313" cy="135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6" tIns="50798" rIns="88896" bIns="50798"/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just" eaLnBrk="1"/>
            <a:endParaRPr lang="es-HN" altLang="es-HN" i="1" u="sng"/>
          </a:p>
        </p:txBody>
      </p:sp>
      <p:sp>
        <p:nvSpPr>
          <p:cNvPr id="3" name="Rectángulo 2"/>
          <p:cNvSpPr/>
          <p:nvPr/>
        </p:nvSpPr>
        <p:spPr>
          <a:xfrm>
            <a:off x="467544" y="222286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HN" sz="20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HN" sz="2000" dirty="0"/>
              <a:t>El desarrollo humano debe basarse en la reducción de la pobreza y la desigualdad, lo cual a su vez requiere contar con políticas integrales de protección social y de provisión de servicios con componentes universales y </a:t>
            </a:r>
            <a:r>
              <a:rPr lang="es-HN" sz="2000" dirty="0" smtClean="0"/>
              <a:t>solidarios.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HN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HN" sz="2000" dirty="0" smtClean="0"/>
              <a:t>Las </a:t>
            </a:r>
            <a:r>
              <a:rPr lang="es-HN" sz="2000" dirty="0"/>
              <a:t>desigualdades en Honduras deben confrontarse con una red de protección social universal básica y progresiva, que se integre al modelo de desarrollo como pieza estructural </a:t>
            </a:r>
            <a:r>
              <a:rPr lang="es-HN" sz="2000" dirty="0" smtClean="0"/>
              <a:t>esencial (¡es prioridad, no lo que sobra!).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HN" sz="2000" dirty="0"/>
          </a:p>
          <a:p>
            <a:pPr algn="just">
              <a:defRPr/>
            </a:pPr>
            <a:endParaRPr lang="es-HN" sz="2000" dirty="0"/>
          </a:p>
        </p:txBody>
      </p:sp>
      <p:sp>
        <p:nvSpPr>
          <p:cNvPr id="6" name="Rectángulo 2"/>
          <p:cNvSpPr/>
          <p:nvPr/>
        </p:nvSpPr>
        <p:spPr>
          <a:xfrm>
            <a:off x="642555" y="620688"/>
            <a:ext cx="81369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HN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es-HN" sz="2800" b="1" dirty="0" smtClean="0">
                <a:solidFill>
                  <a:schemeClr val="bg1">
                    <a:lumMod val="95000"/>
                  </a:schemeClr>
                </a:solidFill>
              </a:rPr>
              <a:t>VISION HUMANISTA</a:t>
            </a:r>
          </a:p>
          <a:p>
            <a:pPr algn="ctr">
              <a:defRPr/>
            </a:pPr>
            <a:r>
              <a:rPr lang="es-HN" sz="2800" b="1" dirty="0" smtClean="0">
                <a:solidFill>
                  <a:schemeClr val="bg1">
                    <a:lumMod val="95000"/>
                  </a:schemeClr>
                </a:solidFill>
              </a:rPr>
              <a:t>POR UNA VIDA MEJOR</a:t>
            </a:r>
            <a:endParaRPr lang="es-HN" sz="2800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defRPr/>
            </a:pPr>
            <a:endParaRPr lang="es-HN" sz="2000" dirty="0"/>
          </a:p>
        </p:txBody>
      </p:sp>
    </p:spTree>
    <p:extLst>
      <p:ext uri="{BB962C8B-B14F-4D97-AF65-F5344CB8AC3E}">
        <p14:creationId xmlns:p14="http://schemas.microsoft.com/office/powerpoint/2010/main" val="23019799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01" y="5309270"/>
            <a:ext cx="5102201" cy="143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206084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El presidente  Juan Orlando Hernández se compromete a  implementar gradualmente un Sistema Universal de Protección Social, que garantice ingresos dignos ante la ocurrencia de los principales riesgos a los que estamos expuestos, así como el acceso a servicios de salud de forma oportuna, con calidad y suficiencia de medicamentos, y  sin dificultades financieras.</a:t>
            </a:r>
          </a:p>
        </p:txBody>
      </p:sp>
    </p:spTree>
    <p:extLst>
      <p:ext uri="{BB962C8B-B14F-4D97-AF65-F5344CB8AC3E}">
        <p14:creationId xmlns:p14="http://schemas.microsoft.com/office/powerpoint/2010/main" val="2778649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43321" y="980728"/>
            <a:ext cx="7989119" cy="2808312"/>
          </a:xfrm>
        </p:spPr>
        <p:txBody>
          <a:bodyPr>
            <a:noAutofit/>
          </a:bodyPr>
          <a:lstStyle/>
          <a:p>
            <a:pPr algn="ctr"/>
            <a:r>
              <a:rPr lang="es-H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H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s-H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w0ODQ0NDQ0MDQ0NDQ0NDQ0MDA8PDQ8OFBEWFhQRFRQYHCggGBwlHBQUIT0hJSorLi4vFx8zODMsOCgtLisBCgoKDg0OGxAQGywlHiQ0LCssLCwsLCwsLCwsLCwsLCwsLCwsLCwsLCwsLCwsLDcsLCwsLCwrNywsLCw3NyssN//AABEIAJwBQwMBIgACEQEDEQH/xAAcAAEBAAIDAQEAAAAAAAAAAAAAAQUHAwQGAgj/xABLEAACAgEDAQUDCQIJCAsAAAABAgADEQQFEiEGBxMxQSJRYRQyNXF0gZGhsiOxFyQ2QlWTs8HSFSUzNFKD0fAIQ0RUcnN1kpSVtP/EABkBAQADAQEAAAAAAAAAAAAAAAABAgMEBf/EAB8RAQEAAgMAAgMAAAAAAAAAAAABAhEDEiETMQQiQf/aAAwDAQACEQMRAD8A3jESQLESQLEksBERAREQEREBERAREQEREBERAREQEREBERAREQEREBERAREQEREBERAREQEREBJLJAskRASySwEREBEmZMwPqJ8NYB1JAHxOJFtB8iD9RzCNxyRJmISsREBERAREQEREBERAREQEREBERAREQEREBERAREQEREBERASSyQEREBLJGYCDJmY3ft3r0ensvs8kGFUfOdz0VB8SYnqMrJN1877vmn0VfiXvjOQiL1dz7gJrXee3euvJFDfJauuAmGtP1sfL7p5/dNxu1d7X3tydugH81F9FUegE6mZ2cfBJN15vL+RlldYuXUam2wlrLbbCfM2WMx/Mz5rtdTlXdD70dlP4iZnbuyO46hQ6adkQjIa9hWD9QPX8p2NT2G3OteXhJZ8KrQW/A4mnbCMunJ9+vnau2m46cgG35RX616j2jj4P84fnNkdmu1Om164Umu5Rl6HPtD4j/aE0xdU6MUdHR1+cjqVYH4gy0XvU62VsyWIQyOp9pTKZ8OOXsacf5GWF1X6GBEs852O7Qrr9PyOFvrIS9B5A+jD4Hz/GeiE47LLqvSxymU3FiSWQsREQEREBERAREQERJmBYkzLAREmYFiTMsBERAREQEREBERASSyQEREBMX2i3T5FpbNT4Zs8Pj7AbjnLAef3zKTzPeL9F6j66v7RZM+1c7ZjbHn/4Tx/3Fv8A5I/wTzfaztQ24moeGaa6stwNnPLn18h5Cee5D3iOQ94ndjxYT2PKy5+TKaqkzZ/YXsmlVaavUoGvsAetGGRSpHTof52Ovw/GeA7OaVb9dpaTghrk5DPmq+0R+U3uiYmXPnfqN/xeOX2qolIlAlnK9B53tbs2hvoe7WfsloRrG1CdLK0XqeoBJHw6zxWzbR2d11vgaTcdTdbwazgoIPAYyfaqA9RPcdu/ojcvsWo/QZpvuS+mD9iv/VXNcLl13tz8kx7fT2vZPcOz1GrT5Fulllt48Fa7A4SzPUDrWBnp06/vmywZ+P8ATE8ExnIVSCM5BAzkY93903t3V9uxraxodW4+WVLitz/2ioD9Y9R6+cnkwv2cecn6vYb52t23b7Er1mqWh3XmisljZXOM+yp9Z39v3OjU0JqaLBZRYpdLAGAKj1wRn0mme/j/AF/R/ZG/tJsTu3H+YNF9mf8Ae0rcZMZkvM7crHa2/t5tGpur09GtSy61ildYquBZsE4yVx6GRO3+zG8aYa6s3m4acV+FdnxeXHjnjjz6TRXd19O7d9qf9Dzi0v09V/60n/6xLfFNqfNdP1ADMNv3anb9vatNbqVoa4M1YZLG5BccscVPvH4zMCaW/wCkB/rO2f8Akav9dUzwx7XTXPLrNtlX9tNrr0tOtfVoul1DtXTd4dpDuucjHHI+afMek6P8JWxf0jX/AFOo/wAE1Tvn8lNl+3an9907ndv2C0W66O6/UWahHTUNUvgsoXiFUjoQffL/ABzW6z+XK3Ubg2XtRt+uyNHq6b2UZZFYiwD3lCAfynT3Pt1tGkvs02p1iVX1EB6zXcSpKhh1CkeRB++aA3Wp9o3W1NNebH0N6+HcMAsMBipA+viR8DOx3mXFt411mMFhpnx7idLUcSfjm0fLdN2/wl7D/SFf9Vf/AIJ29J252m6vUXVa1Hq0qLZqGFdwFaE4BOV69fdPK090G0sqk36zqoPS5MdR/wCGcO/9i9HtWzbu+lsvc36ZFcXOrABXyMYA95leuK3bP7e32Ttdtuvd69HqkvdF5OgV1YLnGcMBkfVM3mfkza9yu0l9ep0zmu6o5RvQ+9SPUEZGJu5+9LRjaflvT5Uf2Q0fI8hqMZ6n/Y9eXu+MZ8dn0Yc2569Vvfa3bdA616zV102OvNUK2M3HOMkKDj758aztjtlOn0+rt1aJp9Vn5Paa7SLMDJwAuR5eon5p3PX3aq+zU6hzZdaxZ2P6QPQDyx7p7btl/Jvs5/vP0NLXj1pWc1u20f4Sth/pCv8Aqb/8Ey+zdpdBrgTo9VTfxxyVG9tc+9Tgiah7u+77Rbpt76m+zUpaNRbSPBdQvFVUgkEHPzp5C5rNp3Vhp7ub6LU8EtUY8RcjKkfEEjEfHj9QnJl5a/UgMs46WyoPlkZxOSYugiIgIiICIiAklkgIiICcdyBhhgCPUEZE5JCIGtN4tt02oemzcbAwPPjXtSWIFbqq8gOuBOl/lQ/0nqP/AKZf+E9Z3jam2jQh6bHqc31gtW3FsHPTInhOz29619do0fV6hlfU1KytaSrKT1BE6MZbNuHksxy6ti9ktM5o8ey8anxWD1O2lWh0TGMcfr6z0Ynyqz6mFu67McdRYiJCzA9uvojc/sWo/QZpruS+mD9hv/Uk3J25ydp3IAEk6LUdACT8w+k073LVOu7ksliD5FeMvWyjPKvpk/f+E2ws6Vhyy9o853a1K+67YjgMj2cWVhkMpqYEETN94HZG7ZtWmq0jWLpXsFmnuQnnp7ck+GTjA+Hv8j8cX3Zaexd32stVaoFwyWrYAfsm8yR0n6O3XbadXp7NPqEFlVqlXU+73j3H4y2eerFccNyvzl2y7Ttup0V1q8dRTpmp1HEYrZw+ea9fIjrj0m6+7c/5g0X2Z/3tNJdseyOp2zVtSVstpbL6a5ULB6/c2PJh5H8Z6XcO1Ov2/Z9p0mmCoNVor+bNUxuUiwr7PuOCfSMpLJIjDtMra853dfTu3fan/s3nEhCb8pc8Qm9AsT6Y1fX909b3QdkdSdYm46il6aKFbwfFUq1trLx5AHrgAnqff0nJ3pdgdSNVbuGipa6m8876qhmyuzGGYKPMHGenrn3ye07aR0vXbdgYTSnf5ap1e3ICOS6fUswz1AZ68fpP4TBaHvN3nS1DTl634KERtVQTcoHQZORy+8GdTb9j3ffNWbWW52sIFurvQpVWo8sZwDj0USuOFwu6tnn2mpGT34EdlNl+26k/dyumN7J9nN61tFlm22ulC2lHVda9ANmAT7I6HofOe3729pXSbRtej06MyafUCsBVZiQKWy5x7ySSfeZk+4xGXbtQGVlPyxjhlKnHBfQye+sEdP39YDst3R6v5Sl26PUtKOtng02m2y5gcgOxGAvv8yZ5PvVwu+bj06BqOnw+T1z9Kz8396mnsffNwIrtILU4K1sQf4vX64kceVuXq3JhJj4zSd1G+EAjW6XBGRnV6ny/9kybdlNbtew72NbdVabq62rNVtlmAMA55qMdZjq+9neFAUaGjoAP9Df6DE7NnbTX7tte806nTLUKtGrp4VdoZmNgGPa8/ui9tokx/jB91mx0bjbuGk1Cko+jUq6451uLOjqT6zor2C3E7p/kw14fPI6ni3geBn/S8sfl55npe4ql13DWFkdAdIoBZWGT4nx/56zdvAecZ53HLxOHHLjNvzz3pbLTt+p0Oj04wlegXLH5zubX5O3xJnb7Zfyb7Of7z9DTtd+dTtuemKo7AaJclEZv+sf3CcHbCpz2c7OqEckeJyARiy+y3mMZEmWWYqXG7yYnst2Y3zW6VrduuZNN4r1sg11lI8QAFvYHT1E9b2Q7ptSmpr1G5tTwqcWCipzYbHHUF2IAAzg+ucT0PcejLtLhlZT8t1BwylTjjX6GbExK58l3ZGnHxzUtRRPqSWYtyIiAiIgIiICSWIEiWIEgyyGB43vS+jh9oq/vmuuzH0jovtVP6ptbtns9uu0ooqZFfxUfNmeOB9Q+M8rs/YHWUarT3vdpitN1djBefIhTkgdJ0YZyYWOLl48suWWRsoSyLPqc7tIiSBw6m1UR3b5qKzt0z0AyZi13kGutvAvL3E+DSPBLuoAbnnnxC4I6kiZW8EqQMZwcZ8s/H4Tz2n2W+srYjUJYtrOtKh/k4rZAroPUZIDdPqxJUy2yWg3Wu9giBwxrZyHXiV4ua2Rh6MCJ17u0FYwBTqHGL2coqnglVnBmILAnr7smcOl2nU0WLallDOUtF/NXALWXeIxTB6Drjr7hPhtl1AP7O6teaaqp2ZGJVbrvEyoz5jy6x4jdd2rdw9r1VU32BMZtTwvDOaw4xl8nIYdces5tt1q6g2Zosralwh8ZayeWATgqxHTInR0ez2UXWPUNLxcIqs9beOipSlYXkPMewD987mx6S6mvw7TUxBLc6gwLOSSzNn1JJMVM3/XfS+t+XBkfixVuLBuLDzU48jMXdvSq948DUMum5+Laoq4DjWHOAX5HoR5D1mQ0uhpp8Q1VpX4thts4KBzsPmx956CY1tlRjrSwr56s2KLQg8VEapUxy8/TMJtv8XVbjWpP8Xe5hSmoYIlRYVsWwTyI8uJ/Kfek3ZXKKarqjZVZegs8PJrQr19lj58xODS7bf8AtTc9XJtKmlXwlYLxXkeZz6nl5emPMy37bePAamyrnVpn0zCxW4kMF9oYPmCn3/CPFfUr7QVF6h4V/Gwac+LxTw1NwzWre1y6/Vic+k3quyxE8O5VtLii5wnhXFQSQuGJHQE9QMgHEx6dnuL12K6l6RpErLqSOFacHDDPmQxIPoQJz6HaLkbTK9iGjRl2pCqfEbKMiB+uBxVj5efTyk+E2zQ1FZY1h1LqAzIGHIKfIkeeJhW7S1BbGNOoVUFxUlU/aip+D8MN55x87Ey1egpW59QtaC6xEre3iObIueKk+4ZmEPZtPk19fsG6/wAcG0gnC2Wl+OCegwQDjGZHi127K78h9kU6k3+IajpuNfighA5JPLhjiynPL+cPXpI2/D9kU0+qsFrFF4CkYtHLlWeTjDDgfh8ZwV7LZS6vp2rHhW3NUlobrXcAXRmHXIYAg9enSdmjamVdODYperU2am08SAzOH5BRnoMv+UeKzajfEzeWquWvT+ILLSKygKeYADFvy6z6beONau+n1KO9gqqoYVG21ivLoA5A6A/OIxgzpvsbt8qX+Lqupe1/FFZ+UKSQyAk9CFYA/dOe7R6txVYz6cXUWB6+CP4TjgyOG65GQ2enlgecHrlv3dEzzruR1qrsNZCF8vYUSscSQW5DHnjr5zh029oOCajnTebVoZXVVAd1LJ1VmHEgdDk9enwk1W13W5d7Kxb4dHEojcFtquNgOCeo6gfjPhtke2w26hq2L2LzrRW4eEKnQICeucuTmT4j9mY2/VLcrOoIC23VHkOpauxkY/VlTO1MfsmhOnp8IubD4lz82+cedjP1+PtTIStaRYiISREQEREBERAREQEREBJiWIExGJYgQCWIgJJYgTEYliBMRiWIExEsQJGIlgTEYliBMRLECRiJYExGJYgTEYiWBMRiWIEliIEiWIElklgIiICJJYCIiAiIgIiICIiAiIgJJZICJYgIkiAliICSWICIkgWIiAiIgIiIEliICIiAiIgSWIgIiICJJYEiIgJYiAiIgIklgIiICIiAiJICWSWAkiIFkiWBIiWAkliAiIgJJYgSWSWBJYiAiSWAiIgIiSBYklgSWSWBIiIFiIgIiICJJYCIiAiIgJJYgJJZICIiBYiSBYiICSWSBYklgSWIgJIiBZJYgIklgSWSWBJYiBJZJYCIiBJY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 dirty="0"/>
          </a:p>
        </p:txBody>
      </p:sp>
      <p:sp>
        <p:nvSpPr>
          <p:cNvPr id="3" name="Rectángulo 2"/>
          <p:cNvSpPr/>
          <p:nvPr/>
        </p:nvSpPr>
        <p:spPr>
          <a:xfrm>
            <a:off x="577130" y="1046341"/>
            <a:ext cx="79897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4000" b="1" dirty="0" smtClean="0">
                <a:solidFill>
                  <a:schemeClr val="bg1"/>
                </a:solidFill>
              </a:rPr>
              <a:t>CONSTITUCION DE HONDURAS</a:t>
            </a:r>
          </a:p>
          <a:p>
            <a:endParaRPr lang="es-ES_tradnl" sz="2400" b="1" dirty="0" smtClean="0"/>
          </a:p>
          <a:p>
            <a:pPr algn="just"/>
            <a:r>
              <a:rPr lang="es-ES_tradnl" sz="2400" b="1" dirty="0" smtClean="0">
                <a:solidFill>
                  <a:schemeClr val="bg1"/>
                </a:solidFill>
              </a:rPr>
              <a:t>ARTICULO </a:t>
            </a:r>
            <a:r>
              <a:rPr lang="es-ES_tradnl" sz="2400" b="1" dirty="0">
                <a:solidFill>
                  <a:schemeClr val="bg1"/>
                </a:solidFill>
              </a:rPr>
              <a:t>142</a:t>
            </a:r>
            <a:r>
              <a:rPr lang="es-ES_tradnl" sz="2400" dirty="0">
                <a:solidFill>
                  <a:schemeClr val="bg1"/>
                </a:solidFill>
              </a:rPr>
              <a:t> .- Toda persona tiene derecho a la seguridad de sus medios económicos de subsistencia en caso de incapacidad para trabajar u obtener trabajo retribuido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r>
              <a:rPr lang="es-MX" sz="2400" dirty="0" smtClean="0">
                <a:solidFill>
                  <a:schemeClr val="bg1"/>
                </a:solidFill>
              </a:rPr>
              <a:t>.</a:t>
            </a:r>
            <a:r>
              <a:rPr lang="es-ES_tradnl" sz="2400" dirty="0" smtClean="0">
                <a:solidFill>
                  <a:schemeClr val="bg1"/>
                </a:solidFill>
              </a:rPr>
              <a:t>. </a:t>
            </a:r>
            <a:endParaRPr lang="es-MX" sz="2400" dirty="0">
              <a:solidFill>
                <a:schemeClr val="bg1"/>
              </a:solidFill>
            </a:endParaRPr>
          </a:p>
          <a:p>
            <a:endParaRPr lang="es-ES_tradnl" sz="2400" dirty="0" smtClean="0">
              <a:solidFill>
                <a:schemeClr val="bg1"/>
              </a:solidFill>
            </a:endParaRPr>
          </a:p>
          <a:p>
            <a:pPr algn="just"/>
            <a:r>
              <a:rPr lang="es-ES_tradnl" sz="2400" dirty="0" smtClean="0">
                <a:solidFill>
                  <a:schemeClr val="bg1"/>
                </a:solidFill>
              </a:rPr>
              <a:t>El </a:t>
            </a:r>
            <a:r>
              <a:rPr lang="es-ES_tradnl" sz="2400" dirty="0">
                <a:solidFill>
                  <a:schemeClr val="bg1"/>
                </a:solidFill>
              </a:rPr>
              <a:t>Estado creará Instituciones de Asistencia y Previsión Social que funcionarán unificadas en un sistema unitario estatal con la aportación de todos los interesados y el mismo Estado. </a:t>
            </a:r>
            <a:endParaRPr lang="es-MX" sz="2400" dirty="0">
              <a:solidFill>
                <a:schemeClr val="bg1"/>
              </a:solidFill>
            </a:endParaRPr>
          </a:p>
          <a:p>
            <a:pPr algn="ctr"/>
            <a:endParaRPr lang="es-H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43321" y="980728"/>
            <a:ext cx="7989119" cy="2808312"/>
          </a:xfrm>
        </p:spPr>
        <p:txBody>
          <a:bodyPr>
            <a:noAutofit/>
          </a:bodyPr>
          <a:lstStyle/>
          <a:p>
            <a:pPr algn="ctr"/>
            <a:r>
              <a:rPr lang="es-H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H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H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s-H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w0ODQ0NDQ0MDQ0NDQ0NDQ0MDA8PDQ8OFBEWFhQRFRQYHCggGBwlHBQUIT0hJSorLi4vFx8zODMsOCgtLisBCgoKDg0OGxAQGywlHiQ0LCssLCwsLCwsLCwsLCwsLCwsLCwsLCwsLCwsLCwsLDcsLCwsLCwrNywsLCw3NyssN//AABEIAJwBQwMBIgACEQEDEQH/xAAcAAEBAAIDAQEAAAAAAAAAAAAAAQUHAwQGAgj/xABLEAACAgEDAQUDCQIJCAsAAAABAgADEQQFEiEGBxMxQSJRYRQyNXF0gZGhsiOxFyQ2QlWTs8HSFSUzNFKD0fAIQ0RUcnN1kpSVtP/EABkBAQADAQEAAAAAAAAAAAAAAAABAgMEBf/EAB8RAQEAAgMAAgMAAAAAAAAAAAABAhEDEiETMQQiQf/aAAwDAQACEQMRAD8A3jESQLESQLEksBERAREQEREBERAREQEREBERAREQEREBERAREQEREBERAREQEREBERAREQEREBJLJAskRASySwEREBEmZMwPqJ8NYB1JAHxOJFtB8iD9RzCNxyRJmISsREBERAREQEREBERAREQEREBERAREQEREBERAREQEREBERASSyQEREBLJGYCDJmY3ft3r0ensvs8kGFUfOdz0VB8SYnqMrJN1877vmn0VfiXvjOQiL1dz7gJrXee3euvJFDfJauuAmGtP1sfL7p5/dNxu1d7X3tydugH81F9FUegE6mZ2cfBJN15vL+RlldYuXUam2wlrLbbCfM2WMx/Mz5rtdTlXdD70dlP4iZnbuyO46hQ6adkQjIa9hWD9QPX8p2NT2G3OteXhJZ8KrQW/A4mnbCMunJ9+vnau2m46cgG35RX616j2jj4P84fnNkdmu1Om164Umu5Rl6HPtD4j/aE0xdU6MUdHR1+cjqVYH4gy0XvU62VsyWIQyOp9pTKZ8OOXsacf5GWF1X6GBEs852O7Qrr9PyOFvrIS9B5A+jD4Hz/GeiE47LLqvSxymU3FiSWQsREQEREBERAREQERJmBYkzLAREmYFiTMsBERAREQEREBERASSyQEREBMX2i3T5FpbNT4Zs8Pj7AbjnLAef3zKTzPeL9F6j66v7RZM+1c7ZjbHn/4Tx/3Fv8A5I/wTzfaztQ24moeGaa6stwNnPLn18h5Cee5D3iOQ94ndjxYT2PKy5+TKaqkzZ/YXsmlVaavUoGvsAetGGRSpHTof52Ovw/GeA7OaVb9dpaTghrk5DPmq+0R+U3uiYmXPnfqN/xeOX2qolIlAlnK9B53tbs2hvoe7WfsloRrG1CdLK0XqeoBJHw6zxWzbR2d11vgaTcdTdbwazgoIPAYyfaqA9RPcdu/ojcvsWo/QZpvuS+mD9iv/VXNcLl13tz8kx7fT2vZPcOz1GrT5Fulllt48Fa7A4SzPUDrWBnp06/vmywZ+P8ATE8ExnIVSCM5BAzkY93903t3V9uxraxodW4+WVLitz/2ioD9Y9R6+cnkwv2cecn6vYb52t23b7Er1mqWh3XmisljZXOM+yp9Z39v3OjU0JqaLBZRYpdLAGAKj1wRn0mme/j/AF/R/ZG/tJsTu3H+YNF9mf8Ae0rcZMZkvM7crHa2/t5tGpur09GtSy61ildYquBZsE4yVx6GRO3+zG8aYa6s3m4acV+FdnxeXHjnjjz6TRXd19O7d9qf9Dzi0v09V/60n/6xLfFNqfNdP1ADMNv3anb9vatNbqVoa4M1YZLG5BccscVPvH4zMCaW/wCkB/rO2f8Akav9dUzwx7XTXPLrNtlX9tNrr0tOtfVoul1DtXTd4dpDuucjHHI+afMek6P8JWxf0jX/AFOo/wAE1Tvn8lNl+3an9907ndv2C0W66O6/UWahHTUNUvgsoXiFUjoQffL/ABzW6z+XK3Ubg2XtRt+uyNHq6b2UZZFYiwD3lCAfynT3Pt1tGkvs02p1iVX1EB6zXcSpKhh1CkeRB++aA3Wp9o3W1NNebH0N6+HcMAsMBipA+viR8DOx3mXFt411mMFhpnx7idLUcSfjm0fLdN2/wl7D/SFf9Vf/AIJ29J252m6vUXVa1Hq0qLZqGFdwFaE4BOV69fdPK090G0sqk36zqoPS5MdR/wCGcO/9i9HtWzbu+lsvc36ZFcXOrABXyMYA95leuK3bP7e32Ttdtuvd69HqkvdF5OgV1YLnGcMBkfVM3mfkza9yu0l9ep0zmu6o5RvQ+9SPUEZGJu5+9LRjaflvT5Uf2Q0fI8hqMZ6n/Y9eXu+MZ8dn0Yc2569Vvfa3bdA616zV102OvNUK2M3HOMkKDj758aztjtlOn0+rt1aJp9Vn5Paa7SLMDJwAuR5eon5p3PX3aq+zU6hzZdaxZ2P6QPQDyx7p7btl/Jvs5/vP0NLXj1pWc1u20f4Sth/pCv8Aqb/8Ey+zdpdBrgTo9VTfxxyVG9tc+9Tgiah7u+77Rbpt76m+zUpaNRbSPBdQvFVUgkEHPzp5C5rNp3Vhp7ub6LU8EtUY8RcjKkfEEjEfHj9QnJl5a/UgMs46WyoPlkZxOSYugiIgIiICIiAklkgIiICcdyBhhgCPUEZE5JCIGtN4tt02oemzcbAwPPjXtSWIFbqq8gOuBOl/lQ/0nqP/AKZf+E9Z3jam2jQh6bHqc31gtW3FsHPTInhOz29619do0fV6hlfU1KytaSrKT1BE6MZbNuHksxy6ti9ktM5o8ey8anxWD1O2lWh0TGMcfr6z0Ynyqz6mFu67McdRYiJCzA9uvojc/sWo/QZpruS+mD9hv/Uk3J25ydp3IAEk6LUdACT8w+k073LVOu7ksliD5FeMvWyjPKvpk/f+E2ws6Vhyy9o853a1K+67YjgMj2cWVhkMpqYEETN94HZG7ZtWmq0jWLpXsFmnuQnnp7ck+GTjA+Hv8j8cX3Zaexd32stVaoFwyWrYAfsm8yR0n6O3XbadXp7NPqEFlVqlXU+73j3H4y2eerFccNyvzl2y7Ttup0V1q8dRTpmp1HEYrZw+ea9fIjrj0m6+7c/5g0X2Z/3tNJdseyOp2zVtSVstpbL6a5ULB6/c2PJh5H8Z6XcO1Ov2/Z9p0mmCoNVor+bNUxuUiwr7PuOCfSMpLJIjDtMra853dfTu3fan/s3nEhCb8pc8Qm9AsT6Y1fX909b3QdkdSdYm46il6aKFbwfFUq1trLx5AHrgAnqff0nJ3pdgdSNVbuGipa6m8876qhmyuzGGYKPMHGenrn3ye07aR0vXbdgYTSnf5ap1e3ICOS6fUswz1AZ68fpP4TBaHvN3nS1DTl634KERtVQTcoHQZORy+8GdTb9j3ffNWbWW52sIFurvQpVWo8sZwDj0USuOFwu6tnn2mpGT34EdlNl+26k/dyumN7J9nN61tFlm22ulC2lHVda9ANmAT7I6HofOe3729pXSbRtej06MyafUCsBVZiQKWy5x7ySSfeZk+4xGXbtQGVlPyxjhlKnHBfQye+sEdP39YDst3R6v5Sl26PUtKOtng02m2y5gcgOxGAvv8yZ5PvVwu+bj06BqOnw+T1z9Kz8396mnsffNwIrtILU4K1sQf4vX64kceVuXq3JhJj4zSd1G+EAjW6XBGRnV6ny/9kybdlNbtew72NbdVabq62rNVtlmAMA55qMdZjq+9neFAUaGjoAP9Df6DE7NnbTX7tte806nTLUKtGrp4VdoZmNgGPa8/ui9tokx/jB91mx0bjbuGk1Cko+jUq6451uLOjqT6zor2C3E7p/kw14fPI6ni3geBn/S8sfl55npe4ql13DWFkdAdIoBZWGT4nx/56zdvAecZ53HLxOHHLjNvzz3pbLTt+p0Oj04wlegXLH5zubX5O3xJnb7Zfyb7Of7z9DTtd+dTtuemKo7AaJclEZv+sf3CcHbCpz2c7OqEckeJyARiy+y3mMZEmWWYqXG7yYnst2Y3zW6VrduuZNN4r1sg11lI8QAFvYHT1E9b2Q7ptSmpr1G5tTwqcWCipzYbHHUF2IAAzg+ucT0PcejLtLhlZT8t1BwylTjjX6GbExK58l3ZGnHxzUtRRPqSWYtyIiAiIgIiICSWIEiWIEgyyGB43vS+jh9oq/vmuuzH0jovtVP6ptbtns9uu0ooqZFfxUfNmeOB9Q+M8rs/YHWUarT3vdpitN1djBefIhTkgdJ0YZyYWOLl48suWWRsoSyLPqc7tIiSBw6m1UR3b5qKzt0z0AyZi13kGutvAvL3E+DSPBLuoAbnnnxC4I6kiZW8EqQMZwcZ8s/H4Tz2n2W+srYjUJYtrOtKh/k4rZAroPUZIDdPqxJUy2yWg3Wu9giBwxrZyHXiV4ua2Rh6MCJ17u0FYwBTqHGL2coqnglVnBmILAnr7smcOl2nU0WLallDOUtF/NXALWXeIxTB6Drjr7hPhtl1AP7O6teaaqp2ZGJVbrvEyoz5jy6x4jdd2rdw9r1VU32BMZtTwvDOaw4xl8nIYdces5tt1q6g2Zosralwh8ZayeWATgqxHTInR0ez2UXWPUNLxcIqs9beOipSlYXkPMewD987mx6S6mvw7TUxBLc6gwLOSSzNn1JJMVM3/XfS+t+XBkfixVuLBuLDzU48jMXdvSq948DUMum5+Laoq4DjWHOAX5HoR5D1mQ0uhpp8Q1VpX4thts4KBzsPmx956CY1tlRjrSwr56s2KLQg8VEapUxy8/TMJtv8XVbjWpP8Xe5hSmoYIlRYVsWwTyI8uJ/Kfek3ZXKKarqjZVZegs8PJrQr19lj58xODS7bf8AtTc9XJtKmlXwlYLxXkeZz6nl5emPMy37bePAamyrnVpn0zCxW4kMF9oYPmCn3/CPFfUr7QVF6h4V/Gwac+LxTw1NwzWre1y6/Vic+k3quyxE8O5VtLii5wnhXFQSQuGJHQE9QMgHEx6dnuL12K6l6RpErLqSOFacHDDPmQxIPoQJz6HaLkbTK9iGjRl2pCqfEbKMiB+uBxVj5efTyk+E2zQ1FZY1h1LqAzIGHIKfIkeeJhW7S1BbGNOoVUFxUlU/aip+D8MN55x87Ey1egpW59QtaC6xEre3iObIueKk+4ZmEPZtPk19fsG6/wAcG0gnC2Wl+OCegwQDjGZHi127K78h9kU6k3+IajpuNfighA5JPLhjiynPL+cPXpI2/D9kU0+qsFrFF4CkYtHLlWeTjDDgfh8ZwV7LZS6vp2rHhW3NUlobrXcAXRmHXIYAg9enSdmjamVdODYperU2am08SAzOH5BRnoMv+UeKzajfEzeWquWvT+ILLSKygKeYADFvy6z6beONau+n1KO9gqqoYVG21ivLoA5A6A/OIxgzpvsbt8qX+Lqupe1/FFZ+UKSQyAk9CFYA/dOe7R6txVYz6cXUWB6+CP4TjgyOG65GQ2enlgecHrlv3dEzzruR1qrsNZCF8vYUSscSQW5DHnjr5zh029oOCajnTebVoZXVVAd1LJ1VmHEgdDk9enwk1W13W5d7Kxb4dHEojcFtquNgOCeo6gfjPhtke2w26hq2L2LzrRW4eEKnQICeucuTmT4j9mY2/VLcrOoIC23VHkOpauxkY/VlTO1MfsmhOnp8IubD4lz82+cedjP1+PtTIStaRYiISREQEREBERAREQEREBJiWIExGJYgQCWIgJJYgTEYliBMRiWIExEsQJGIlgTEYliBMRLECRiJYExGJYgTEYiWBMRiWIEliIEiWIElklgIiICJJYCIiAiIgIiICIiAiIgJJZICJYgIkiAliICSWICIkgWIiAiIgIiIEliICIiAiIgSWIgIiICJJYEiIgJYiAiIgIklgIiICIiAiJICWSWAkiIFkiWBIiWAkliAiIgJJYgSWSWBJYiAiSWAiIgIiSBYklgSWSWBIiIFiIgIiICJJYCIiAiIgJJYgJJZICIiBYiSBYiICSWSBYklgSWIgJIiBZJYgIklgSWSWBJYiBJZJYCIiBJY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 dirty="0"/>
          </a:p>
        </p:txBody>
      </p:sp>
      <p:sp>
        <p:nvSpPr>
          <p:cNvPr id="3" name="Rectángulo 2"/>
          <p:cNvSpPr/>
          <p:nvPr/>
        </p:nvSpPr>
        <p:spPr>
          <a:xfrm>
            <a:off x="577130" y="1046341"/>
            <a:ext cx="79897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3200" b="1" dirty="0" smtClean="0">
                <a:solidFill>
                  <a:schemeClr val="bg1"/>
                </a:solidFill>
              </a:rPr>
              <a:t>DECLARACION UNIVERSAL DE LOS DERECHOS HUMANOS 1948</a:t>
            </a:r>
            <a:r>
              <a:rPr lang="es-HN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s-HN" sz="2400" dirty="0">
              <a:solidFill>
                <a:schemeClr val="bg1"/>
              </a:solidFill>
            </a:endParaRPr>
          </a:p>
          <a:p>
            <a:r>
              <a:rPr lang="es-MX" sz="2400" b="1" dirty="0">
                <a:solidFill>
                  <a:schemeClr val="bg1"/>
                </a:solidFill>
              </a:rPr>
              <a:t>Artículo 22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</a:rPr>
              <a:t>Toda persona, como miembro de la sociedad, tiene derecho a la seguridad social, y a obtener, mediante el esfuerzo nacional y la cooperación internacional, habida cuenta de la organización y los recursos de cada Estado, la satisfacción de los derechos económicos, sociales y culturales, indispensables a su dignidad y al libre desarrollo de su personalidad. </a:t>
            </a:r>
          </a:p>
        </p:txBody>
      </p:sp>
    </p:spTree>
    <p:extLst>
      <p:ext uri="{BB962C8B-B14F-4D97-AF65-F5344CB8AC3E}">
        <p14:creationId xmlns:p14="http://schemas.microsoft.com/office/powerpoint/2010/main" val="15410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3174" y="3583231"/>
            <a:ext cx="6343202" cy="70986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SITUACIÓN ACTUAL</a:t>
            </a:r>
            <a:endParaRPr lang="es-MX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/>
          </p:cNvSpPr>
          <p:nvPr/>
        </p:nvSpPr>
        <p:spPr bwMode="auto">
          <a:xfrm>
            <a:off x="539552" y="2060848"/>
            <a:ext cx="842310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900" tIns="50799" rIns="88900" bIns="50799"/>
          <a:lstStyle/>
          <a:p>
            <a:pPr algn="just">
              <a:defRPr/>
            </a:pPr>
            <a:r>
              <a:rPr lang="es-HN" sz="2400" dirty="0"/>
              <a:t>Honduras </a:t>
            </a:r>
            <a:r>
              <a:rPr lang="es-HN" sz="2400" dirty="0" smtClean="0"/>
              <a:t>NO cuenta con </a:t>
            </a:r>
            <a:r>
              <a:rPr lang="es-HN" sz="2400" dirty="0"/>
              <a:t>un </a:t>
            </a:r>
            <a:r>
              <a:rPr lang="es-HN" sz="2400" dirty="0" smtClean="0"/>
              <a:t>Sistema </a:t>
            </a:r>
            <a:r>
              <a:rPr lang="es-HN" sz="2400" dirty="0"/>
              <a:t>de Protección Social </a:t>
            </a:r>
            <a:r>
              <a:rPr lang="es-HN" sz="2400" dirty="0" smtClean="0"/>
              <a:t>incluyente. </a:t>
            </a:r>
          </a:p>
          <a:p>
            <a:pPr algn="just">
              <a:defRPr/>
            </a:pPr>
            <a:endParaRPr lang="es-HN" sz="2400" dirty="0"/>
          </a:p>
          <a:p>
            <a:pPr algn="just">
              <a:defRPr/>
            </a:pPr>
            <a:r>
              <a:rPr lang="es-HN" sz="2400" dirty="0" smtClean="0"/>
              <a:t>La </a:t>
            </a:r>
            <a:r>
              <a:rPr lang="es-HN" sz="2400" dirty="0"/>
              <a:t>inmensa mayoría de las familias hondureñas </a:t>
            </a:r>
            <a:r>
              <a:rPr lang="es-HN" sz="2400" dirty="0" smtClean="0"/>
              <a:t>están </a:t>
            </a:r>
            <a:r>
              <a:rPr lang="es-HN" sz="2400" dirty="0"/>
              <a:t>en </a:t>
            </a:r>
            <a:r>
              <a:rPr lang="es-HN" sz="2400" dirty="0" smtClean="0"/>
              <a:t>condición </a:t>
            </a:r>
            <a:r>
              <a:rPr lang="es-HN" sz="2400" dirty="0"/>
              <a:t>de alta vulnerabilidad socioeconómica, ante riesgos a los que todos estamos </a:t>
            </a:r>
            <a:r>
              <a:rPr lang="es-HN" sz="2400" dirty="0" smtClean="0"/>
              <a:t>expuestos como enfermedad</a:t>
            </a:r>
            <a:r>
              <a:rPr lang="es-HN" sz="2400" dirty="0"/>
              <a:t>, </a:t>
            </a:r>
            <a:r>
              <a:rPr lang="es-HN" sz="2400" dirty="0" smtClean="0"/>
              <a:t>incapacidad, viudez</a:t>
            </a:r>
            <a:r>
              <a:rPr lang="es-HN" sz="2400" dirty="0"/>
              <a:t>, orfandad, vejez, desempleo, etc</a:t>
            </a:r>
            <a:r>
              <a:rPr lang="es-HN" sz="2400" dirty="0" smtClean="0"/>
              <a:t>.</a:t>
            </a:r>
          </a:p>
          <a:p>
            <a:pPr algn="just">
              <a:defRPr/>
            </a:pPr>
            <a:endParaRPr lang="es-HN" sz="2400" dirty="0"/>
          </a:p>
          <a:p>
            <a:pPr algn="just">
              <a:defRPr/>
            </a:pPr>
            <a:r>
              <a:rPr lang="es-HN" sz="2400" dirty="0" smtClean="0"/>
              <a:t>Menos del 5% de los hondureños tienen acceso al actual sistema de seguridad social, significa que el 95% No tienen seguridad social.</a:t>
            </a:r>
            <a:endParaRPr lang="es-HN" sz="2400" dirty="0"/>
          </a:p>
          <a:p>
            <a:pPr algn="just">
              <a:defRPr/>
            </a:pPr>
            <a:endParaRPr lang="es-H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46" y="764704"/>
            <a:ext cx="6370637" cy="107315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75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349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26369" y="153265"/>
            <a:ext cx="8506071" cy="183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lIns="35719" tIns="35719" rIns="35719" bIns="35719" anchor="ctr"/>
          <a:lstStyle>
            <a:lvl1pPr marL="279400" indent="-279400" algn="l" defTabSz="584200" rtl="0" eaLnBrk="0" fontAlgn="base" hangingPunct="0">
              <a:spcBef>
                <a:spcPts val="38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ＭＳ Ｐゴシック" charset="0"/>
                <a:cs typeface="+mn-cs"/>
                <a:sym typeface="Helvetica Light" charset="0"/>
              </a:defRPr>
            </a:lvl1pPr>
            <a:lvl2pPr marL="660400" indent="-279400" algn="l" defTabSz="584200" rtl="0" eaLnBrk="0" fontAlgn="base" hangingPunct="0">
              <a:spcBef>
                <a:spcPts val="38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1041400" indent="-279400" algn="l" defTabSz="584200" rtl="0" eaLnBrk="0" fontAlgn="base" hangingPunct="0">
              <a:spcBef>
                <a:spcPts val="38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422400" indent="-279400" algn="l" defTabSz="584200" rtl="0" eaLnBrk="0" fontAlgn="base" hangingPunct="0">
              <a:spcBef>
                <a:spcPts val="38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803400" indent="-279400" algn="l" defTabSz="584200" rtl="0" eaLnBrk="0" fontAlgn="base" hangingPunct="0">
              <a:spcBef>
                <a:spcPts val="38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2260600" indent="-279400" algn="l" defTabSz="584200" rtl="0" fontAlgn="base" hangingPunct="0">
              <a:spcBef>
                <a:spcPts val="38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2717800" indent="-279400" algn="l" defTabSz="584200" rtl="0" fontAlgn="base" hangingPunct="0">
              <a:spcBef>
                <a:spcPts val="38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3175000" indent="-279400" algn="l" defTabSz="584200" rtl="0" fontAlgn="base" hangingPunct="0">
              <a:spcBef>
                <a:spcPts val="38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3632200" indent="-279400" algn="l" defTabSz="584200" rtl="0" fontAlgn="base" hangingPunct="0">
              <a:spcBef>
                <a:spcPts val="38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763461" lvl="4" indent="0" algn="ctr" defTabSz="914145" eaLnBrk="1">
              <a:lnSpc>
                <a:spcPct val="90000"/>
              </a:lnSpc>
              <a:spcBef>
                <a:spcPts val="352"/>
              </a:spcBef>
              <a:buClr>
                <a:srgbClr val="F9F9F9"/>
              </a:buClr>
              <a:buNone/>
              <a:defRPr/>
            </a:pPr>
            <a:endParaRPr lang="en-US" sz="2400" b="1" dirty="0" smtClean="0">
              <a:latin typeface="+mj-lt"/>
              <a:ea typeface="ＭＳ Ｐゴシック" charset="0"/>
              <a:cs typeface="Helvetica" charset="0"/>
              <a:sym typeface="Helvetica" charset="0"/>
            </a:endParaRPr>
          </a:p>
          <a:p>
            <a:pPr marL="763461" lvl="4" indent="0" algn="ctr" defTabSz="914145" eaLnBrk="1">
              <a:lnSpc>
                <a:spcPct val="90000"/>
              </a:lnSpc>
              <a:spcBef>
                <a:spcPts val="352"/>
              </a:spcBef>
              <a:buClr>
                <a:srgbClr val="F9F9F9"/>
              </a:buClr>
              <a:buNone/>
              <a:defRPr/>
            </a:pPr>
            <a:r>
              <a:rPr lang="en-US" sz="2400" b="1" dirty="0" smtClean="0">
                <a:latin typeface="+mj-lt"/>
                <a:ea typeface="ＭＳ Ｐゴシック" charset="0"/>
                <a:cs typeface="Helvetica" charset="0"/>
                <a:sym typeface="Helvetica" charset="0"/>
              </a:rPr>
              <a:t>FALTA DE SEGURIDAD SOCIAL = POBREZA EXTREMA</a:t>
            </a:r>
            <a:endParaRPr lang="en-US" sz="4000" b="1" dirty="0">
              <a:latin typeface="+mj-lt"/>
              <a:ea typeface="ＭＳ Ｐゴシック" charset="0"/>
              <a:cs typeface="Helvetica" charset="0"/>
              <a:sym typeface="Helvetica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373" y="5013176"/>
            <a:ext cx="2072432" cy="1858888"/>
          </a:xfrm>
          <a:prstGeom prst="rect">
            <a:avLst/>
          </a:prstGeom>
        </p:spPr>
      </p:pic>
      <p:sp>
        <p:nvSpPr>
          <p:cNvPr id="9" name="Flecha izquierda, derecha y arriba 8"/>
          <p:cNvSpPr/>
          <p:nvPr/>
        </p:nvSpPr>
        <p:spPr>
          <a:xfrm>
            <a:off x="3507680" y="4290010"/>
            <a:ext cx="2072432" cy="723166"/>
          </a:xfrm>
          <a:prstGeom prst="leftRigh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pic>
        <p:nvPicPr>
          <p:cNvPr id="12" name="Picture 7" descr="Inserted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29608"/>
            <a:ext cx="2520280" cy="1759632"/>
          </a:xfrm>
          <a:prstGeom prst="rect">
            <a:avLst/>
          </a:prstGeom>
          <a:noFill/>
          <a:ln w="25400">
            <a:solidFill>
              <a:srgbClr val="FFFFFF"/>
            </a:solidFill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54" y="3829608"/>
            <a:ext cx="2371678" cy="1759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2242811"/>
            <a:ext cx="2072432" cy="188151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rot="20831047">
            <a:off x="805415" y="2801227"/>
            <a:ext cx="237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Enfermedades</a:t>
            </a:r>
          </a:p>
        </p:txBody>
      </p:sp>
      <p:sp>
        <p:nvSpPr>
          <p:cNvPr id="10" name="CuadroTexto 9"/>
          <p:cNvSpPr txBox="1"/>
          <p:nvPr/>
        </p:nvSpPr>
        <p:spPr>
          <a:xfrm rot="20728436">
            <a:off x="802406" y="6024786"/>
            <a:ext cx="237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Deserción Escolar</a:t>
            </a:r>
          </a:p>
        </p:txBody>
      </p:sp>
      <p:sp>
        <p:nvSpPr>
          <p:cNvPr id="14" name="CuadroTexto 13"/>
          <p:cNvSpPr txBox="1"/>
          <p:nvPr/>
        </p:nvSpPr>
        <p:spPr>
          <a:xfrm rot="658310">
            <a:off x="6889727" y="3002392"/>
            <a:ext cx="237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Pobreza</a:t>
            </a:r>
          </a:p>
        </p:txBody>
      </p:sp>
      <p:sp>
        <p:nvSpPr>
          <p:cNvPr id="15" name="CuadroTexto 14"/>
          <p:cNvSpPr txBox="1"/>
          <p:nvPr/>
        </p:nvSpPr>
        <p:spPr>
          <a:xfrm rot="658310">
            <a:off x="6889726" y="6280411"/>
            <a:ext cx="237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Desempleo</a:t>
            </a:r>
          </a:p>
        </p:txBody>
      </p:sp>
    </p:spTree>
    <p:extLst>
      <p:ext uri="{BB962C8B-B14F-4D97-AF65-F5344CB8AC3E}">
        <p14:creationId xmlns:p14="http://schemas.microsoft.com/office/powerpoint/2010/main" val="56079117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831578" y="764704"/>
            <a:ext cx="6533183" cy="1296144"/>
          </a:xfrm>
        </p:spPr>
        <p:txBody>
          <a:bodyPr/>
          <a:lstStyle/>
          <a:p>
            <a:pPr algn="ctr" eaLnBrk="1"/>
            <a:r>
              <a:rPr lang="en-US" altLang="es-HN" b="1" dirty="0" smtClean="0"/>
              <a:t>VENTAJAS DE CONTAR CON UN BUEN SISTEMA DE SEGURIDAD SOCIAL</a:t>
            </a:r>
            <a:endParaRPr lang="en-US" altLang="es-HN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76872"/>
            <a:ext cx="82809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9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77440" y="1340768"/>
            <a:ext cx="7989119" cy="4104456"/>
          </a:xfrm>
        </p:spPr>
        <p:txBody>
          <a:bodyPr anchor="ctr">
            <a:noAutofit/>
          </a:bodyPr>
          <a:lstStyle/>
          <a:p>
            <a:pPr algn="ctr"/>
            <a:r>
              <a:rPr lang="es-H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LEY MARCO DEL SISTEMA DE PROTECCION SOCIAL</a:t>
            </a:r>
            <a:br>
              <a:rPr lang="es-H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H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H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H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RESUMEN</a:t>
            </a:r>
            <a:br>
              <a:rPr lang="es-H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s-H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w0ODQ0NDQ0MDQ0NDQ0NDQ0MDA8PDQ8OFBEWFhQRFRQYHCggGBwlHBQUIT0hJSorLi4vFx8zODMsOCgtLisBCgoKDg0OGxAQGywlHiQ0LCssLCwsLCwsLCwsLCwsLCwsLCwsLCwsLCwsLCwsLDcsLCwsLCwrNywsLCw3NyssN//AABEIAJwBQwMBIgACEQEDEQH/xAAcAAEBAAIDAQEAAAAAAAAAAAAAAQUHAwQGAgj/xABLEAACAgEDAQUDCQIJCAsAAAABAgADEQQFEiEGBxMxQSJRYRQyNXF0gZGhsiOxFyQ2QlWTs8HSFSUzNFKD0fAIQ0RUcnN1kpSVtP/EABkBAQADAQEAAAAAAAAAAAAAAAABAgMEBf/EAB8RAQEAAgMAAgMAAAAAAAAAAAABAhEDEiETMQQiQf/aAAwDAQACEQMRAD8A3jESQLESQLEksBERAREQEREBERAREQEREBERAREQEREBERAREQEREBERAREQEREBERAREQEREBJLJAskRASySwEREBEmZMwPqJ8NYB1JAHxOJFtB8iD9RzCNxyRJmISsREBERAREQEREBERAREQEREBERAREQEREBERAREQEREBERASSyQEREBLJGYCDJmY3ft3r0ensvs8kGFUfOdz0VB8SYnqMrJN1877vmn0VfiXvjOQiL1dz7gJrXee3euvJFDfJauuAmGtP1sfL7p5/dNxu1d7X3tydugH81F9FUegE6mZ2cfBJN15vL+RlldYuXUam2wlrLbbCfM2WMx/Mz5rtdTlXdD70dlP4iZnbuyO46hQ6adkQjIa9hWD9QPX8p2NT2G3OteXhJZ8KrQW/A4mnbCMunJ9+vnau2m46cgG35RX616j2jj4P84fnNkdmu1Om164Umu5Rl6HPtD4j/aE0xdU6MUdHR1+cjqVYH4gy0XvU62VsyWIQyOp9pTKZ8OOXsacf5GWF1X6GBEs852O7Qrr9PyOFvrIS9B5A+jD4Hz/GeiE47LLqvSxymU3FiSWQsREQEREBERAREQERJmBYkzLAREmYFiTMsBERAREQEREBERASSyQEREBMX2i3T5FpbNT4Zs8Pj7AbjnLAef3zKTzPeL9F6j66v7RZM+1c7ZjbHn/4Tx/3Fv8A5I/wTzfaztQ24moeGaa6stwNnPLn18h5Cee5D3iOQ94ndjxYT2PKy5+TKaqkzZ/YXsmlVaavUoGvsAetGGRSpHTof52Ovw/GeA7OaVb9dpaTghrk5DPmq+0R+U3uiYmXPnfqN/xeOX2qolIlAlnK9B53tbs2hvoe7WfsloRrG1CdLK0XqeoBJHw6zxWzbR2d11vgaTcdTdbwazgoIPAYyfaqA9RPcdu/ojcvsWo/QZpvuS+mD9iv/VXNcLl13tz8kx7fT2vZPcOz1GrT5Fulllt48Fa7A4SzPUDrWBnp06/vmywZ+P8ATE8ExnIVSCM5BAzkY93903t3V9uxraxodW4+WVLitz/2ioD9Y9R6+cnkwv2cecn6vYb52t23b7Er1mqWh3XmisljZXOM+yp9Z39v3OjU0JqaLBZRYpdLAGAKj1wRn0mme/j/AF/R/ZG/tJsTu3H+YNF9mf8Ae0rcZMZkvM7crHa2/t5tGpur09GtSy61ildYquBZsE4yVx6GRO3+zG8aYa6s3m4acV+FdnxeXHjnjjz6TRXd19O7d9qf9Dzi0v09V/60n/6xLfFNqfNdP1ADMNv3anb9vatNbqVoa4M1YZLG5BccscVPvH4zMCaW/wCkB/rO2f8Akav9dUzwx7XTXPLrNtlX9tNrr0tOtfVoul1DtXTd4dpDuucjHHI+afMek6P8JWxf0jX/AFOo/wAE1Tvn8lNl+3an9907ndv2C0W66O6/UWahHTUNUvgsoXiFUjoQffL/ABzW6z+XK3Ubg2XtRt+uyNHq6b2UZZFYiwD3lCAfynT3Pt1tGkvs02p1iVX1EB6zXcSpKhh1CkeRB++aA3Wp9o3W1NNebH0N6+HcMAsMBipA+viR8DOx3mXFt411mMFhpnx7idLUcSfjm0fLdN2/wl7D/SFf9Vf/AIJ29J252m6vUXVa1Hq0qLZqGFdwFaE4BOV69fdPK090G0sqk36zqoPS5MdR/wCGcO/9i9HtWzbu+lsvc36ZFcXOrABXyMYA95leuK3bP7e32Ttdtuvd69HqkvdF5OgV1YLnGcMBkfVM3mfkza9yu0l9ep0zmu6o5RvQ+9SPUEZGJu5+9LRjaflvT5Uf2Q0fI8hqMZ6n/Y9eXu+MZ8dn0Yc2569Vvfa3bdA616zV102OvNUK2M3HOMkKDj758aztjtlOn0+rt1aJp9Vn5Paa7SLMDJwAuR5eon5p3PX3aq+zU6hzZdaxZ2P6QPQDyx7p7btl/Jvs5/vP0NLXj1pWc1u20f4Sth/pCv8Aqb/8Ey+zdpdBrgTo9VTfxxyVG9tc+9Tgiah7u+77Rbpt76m+zUpaNRbSPBdQvFVUgkEHPzp5C5rNp3Vhp7ub6LU8EtUY8RcjKkfEEjEfHj9QnJl5a/UgMs46WyoPlkZxOSYugiIgIiICIiAklkgIiICcdyBhhgCPUEZE5JCIGtN4tt02oemzcbAwPPjXtSWIFbqq8gOuBOl/lQ/0nqP/AKZf+E9Z3jam2jQh6bHqc31gtW3FsHPTInhOz29619do0fV6hlfU1KytaSrKT1BE6MZbNuHksxy6ti9ktM5o8ey8anxWD1O2lWh0TGMcfr6z0Ynyqz6mFu67McdRYiJCzA9uvojc/sWo/QZpruS+mD9hv/Uk3J25ydp3IAEk6LUdACT8w+k073LVOu7ksliD5FeMvWyjPKvpk/f+E2ws6Vhyy9o853a1K+67YjgMj2cWVhkMpqYEETN94HZG7ZtWmq0jWLpXsFmnuQnnp7ck+GTjA+Hv8j8cX3Zaexd32stVaoFwyWrYAfsm8yR0n6O3XbadXp7NPqEFlVqlXU+73j3H4y2eerFccNyvzl2y7Ttup0V1q8dRTpmp1HEYrZw+ea9fIjrj0m6+7c/5g0X2Z/3tNJdseyOp2zVtSVstpbL6a5ULB6/c2PJh5H8Z6XcO1Ov2/Z9p0mmCoNVor+bNUxuUiwr7PuOCfSMpLJIjDtMra853dfTu3fan/s3nEhCb8pc8Qm9AsT6Y1fX909b3QdkdSdYm46il6aKFbwfFUq1trLx5AHrgAnqff0nJ3pdgdSNVbuGipa6m8876qhmyuzGGYKPMHGenrn3ye07aR0vXbdgYTSnf5ap1e3ICOS6fUswz1AZ68fpP4TBaHvN3nS1DTl634KERtVQTcoHQZORy+8GdTb9j3ffNWbWW52sIFurvQpVWo8sZwDj0USuOFwu6tnn2mpGT34EdlNl+26k/dyumN7J9nN61tFlm22ulC2lHVda9ANmAT7I6HofOe3729pXSbRtej06MyafUCsBVZiQKWy5x7ySSfeZk+4xGXbtQGVlPyxjhlKnHBfQye+sEdP39YDst3R6v5Sl26PUtKOtng02m2y5gcgOxGAvv8yZ5PvVwu+bj06BqOnw+T1z9Kz8396mnsffNwIrtILU4K1sQf4vX64kceVuXq3JhJj4zSd1G+EAjW6XBGRnV6ny/9kybdlNbtew72NbdVabq62rNVtlmAMA55qMdZjq+9neFAUaGjoAP9Df6DE7NnbTX7tte806nTLUKtGrp4VdoZmNgGPa8/ui9tokx/jB91mx0bjbuGk1Cko+jUq6451uLOjqT6zor2C3E7p/kw14fPI6ni3geBn/S8sfl55npe4ql13DWFkdAdIoBZWGT4nx/56zdvAecZ53HLxOHHLjNvzz3pbLTt+p0Oj04wlegXLH5zubX5O3xJnb7Zfyb7Of7z9DTtd+dTtuemKo7AaJclEZv+sf3CcHbCpz2c7OqEckeJyARiy+y3mMZEmWWYqXG7yYnst2Y3zW6VrduuZNN4r1sg11lI8QAFvYHT1E9b2Q7ptSmpr1G5tTwqcWCipzYbHHUF2IAAzg+ucT0PcejLtLhlZT8t1BwylTjjX6GbExK58l3ZGnHxzUtRRPqSWYtyIiAiIgIiICSWIEiWIEgyyGB43vS+jh9oq/vmuuzH0jovtVP6ptbtns9uu0ooqZFfxUfNmeOB9Q+M8rs/YHWUarT3vdpitN1djBefIhTkgdJ0YZyYWOLl48suWWRsoSyLPqc7tIiSBw6m1UR3b5qKzt0z0AyZi13kGutvAvL3E+DSPBLuoAbnnnxC4I6kiZW8EqQMZwcZ8s/H4Tz2n2W+srYjUJYtrOtKh/k4rZAroPUZIDdPqxJUy2yWg3Wu9giBwxrZyHXiV4ua2Rh6MCJ17u0FYwBTqHGL2coqnglVnBmILAnr7smcOl2nU0WLallDOUtF/NXALWXeIxTB6Drjr7hPhtl1AP7O6teaaqp2ZGJVbrvEyoz5jy6x4jdd2rdw9r1VU32BMZtTwvDOaw4xl8nIYdces5tt1q6g2Zosralwh8ZayeWATgqxHTInR0ez2UXWPUNLxcIqs9beOipSlYXkPMewD987mx6S6mvw7TUxBLc6gwLOSSzNn1JJMVM3/XfS+t+XBkfixVuLBuLDzU48jMXdvSq948DUMum5+Laoq4DjWHOAX5HoR5D1mQ0uhpp8Q1VpX4thts4KBzsPmx956CY1tlRjrSwr56s2KLQg8VEapUxy8/TMJtv8XVbjWpP8Xe5hSmoYIlRYVsWwTyI8uJ/Kfek3ZXKKarqjZVZegs8PJrQr19lj58xODS7bf8AtTc9XJtKmlXwlYLxXkeZz6nl5emPMy37bePAamyrnVpn0zCxW4kMF9oYPmCn3/CPFfUr7QVF6h4V/Gwac+LxTw1NwzWre1y6/Vic+k3quyxE8O5VtLii5wnhXFQSQuGJHQE9QMgHEx6dnuL12K6l6RpErLqSOFacHDDPmQxIPoQJz6HaLkbTK9iGjRl2pCqfEbKMiB+uBxVj5efTyk+E2zQ1FZY1h1LqAzIGHIKfIkeeJhW7S1BbGNOoVUFxUlU/aip+D8MN55x87Ey1egpW59QtaC6xEre3iObIueKk+4ZmEPZtPk19fsG6/wAcG0gnC2Wl+OCegwQDjGZHi127K78h9kU6k3+IajpuNfighA5JPLhjiynPL+cPXpI2/D9kU0+qsFrFF4CkYtHLlWeTjDDgfh8ZwV7LZS6vp2rHhW3NUlobrXcAXRmHXIYAg9enSdmjamVdODYperU2am08SAzOH5BRnoMv+UeKzajfEzeWquWvT+ILLSKygKeYADFvy6z6beONau+n1KO9gqqoYVG21ivLoA5A6A/OIxgzpvsbt8qX+Lqupe1/FFZ+UKSQyAk9CFYA/dOe7R6txVYz6cXUWB6+CP4TjgyOG65GQ2enlgecHrlv3dEzzruR1qrsNZCF8vYUSscSQW5DHnjr5zh029oOCajnTebVoZXVVAd1LJ1VmHEgdDk9enwk1W13W5d7Kxb4dHEojcFtquNgOCeo6gfjPhtke2w26hq2L2LzrRW4eEKnQICeucuTmT4j9mY2/VLcrOoIC23VHkOpauxkY/VlTO1MfsmhOnp8IubD4lz82+cedjP1+PtTIStaRYiISREQEREBERAREQEREBJiWIExGJYgQCWIgJJYgTEYliBMRiWIExEsQJGIlgTEYliBMRLECRiJYExGJYgTEYiWBMRiWIEliIEiWIElklgIiICJJYCIiAiIgIiICIiAiIgJJZICJYgIkiAliICSWICIkgWIiAiIgIiIEliICIiAiIgSWIgIiICJJYEiIgJYiAiIgIklgIiICIiAiJICWSWAkiIFkiWBIiWAkliAiIgJJYgSWSWBJYiAiSWAiIgIiSBYklgSWSWBIiIFiIgIiICJJYCIiAiIgJJYgJJZICIiBYiSBYiICSWSBYklgSWIgJIiBZJYgIklgSWSWBJYiBJZJYCIiBJY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2577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la de reuniones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1_Sala de reuniones 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la de reuniones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11406</TotalTime>
  <Words>1405</Words>
  <Application>Microsoft Office PowerPoint</Application>
  <PresentationFormat>Presentación en pantalla (4:3)</PresentationFormat>
  <Paragraphs>175</Paragraphs>
  <Slides>26</Slides>
  <Notes>9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Sala de reuniones Ion</vt:lpstr>
      <vt:lpstr>1_Sala de reuniones Ion</vt:lpstr>
      <vt:lpstr>  NUEVO SISTEMA DE  PROTECCIÓN SOCIAL    </vt:lpstr>
      <vt:lpstr> LA SEGURIDAD SOCIAL ES UN DERECHO FUNDAMENTAL </vt:lpstr>
      <vt:lpstr>   </vt:lpstr>
      <vt:lpstr>   </vt:lpstr>
      <vt:lpstr>SITUACIÓN ACTUAL</vt:lpstr>
      <vt:lpstr>Presentación de PowerPoint</vt:lpstr>
      <vt:lpstr>Presentación de PowerPoint</vt:lpstr>
      <vt:lpstr>VENTAJAS DE CONTAR CON UN BUEN SISTEMA DE SEGURIDAD SOCIAL</vt:lpstr>
      <vt:lpstr>LEY MARCO DEL SISTEMA DE PROTECCION SOCIAL  RESUMEN </vt:lpstr>
      <vt:lpstr>Presentación de PowerPoint</vt:lpstr>
      <vt:lpstr>SISTEMA MIXTO-MULTIPILAR </vt:lpstr>
      <vt:lpstr>1) CONJUNTO GARANTIZADO DE PRESTACIONES Y SERVICIOS (CGPS)</vt:lpstr>
      <vt:lpstr>2) PLANES DE FACULTATIVOS</vt:lpstr>
      <vt:lpstr>3) PLAN DE CAPITALIZACIÓN COLECTIVA</vt:lpstr>
      <vt:lpstr>CAMBIO DEL MODELO  DE COBERTURA DE SALUD</vt:lpstr>
      <vt:lpstr>FUNCIONAMIENTO MODELO DE SALUD</vt:lpstr>
      <vt:lpstr>4) PILAR  COMPLEMENTARIO DE  CAPITALIZACIÓN INDIVIDUAL </vt:lpstr>
      <vt:lpstr>BENEFICIOS DEL NUEVO SISTEMA </vt:lpstr>
      <vt:lpstr>BENEFICIOS</vt:lpstr>
      <vt:lpstr>BENEFICIOS</vt:lpstr>
      <vt:lpstr>BENEFICIOS</vt:lpstr>
      <vt:lpstr>BENEFICIOS</vt:lpstr>
      <vt:lpstr>BENEFICIOS</vt:lpstr>
      <vt:lpstr>BENEFICIOS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FMI</dc:title>
  <dc:creator>Raúl Zavala</dc:creator>
  <cp:lastModifiedBy>USUARIO</cp:lastModifiedBy>
  <cp:revision>648</cp:revision>
  <dcterms:created xsi:type="dcterms:W3CDTF">2012-05-07T14:43:53Z</dcterms:created>
  <dcterms:modified xsi:type="dcterms:W3CDTF">2014-10-28T00:25:17Z</dcterms:modified>
</cp:coreProperties>
</file>