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1" r:id="rId4"/>
    <p:sldId id="262" r:id="rId5"/>
    <p:sldId id="258" r:id="rId6"/>
    <p:sldId id="259" r:id="rId7"/>
    <p:sldId id="260" r:id="rId8"/>
    <p:sldId id="263" r:id="rId9"/>
    <p:sldId id="264" r:id="rId10"/>
    <p:sldId id="265" r:id="rId11"/>
    <p:sldId id="266" r:id="rId12"/>
    <p:sldId id="267" r:id="rId13"/>
    <p:sldId id="269" r:id="rId14"/>
    <p:sldId id="270" r:id="rId15"/>
    <p:sldId id="271" r:id="rId16"/>
    <p:sldId id="274" r:id="rId17"/>
    <p:sldId id="272"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15" autoAdjust="0"/>
  </p:normalViewPr>
  <p:slideViewPr>
    <p:cSldViewPr snapToGrid="0">
      <p:cViewPr varScale="1">
        <p:scale>
          <a:sx n="36" d="100"/>
          <a:sy n="36" d="100"/>
        </p:scale>
        <p:origin x="8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06E71-AA31-42E5-8B3C-D7D93CDE014A}"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957FE-41B5-4517-8215-A5CFEA9F5F3B}" type="slidenum">
              <a:rPr lang="en-US" smtClean="0"/>
              <a:t>‹Nº›</a:t>
            </a:fld>
            <a:endParaRPr lang="en-US"/>
          </a:p>
        </p:txBody>
      </p:sp>
    </p:spTree>
    <p:extLst>
      <p:ext uri="{BB962C8B-B14F-4D97-AF65-F5344CB8AC3E}">
        <p14:creationId xmlns:p14="http://schemas.microsoft.com/office/powerpoint/2010/main" val="94934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ikiwand.com/es/Azahar" TargetMode="External"/><Relationship Id="rId7" Type="http://schemas.openxmlformats.org/officeDocument/2006/relationships/hyperlink" Target="http://www.wikiwand.com/es/Sarpullid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wikiwand.com/es/Ciruela" TargetMode="External"/><Relationship Id="rId5" Type="http://schemas.openxmlformats.org/officeDocument/2006/relationships/hyperlink" Target="http://www.wikiwand.com/es/Sarna" TargetMode="External"/><Relationship Id="rId4" Type="http://schemas.openxmlformats.org/officeDocument/2006/relationships/hyperlink" Target="http://www.wikiwand.com/es/Guayab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dirty="0"/>
              <a:t>1. La medicina indígena Maya se sustenta en los tres pilares de la cosmovisión del pueblo Maya: lo </a:t>
            </a:r>
            <a:r>
              <a:rPr lang="es-ES" dirty="0" err="1"/>
              <a:t>holistico</a:t>
            </a:r>
            <a:r>
              <a:rPr lang="es-ES" dirty="0"/>
              <a:t>, el equilibrio y la espiritualidad. </a:t>
            </a:r>
          </a:p>
          <a:p>
            <a:r>
              <a:rPr lang="es-ES" dirty="0"/>
              <a:t>2. los terapeutas tradicionales o médicos mayas (comadronas, curanderos, </a:t>
            </a:r>
            <a:r>
              <a:rPr lang="es-ES" dirty="0" err="1"/>
              <a:t>chayeros</a:t>
            </a:r>
            <a:r>
              <a:rPr lang="es-ES" dirty="0"/>
              <a:t>, guías espirituales, Comadronas, Curandero/a, Soplador/a, Huesero/a, </a:t>
            </a:r>
            <a:r>
              <a:rPr lang="es-ES" dirty="0" err="1"/>
              <a:t>Chayero</a:t>
            </a:r>
            <a:r>
              <a:rPr lang="es-ES" dirty="0"/>
              <a:t>/a, Guía Espiritual, Alcalde, Rezador/a, Sabio/a, </a:t>
            </a:r>
            <a:r>
              <a:rPr lang="es-ES" dirty="0" err="1"/>
              <a:t>Dzac</a:t>
            </a:r>
            <a:r>
              <a:rPr lang="es-ES" dirty="0"/>
              <a:t> </a:t>
            </a:r>
            <a:r>
              <a:rPr lang="es-ES" dirty="0" err="1"/>
              <a:t>Yah</a:t>
            </a:r>
            <a:r>
              <a:rPr lang="es-ES" dirty="0"/>
              <a:t>.), </a:t>
            </a:r>
            <a:r>
              <a:rPr lang="es-ES" sz="1200" b="0" i="0" kern="1200" dirty="0" err="1">
                <a:solidFill>
                  <a:schemeClr val="tx1"/>
                </a:solidFill>
                <a:effectLst/>
                <a:latin typeface="+mn-lt"/>
                <a:ea typeface="+mn-ea"/>
                <a:cs typeface="+mn-cs"/>
              </a:rPr>
              <a:t>H’menoob</a:t>
            </a:r>
            <a:r>
              <a:rPr lang="es-ES" sz="1200" b="0" i="0" kern="1200" dirty="0">
                <a:solidFill>
                  <a:schemeClr val="tx1"/>
                </a:solidFill>
                <a:effectLst/>
                <a:latin typeface="+mn-lt"/>
                <a:ea typeface="+mn-ea"/>
                <a:cs typeface="+mn-cs"/>
              </a:rPr>
              <a:t>: Realizan ceremonias agrícolas, poseen conocimientos acerca, de las enfermedades y de los recursos para tratarlas. Además curan males de tipo mágico-religioso mediante santiguos, cambios, ceremonias, rezos, etc. Este cargo solo es desempeñado por hombres.</a:t>
            </a:r>
            <a:endParaRPr lang="es-ES" dirty="0"/>
          </a:p>
          <a:p>
            <a:pPr marL="0" indent="0">
              <a:buNone/>
            </a:pPr>
            <a:r>
              <a:rPr lang="es-ES" dirty="0"/>
              <a:t>3. Sistema tradicional </a:t>
            </a:r>
            <a:r>
              <a:rPr lang="es-ES" dirty="0" err="1"/>
              <a:t>autoctono</a:t>
            </a:r>
            <a:r>
              <a:rPr lang="es-ES" dirty="0"/>
              <a:t> ha persistido históricamente, transformándose y adaptándose a los tiempos, pero manteniendo creencias ancestrales expresadas por la tradición oral, ideogramas, símbolos y pensamientos abstractos, sólidos y profundos. </a:t>
            </a:r>
          </a:p>
          <a:p>
            <a:pPr marL="0" indent="0">
              <a:buNone/>
            </a:pPr>
            <a:r>
              <a:rPr lang="es-ES" dirty="0"/>
              <a:t>4. Desde la medicina maya, se entiende la salud-enfermedad, en términos de equilibrio y desequilibrio entre el cuerpo, el alma, la madre naturaleza y el universo en su conjunto. </a:t>
            </a:r>
          </a:p>
          <a:p>
            <a:pPr marL="0" indent="0">
              <a:buNone/>
            </a:pPr>
            <a:r>
              <a:rPr lang="es-ES" dirty="0"/>
              <a:t>5. Otra dimensión de la salud desde esta perspectiva es la colectiva, donde además tiene relevancia la relación con las y los demás seres humanos.</a:t>
            </a:r>
          </a:p>
          <a:p>
            <a:pPr marL="0" indent="0">
              <a:buNone/>
            </a:pPr>
            <a:r>
              <a:rPr lang="es-ES" dirty="0"/>
              <a:t>6. los mecanismos para lograr el equilibrio (curación) tiene que ver con varios elementos tales como el uso de plantas medicinales, realización de ofrendas, realización de ceremonias, acudir a los terapeutas indígenas tales como comadronas, curanderos-as, guías espirituales, sacerdotes y sacerdotisas mayas, sobadores, </a:t>
            </a:r>
            <a:r>
              <a:rPr lang="es-ES" dirty="0" err="1"/>
              <a:t>comopone</a:t>
            </a:r>
            <a:r>
              <a:rPr lang="es-ES" dirty="0"/>
              <a:t> huesos y otros. </a:t>
            </a:r>
          </a:p>
          <a:p>
            <a:pPr marL="0" indent="0">
              <a:buNone/>
            </a:pPr>
            <a:r>
              <a:rPr lang="es-ES" dirty="0"/>
              <a:t>7. Libros mayas: </a:t>
            </a:r>
            <a:r>
              <a:rPr lang="en-US" dirty="0"/>
              <a:t>Codex </a:t>
            </a:r>
            <a:r>
              <a:rPr lang="en-US" dirty="0" err="1"/>
              <a:t>Dresdensis</a:t>
            </a:r>
            <a:r>
              <a:rPr lang="en-US" dirty="0"/>
              <a:t> (</a:t>
            </a:r>
            <a:r>
              <a:rPr lang="en-US" dirty="0" err="1"/>
              <a:t>Alemania</a:t>
            </a:r>
            <a:r>
              <a:rPr lang="en-US" dirty="0"/>
              <a:t>), Codex </a:t>
            </a:r>
            <a:r>
              <a:rPr lang="en-US" dirty="0" err="1"/>
              <a:t>Tro</a:t>
            </a:r>
            <a:r>
              <a:rPr lang="en-US" dirty="0"/>
              <a:t>- </a:t>
            </a:r>
            <a:r>
              <a:rPr lang="en-US" dirty="0" err="1"/>
              <a:t>Cortesianus</a:t>
            </a:r>
            <a:r>
              <a:rPr lang="en-US" dirty="0"/>
              <a:t> (</a:t>
            </a:r>
            <a:r>
              <a:rPr lang="en-US" dirty="0" err="1"/>
              <a:t>Madrid,España</a:t>
            </a:r>
            <a:r>
              <a:rPr lang="en-US" dirty="0"/>
              <a:t>), Codex </a:t>
            </a:r>
            <a:r>
              <a:rPr lang="en-US" dirty="0" err="1"/>
              <a:t>Peresianus</a:t>
            </a:r>
            <a:r>
              <a:rPr lang="en-US" dirty="0"/>
              <a:t> (Paris, Francia), </a:t>
            </a:r>
            <a:r>
              <a:rPr lang="es-ES" dirty="0" err="1"/>
              <a:t>Chilam</a:t>
            </a:r>
            <a:r>
              <a:rPr lang="es-ES" dirty="0"/>
              <a:t> Balam de los Mayas de Yucatán, narraciones en lengua maya escritas en caracteres latinos; el memorial de </a:t>
            </a:r>
            <a:r>
              <a:rPr lang="es-ES" dirty="0" err="1"/>
              <a:t>Tecpan</a:t>
            </a:r>
            <a:r>
              <a:rPr lang="es-ES" dirty="0"/>
              <a:t> Atitlán, crónica de los indios </a:t>
            </a:r>
            <a:r>
              <a:rPr lang="es-ES" dirty="0" err="1"/>
              <a:t>cakchiqueles</a:t>
            </a:r>
            <a:r>
              <a:rPr lang="es-ES" dirty="0"/>
              <a:t> de los mayas del altiplano de Guatemala y el Popol Vuh.</a:t>
            </a:r>
            <a:r>
              <a:rPr lang="en-US" dirty="0"/>
              <a:t> </a:t>
            </a:r>
          </a:p>
          <a:p>
            <a:pPr marL="0" indent="0">
              <a:buNone/>
            </a:pPr>
            <a:r>
              <a:rPr lang="es-419" dirty="0"/>
              <a:t>8</a:t>
            </a:r>
            <a:r>
              <a:rPr lang="en-US" dirty="0"/>
              <a:t>. </a:t>
            </a:r>
            <a:r>
              <a:rPr lang="es-ES" dirty="0"/>
              <a:t>Los mayas creían que las enfermedades bajaban del cielo como castigo de los dioses, por lo que en muchas ocasiones no les preocupaba el aislamiento, ni la profilaxis, las epidemias las llamaban “</a:t>
            </a:r>
            <a:r>
              <a:rPr lang="es-ES" dirty="0" err="1"/>
              <a:t>chich</a:t>
            </a:r>
            <a:r>
              <a:rPr lang="es-ES" dirty="0"/>
              <a:t>- </a:t>
            </a:r>
            <a:r>
              <a:rPr lang="es-ES" dirty="0" err="1"/>
              <a:t>kohaanil</a:t>
            </a:r>
            <a:r>
              <a:rPr lang="es-ES" dirty="0"/>
              <a:t>”, o santa enfermedad. Consideraban a la enfermedad como un bien a la comunidad y la selección de los dioses. </a:t>
            </a:r>
          </a:p>
          <a:p>
            <a:pPr marL="0" indent="0">
              <a:buNone/>
            </a:pPr>
            <a:r>
              <a:rPr lang="es-ES" dirty="0"/>
              <a:t>9. Las ideas sobre la enfermedad guardaban estrecha relación con las concepciones morales y religiosas; el olvido de una ofrenda, la omisión de elevar plegarias a los muertos, podría ser la causa de algún padecimiento, “malos vientos”.</a:t>
            </a:r>
          </a:p>
          <a:p>
            <a:pPr marL="0" indent="0">
              <a:buNone/>
            </a:pPr>
            <a:r>
              <a:rPr lang="es-ES" dirty="0"/>
              <a:t>10. habilidad que tenían los mayas para realizar incrustaciones de turquesa o de jade en los dientes, quizá más con fines ornamentales que terapéuticos. Cuando llegaba la muerte, envolvían el cuerpo en una mortaja y le llenaban la boca de maíz molido “</a:t>
            </a:r>
            <a:r>
              <a:rPr lang="es-ES" dirty="0" err="1"/>
              <a:t>Koyem</a:t>
            </a:r>
            <a:r>
              <a:rPr lang="es-ES" dirty="0"/>
              <a:t>” en maya; y una o más cuentas de jade, de las que tenían por moneda, para que en la otra vida no le faltase que comer. </a:t>
            </a:r>
          </a:p>
          <a:p>
            <a:pPr marL="0" indent="0">
              <a:buNone/>
            </a:pPr>
            <a:r>
              <a:rPr lang="es-ES" dirty="0"/>
              <a:t>11. la medicina maya en los conceptos de la medicina empírica: la de la semejanza o identidad y la de contacto o contagio.</a:t>
            </a:r>
          </a:p>
          <a:p>
            <a:pPr marL="0" indent="0">
              <a:buNone/>
            </a:pPr>
            <a:r>
              <a:rPr lang="es-ES" dirty="0"/>
              <a:t>12. Hombres y mujeres eran considerados igualmente aptos para el ejercicio del arte, sin embargo, mientras el hombre alcanzaba el “doctorado”, o condición de “Ah- </a:t>
            </a:r>
            <a:r>
              <a:rPr lang="es-ES" dirty="0" err="1"/>
              <a:t>men</a:t>
            </a:r>
            <a:r>
              <a:rPr lang="es-ES" dirty="0"/>
              <a:t>”, en su juventud, la mujer alcanzaba una condición similar hasta pasada la menopausia, es decir, cuando ya estaba libre de la impureza derivada de partos y ciclos menstruales.</a:t>
            </a:r>
          </a:p>
          <a:p>
            <a:pPr marL="0" indent="0">
              <a:buNone/>
            </a:pPr>
            <a:r>
              <a:rPr lang="es-ES" dirty="0"/>
              <a:t>13. </a:t>
            </a:r>
            <a:r>
              <a:rPr lang="es-ES" sz="1200" b="0" i="0" kern="1200" dirty="0">
                <a:solidFill>
                  <a:schemeClr val="tx1"/>
                </a:solidFill>
                <a:effectLst/>
                <a:latin typeface="+mn-lt"/>
                <a:ea typeface="+mn-ea"/>
                <a:cs typeface="+mn-cs"/>
              </a:rPr>
              <a:t>Debemos considerar que la religión </a:t>
            </a:r>
            <a:r>
              <a:rPr lang="es-ES" sz="1200" b="0" i="0" kern="1200" dirty="0" err="1">
                <a:solidFill>
                  <a:schemeClr val="tx1"/>
                </a:solidFill>
                <a:effectLst/>
                <a:latin typeface="+mn-lt"/>
                <a:ea typeface="+mn-ea"/>
                <a:cs typeface="+mn-cs"/>
              </a:rPr>
              <a:t>Chortí</a:t>
            </a:r>
            <a:r>
              <a:rPr lang="es-ES" sz="1200" b="0" i="0" kern="1200" dirty="0">
                <a:solidFill>
                  <a:schemeClr val="tx1"/>
                </a:solidFill>
                <a:effectLst/>
                <a:latin typeface="+mn-lt"/>
                <a:ea typeface="+mn-ea"/>
                <a:cs typeface="+mn-cs"/>
              </a:rPr>
              <a:t> precolombina y la religión católica tienen afinidades. Ambas conocen el bautismo, la confesión, el peregrinaje, el uso del incienso y la idea del sacrificio. Los campesinos de tradición </a:t>
            </a:r>
            <a:r>
              <a:rPr lang="es-ES" sz="1200" b="0" i="0" kern="1200" dirty="0" err="1">
                <a:solidFill>
                  <a:schemeClr val="tx1"/>
                </a:solidFill>
                <a:effectLst/>
                <a:latin typeface="+mn-lt"/>
                <a:ea typeface="+mn-ea"/>
                <a:cs typeface="+mn-cs"/>
              </a:rPr>
              <a:t>Chortí</a:t>
            </a:r>
            <a:r>
              <a:rPr lang="es-ES" sz="1200" b="0" i="0" kern="1200" dirty="0">
                <a:solidFill>
                  <a:schemeClr val="tx1"/>
                </a:solidFill>
                <a:effectLst/>
                <a:latin typeface="+mn-lt"/>
                <a:ea typeface="+mn-ea"/>
                <a:cs typeface="+mn-cs"/>
              </a:rPr>
              <a:t> reúnen en una misma devoción a la diosa de la tierra y a la virgen María. Si bien se muestran reacios al matrimonio, tal como lo concibe el catolicismo, no se oponen en cambio al bautizo de sus hijos, según el rito cristiano. Dicho sacramento permite que un ser – que no es nada al nacer, se transforme de pronto en una persona. Este sentimiento es reforzado por el uso, durante la ceremonia, de agua, aceite y sal, elementos que ellos relacionan con las ofrendas que hacen honor a sus divinidades.</a:t>
            </a:r>
          </a:p>
          <a:p>
            <a:r>
              <a:rPr lang="es-ES" sz="1200" b="0" i="0" kern="1200" dirty="0">
                <a:solidFill>
                  <a:schemeClr val="tx1"/>
                </a:solidFill>
                <a:effectLst/>
                <a:latin typeface="+mn-lt"/>
                <a:ea typeface="+mn-ea"/>
                <a:cs typeface="+mn-cs"/>
              </a:rPr>
              <a:t>14. Libros como el </a:t>
            </a:r>
            <a:r>
              <a:rPr lang="es-ES" sz="1200" b="0" i="0" kern="1200" dirty="0" err="1">
                <a:solidFill>
                  <a:schemeClr val="tx1"/>
                </a:solidFill>
                <a:effectLst/>
                <a:latin typeface="+mn-lt"/>
                <a:ea typeface="+mn-ea"/>
                <a:cs typeface="+mn-cs"/>
              </a:rPr>
              <a:t>Chilam</a:t>
            </a:r>
            <a:r>
              <a:rPr lang="es-ES" sz="1200" b="0" i="0" kern="1200" dirty="0">
                <a:solidFill>
                  <a:schemeClr val="tx1"/>
                </a:solidFill>
                <a:effectLst/>
                <a:latin typeface="+mn-lt"/>
                <a:ea typeface="+mn-ea"/>
                <a:cs typeface="+mn-cs"/>
              </a:rPr>
              <a:t> Balam, los de Ixil, </a:t>
            </a:r>
            <a:r>
              <a:rPr lang="es-ES" sz="1200" b="0" i="0" kern="1200" dirty="0" err="1">
                <a:solidFill>
                  <a:schemeClr val="tx1"/>
                </a:solidFill>
                <a:effectLst/>
                <a:latin typeface="+mn-lt"/>
                <a:ea typeface="+mn-ea"/>
                <a:cs typeface="+mn-cs"/>
              </a:rPr>
              <a:t>Kaua</a:t>
            </a:r>
            <a:r>
              <a:rPr lang="es-ES" sz="1200" b="0" i="0" kern="1200" dirty="0">
                <a:solidFill>
                  <a:schemeClr val="tx1"/>
                </a:solidFill>
                <a:effectLst/>
                <a:latin typeface="+mn-lt"/>
                <a:ea typeface="+mn-ea"/>
                <a:cs typeface="+mn-cs"/>
              </a:rPr>
              <a:t> y </a:t>
            </a:r>
            <a:r>
              <a:rPr lang="es-ES" sz="1200" b="0" i="0" kern="1200" dirty="0" err="1">
                <a:solidFill>
                  <a:schemeClr val="tx1"/>
                </a:solidFill>
                <a:effectLst/>
                <a:latin typeface="+mn-lt"/>
                <a:ea typeface="+mn-ea"/>
                <a:cs typeface="+mn-cs"/>
              </a:rPr>
              <a:t>Nah</a:t>
            </a:r>
            <a:r>
              <a:rPr lang="es-ES" sz="1200" b="0" i="0" kern="1200" dirty="0">
                <a:solidFill>
                  <a:schemeClr val="tx1"/>
                </a:solidFill>
                <a:effectLst/>
                <a:latin typeface="+mn-lt"/>
                <a:ea typeface="+mn-ea"/>
                <a:cs typeface="+mn-cs"/>
              </a:rPr>
              <a:t>, que son los que tratan de herbolaria medicinal, pero también se encuentran los de </a:t>
            </a:r>
            <a:r>
              <a:rPr lang="es-ES" sz="1200" b="0" i="0" kern="1200" dirty="0" err="1">
                <a:solidFill>
                  <a:schemeClr val="tx1"/>
                </a:solidFill>
                <a:effectLst/>
                <a:latin typeface="+mn-lt"/>
                <a:ea typeface="+mn-ea"/>
                <a:cs typeface="+mn-cs"/>
              </a:rPr>
              <a:t>Chumayel</a:t>
            </a:r>
            <a:r>
              <a:rPr lang="es-ES" sz="1200" b="0" i="0" kern="1200" dirty="0">
                <a:solidFill>
                  <a:schemeClr val="tx1"/>
                </a:solidFill>
                <a:effectLst/>
                <a:latin typeface="+mn-lt"/>
                <a:ea typeface="+mn-ea"/>
                <a:cs typeface="+mn-cs"/>
              </a:rPr>
              <a:t>, Tizimín, Maní, </a:t>
            </a:r>
            <a:r>
              <a:rPr lang="es-ES" sz="1200" b="0" i="0" kern="1200" dirty="0" err="1">
                <a:solidFill>
                  <a:schemeClr val="tx1"/>
                </a:solidFill>
                <a:effectLst/>
                <a:latin typeface="+mn-lt"/>
                <a:ea typeface="+mn-ea"/>
                <a:cs typeface="+mn-cs"/>
              </a:rPr>
              <a:t>Tekáx</a:t>
            </a:r>
            <a:r>
              <a:rPr lang="es-ES" sz="1200" b="0" i="0" kern="1200" dirty="0">
                <a:solidFill>
                  <a:schemeClr val="tx1"/>
                </a:solidFill>
                <a:effectLst/>
                <a:latin typeface="+mn-lt"/>
                <a:ea typeface="+mn-ea"/>
                <a:cs typeface="+mn-cs"/>
              </a:rPr>
              <a:t> y </a:t>
            </a:r>
            <a:r>
              <a:rPr lang="es-ES" sz="1200" b="0" i="0" kern="1200" dirty="0" err="1">
                <a:solidFill>
                  <a:schemeClr val="tx1"/>
                </a:solidFill>
                <a:effectLst/>
                <a:latin typeface="+mn-lt"/>
                <a:ea typeface="+mn-ea"/>
                <a:cs typeface="+mn-cs"/>
              </a:rPr>
              <a:t>Tusik</a:t>
            </a:r>
            <a:r>
              <a:rPr lang="es-ES" sz="1200" b="0" i="0" kern="1200" dirty="0">
                <a:solidFill>
                  <a:schemeClr val="tx1"/>
                </a:solidFill>
                <a:effectLst/>
                <a:latin typeface="+mn-lt"/>
                <a:ea typeface="+mn-ea"/>
                <a:cs typeface="+mn-cs"/>
              </a:rPr>
              <a:t>.</a:t>
            </a:r>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2</a:t>
            </a:fld>
            <a:endParaRPr lang="en-US"/>
          </a:p>
        </p:txBody>
      </p:sp>
    </p:spTree>
    <p:extLst>
      <p:ext uri="{BB962C8B-B14F-4D97-AF65-F5344CB8AC3E}">
        <p14:creationId xmlns:p14="http://schemas.microsoft.com/office/powerpoint/2010/main" val="193025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dirty="0"/>
              <a:t>1. </a:t>
            </a:r>
            <a:r>
              <a:rPr lang="es-ES" dirty="0"/>
              <a:t>el tabaco era considerado como planta maravillosa que no solo lo fumaban si no que lo masticaban para dolores en la boca o lo aplicaban en cataplasma contra ciertos dolores de espalda y para ahuyentar la fatiga. </a:t>
            </a: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11</a:t>
            </a:fld>
            <a:endParaRPr lang="en-US"/>
          </a:p>
        </p:txBody>
      </p:sp>
    </p:spTree>
    <p:extLst>
      <p:ext uri="{BB962C8B-B14F-4D97-AF65-F5344CB8AC3E}">
        <p14:creationId xmlns:p14="http://schemas.microsoft.com/office/powerpoint/2010/main" val="220638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1. </a:t>
            </a:r>
            <a:r>
              <a:rPr lang="es-ES" dirty="0"/>
              <a:t>En las quemaduras aplicaban una pasta elaborada con la savia del nopal y otras plantas mezcladas con miel.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12</a:t>
            </a:fld>
            <a:endParaRPr lang="en-US"/>
          </a:p>
        </p:txBody>
      </p:sp>
    </p:spTree>
    <p:extLst>
      <p:ext uri="{BB962C8B-B14F-4D97-AF65-F5344CB8AC3E}">
        <p14:creationId xmlns:p14="http://schemas.microsoft.com/office/powerpoint/2010/main" val="45952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1. Infusión utilizada para curar males de pecho y vías respiratorias.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13</a:t>
            </a:fld>
            <a:endParaRPr lang="en-US"/>
          </a:p>
        </p:txBody>
      </p:sp>
    </p:spTree>
    <p:extLst>
      <p:ext uri="{BB962C8B-B14F-4D97-AF65-F5344CB8AC3E}">
        <p14:creationId xmlns:p14="http://schemas.microsoft.com/office/powerpoint/2010/main" val="159142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1. Hojas utilizadas para curar heridas en el cuerpo.</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14</a:t>
            </a:fld>
            <a:endParaRPr lang="en-US"/>
          </a:p>
        </p:txBody>
      </p:sp>
    </p:spTree>
    <p:extLst>
      <p:ext uri="{BB962C8B-B14F-4D97-AF65-F5344CB8AC3E}">
        <p14:creationId xmlns:p14="http://schemas.microsoft.com/office/powerpoint/2010/main" val="275359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1. Se utiliza para aliviar sarpullido, </a:t>
            </a:r>
            <a:r>
              <a:rPr lang="es-419" dirty="0" err="1"/>
              <a:t>picason</a:t>
            </a:r>
            <a:r>
              <a:rPr lang="es-419" dirty="0"/>
              <a:t>, o problemas de la piel.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15</a:t>
            </a:fld>
            <a:endParaRPr lang="en-US"/>
          </a:p>
        </p:txBody>
      </p:sp>
    </p:spTree>
    <p:extLst>
      <p:ext uri="{BB962C8B-B14F-4D97-AF65-F5344CB8AC3E}">
        <p14:creationId xmlns:p14="http://schemas.microsoft.com/office/powerpoint/2010/main" val="71080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1. </a:t>
            </a:r>
            <a:r>
              <a:rPr lang="es-ES" dirty="0" err="1"/>
              <a:t>Pom</a:t>
            </a:r>
            <a:r>
              <a:rPr lang="es-ES" dirty="0"/>
              <a:t> o Copal </a:t>
            </a:r>
            <a:r>
              <a:rPr lang="es-ES" dirty="0" err="1"/>
              <a:t>Pom</a:t>
            </a:r>
            <a:r>
              <a:rPr lang="es-ES" dirty="0"/>
              <a:t>: Incienso sacado de la resina del árbol del copa</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16</a:t>
            </a:fld>
            <a:endParaRPr lang="en-US"/>
          </a:p>
        </p:txBody>
      </p:sp>
    </p:spTree>
    <p:extLst>
      <p:ext uri="{BB962C8B-B14F-4D97-AF65-F5344CB8AC3E}">
        <p14:creationId xmlns:p14="http://schemas.microsoft.com/office/powerpoint/2010/main" val="67003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1. Utilizada para curar males después del embarazo. </a:t>
            </a:r>
            <a:endParaRPr lang="en-US" dirty="0"/>
          </a:p>
          <a:p>
            <a:pPr marL="0" indent="0">
              <a:buNone/>
            </a:pPr>
            <a:r>
              <a:rPr lang="es-419" dirty="0"/>
              <a:t>2. Otros nombres: Piñuela, </a:t>
            </a:r>
            <a:r>
              <a:rPr lang="es-419" dirty="0" err="1"/>
              <a:t>tumbiriche</a:t>
            </a:r>
            <a:r>
              <a:rPr lang="es-419" dirty="0"/>
              <a:t>, </a:t>
            </a:r>
            <a:r>
              <a:rPr lang="es-419" dirty="0" err="1"/>
              <a:t>tumbire</a:t>
            </a:r>
            <a:r>
              <a:rPr lang="es-419" dirty="0"/>
              <a:t>, </a:t>
            </a:r>
            <a:r>
              <a:rPr lang="es-419" dirty="0" err="1"/>
              <a:t>guamara</a:t>
            </a:r>
            <a:r>
              <a:rPr lang="es-419" dirty="0"/>
              <a:t>, </a:t>
            </a:r>
            <a:r>
              <a:rPr lang="es-419" dirty="0" err="1"/>
              <a:t>aguama</a:t>
            </a:r>
            <a:r>
              <a:rPr lang="es-419" dirty="0"/>
              <a:t>, Piro</a:t>
            </a: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17</a:t>
            </a:fld>
            <a:endParaRPr lang="en-US"/>
          </a:p>
        </p:txBody>
      </p:sp>
    </p:spTree>
    <p:extLst>
      <p:ext uri="{BB962C8B-B14F-4D97-AF65-F5344CB8AC3E}">
        <p14:creationId xmlns:p14="http://schemas.microsoft.com/office/powerpoint/2010/main" val="185789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dirty="0"/>
              <a:t>1. </a:t>
            </a:r>
            <a:r>
              <a:rPr lang="es-ES" dirty="0"/>
              <a:t>El libro del consejo” o Popol Vuh escrito en lengua maya con caracteres latinos en el siglo XVI es el más importante de todos. Es la Biblia Maya con la mitología, la religión y la historia de los mayas quichés.</a:t>
            </a:r>
          </a:p>
          <a:p>
            <a:pPr marL="0" indent="0">
              <a:buNone/>
            </a:pPr>
            <a:r>
              <a:rPr lang="es-419" dirty="0"/>
              <a:t>2. </a:t>
            </a:r>
            <a:r>
              <a:rPr lang="es-ES" dirty="0"/>
              <a:t>encontrado en el convento de Santo Tomás Chichicastenango, por el fraile dominico Francisco Ximénez, al final del siglo XVII. Se supone que fue escrito a principio del siglo XVI por Diego Reynoso y relata la historia de los mayas desde sus orígenes.</a:t>
            </a:r>
          </a:p>
          <a:p>
            <a:pPr marL="0" indent="0">
              <a:buNone/>
            </a:pPr>
            <a:r>
              <a:rPr lang="es-ES" dirty="0"/>
              <a:t>3. ellos creían que de las lágrimas del Dios de la lluvia se desarrollaban las formas vivientes desde las más simples hasta las más complejas y por supuesto, el hombre.</a:t>
            </a:r>
          </a:p>
          <a:p>
            <a:pPr marL="0" indent="0">
              <a:buNone/>
            </a:pPr>
            <a:r>
              <a:rPr lang="es-ES" dirty="0"/>
              <a:t>4. La medicina mágica se concibió desde el principio al afirmar que la fuerza de un hombre podría estar en sus cabellos, o en los dientes, o en los ojos, según el mito del Popol Vuh.</a:t>
            </a:r>
          </a:p>
          <a:p>
            <a:pPr marL="0" indent="0">
              <a:buNone/>
            </a:pPr>
            <a:r>
              <a:rPr lang="es-ES" dirty="0"/>
              <a:t>5. Los primero hombres fueron </a:t>
            </a:r>
            <a:r>
              <a:rPr lang="es-ES" dirty="0" err="1"/>
              <a:t>Xecotcoguach</a:t>
            </a:r>
            <a:r>
              <a:rPr lang="es-ES" dirty="0"/>
              <a:t>, </a:t>
            </a:r>
            <a:r>
              <a:rPr lang="es-ES" dirty="0" err="1"/>
              <a:t>Camalotz</a:t>
            </a:r>
            <a:r>
              <a:rPr lang="es-ES" dirty="0"/>
              <a:t>, el murciélago, </a:t>
            </a:r>
            <a:r>
              <a:rPr lang="es-ES" dirty="0" err="1"/>
              <a:t>Cotzbalam</a:t>
            </a:r>
            <a:r>
              <a:rPr lang="es-ES" dirty="0"/>
              <a:t>, </a:t>
            </a:r>
            <a:r>
              <a:rPr lang="es-ES" dirty="0" err="1"/>
              <a:t>Tucumbalam</a:t>
            </a:r>
            <a:r>
              <a:rPr lang="es-ES" dirty="0"/>
              <a:t>, fueron pues pulverizados, despedazados y castigados. Creían en un personaje mítico llamado </a:t>
            </a:r>
            <a:r>
              <a:rPr lang="es-ES" dirty="0" err="1"/>
              <a:t>Vukud-Cakix</a:t>
            </a:r>
            <a:r>
              <a:rPr lang="es-ES" dirty="0"/>
              <a:t> símbolo del orgullo y de la vanidad. </a:t>
            </a:r>
          </a:p>
          <a:p>
            <a:pPr marL="0" indent="0">
              <a:buNone/>
            </a:pPr>
            <a:r>
              <a:rPr lang="es-ES" dirty="0"/>
              <a:t>6. concibieron la pareja humana, gemelar, formada por </a:t>
            </a:r>
            <a:r>
              <a:rPr lang="es-ES" dirty="0" err="1"/>
              <a:t>Hunahpú</a:t>
            </a:r>
            <a:r>
              <a:rPr lang="es-ES" dirty="0"/>
              <a:t>, el varón inteligente, y la mujer, </a:t>
            </a:r>
            <a:r>
              <a:rPr lang="es-ES" dirty="0" err="1"/>
              <a:t>Ixbalanqué</a:t>
            </a:r>
            <a:r>
              <a:rPr lang="es-ES" dirty="0"/>
              <a:t>, la cual representaba las virtudes, y al mismo tiempo la medicina mágica, el principio civilizador, el triunfo de los dioses verdaderos y de los héroes. </a:t>
            </a:r>
          </a:p>
          <a:p>
            <a:pPr marL="0" indent="0">
              <a:buNone/>
            </a:pPr>
            <a:r>
              <a:rPr lang="es-ES" dirty="0"/>
              <a:t>7. La medicina mágica estaba también ligada a dos ancianos </a:t>
            </a:r>
            <a:r>
              <a:rPr lang="es-ES" dirty="0" err="1"/>
              <a:t>Zaki</a:t>
            </a:r>
            <a:r>
              <a:rPr lang="es-ES" dirty="0"/>
              <a:t> Nim </a:t>
            </a:r>
            <a:r>
              <a:rPr lang="es-ES" dirty="0" err="1"/>
              <a:t>Ak</a:t>
            </a:r>
            <a:r>
              <a:rPr lang="es-ES" dirty="0"/>
              <a:t> y </a:t>
            </a:r>
            <a:r>
              <a:rPr lang="es-ES" dirty="0" err="1"/>
              <a:t>Zaki</a:t>
            </a:r>
            <a:r>
              <a:rPr lang="es-ES" dirty="0"/>
              <a:t> </a:t>
            </a:r>
            <a:r>
              <a:rPr lang="es-ES" dirty="0" err="1"/>
              <a:t>Nimá</a:t>
            </a:r>
            <a:r>
              <a:rPr lang="es-ES" dirty="0"/>
              <a:t> </a:t>
            </a:r>
            <a:r>
              <a:rPr lang="es-ES" dirty="0" err="1"/>
              <a:t>Tziiz</a:t>
            </a:r>
            <a:r>
              <a:rPr lang="es-ES" dirty="0"/>
              <a:t>, “los abuelos de cabello blancos”, que más tarde serian considerados dioses benéficos, bajo los nombres de </a:t>
            </a:r>
            <a:r>
              <a:rPr lang="es-ES" dirty="0" err="1"/>
              <a:t>Ixpiyacoc</a:t>
            </a:r>
            <a:r>
              <a:rPr lang="es-ES" dirty="0"/>
              <a:t> e </a:t>
            </a:r>
            <a:r>
              <a:rPr lang="es-ES" dirty="0" err="1"/>
              <a:t>Ixmucané</a:t>
            </a:r>
            <a:r>
              <a:rPr lang="es-ES" dirty="0"/>
              <a:t>. </a:t>
            </a:r>
          </a:p>
          <a:p>
            <a:pPr marL="0" indent="0">
              <a:buNone/>
            </a:pPr>
            <a:r>
              <a:rPr lang="es-ES" dirty="0"/>
              <a:t>8. Otra tradición se refiere a </a:t>
            </a:r>
            <a:r>
              <a:rPr lang="es-ES" dirty="0" err="1"/>
              <a:t>Xiquiripat</a:t>
            </a:r>
            <a:r>
              <a:rPr lang="es-ES" dirty="0"/>
              <a:t> y Cuchumaquic como encargados de enfermar la sangre y sus hijos: </a:t>
            </a:r>
            <a:r>
              <a:rPr lang="es-ES" dirty="0" err="1"/>
              <a:t>Ahalganá</a:t>
            </a:r>
            <a:r>
              <a:rPr lang="es-ES" dirty="0"/>
              <a:t> y </a:t>
            </a:r>
            <a:r>
              <a:rPr lang="es-ES" dirty="0" err="1"/>
              <a:t>Ahalpuh</a:t>
            </a:r>
            <a:r>
              <a:rPr lang="es-ES" dirty="0"/>
              <a:t> producían las hinchazones y el color amarillo; estas enfermedades coincidían con los signos y síntomas de la uncinariasis y otras enfermedades parasitarias que se acompañan con destrucción; también </a:t>
            </a:r>
            <a:r>
              <a:rPr lang="es-ES" dirty="0" err="1"/>
              <a:t>Chamiabac</a:t>
            </a:r>
            <a:r>
              <a:rPr lang="es-ES" dirty="0"/>
              <a:t> y </a:t>
            </a:r>
            <a:r>
              <a:rPr lang="es-ES" dirty="0" err="1"/>
              <a:t>Chamiaholo</a:t>
            </a:r>
            <a:r>
              <a:rPr lang="es-ES" dirty="0"/>
              <a:t> podían producir caquexia y </a:t>
            </a:r>
            <a:r>
              <a:rPr lang="es-ES" dirty="0" err="1"/>
              <a:t>Xic</a:t>
            </a:r>
            <a:r>
              <a:rPr lang="es-ES" dirty="0"/>
              <a:t> y </a:t>
            </a:r>
            <a:r>
              <a:rPr lang="es-ES" dirty="0" err="1"/>
              <a:t>Patan</a:t>
            </a:r>
            <a:r>
              <a:rPr lang="es-ES" dirty="0"/>
              <a:t>: hematemesis.</a:t>
            </a:r>
          </a:p>
          <a:p>
            <a:pPr marL="0" indent="0">
              <a:buNone/>
            </a:pPr>
            <a:r>
              <a:rPr lang="es-ES" dirty="0"/>
              <a:t>9. la cuarta tradición del Popol Vuh el embarazo mágico de la doncella Ixquic, la cual daría a la pareja ya conocida de </a:t>
            </a:r>
            <a:r>
              <a:rPr lang="es-ES" dirty="0" err="1"/>
              <a:t>Hunahpú</a:t>
            </a:r>
            <a:r>
              <a:rPr lang="es-ES" dirty="0"/>
              <a:t> e </a:t>
            </a:r>
            <a:r>
              <a:rPr lang="es-ES" dirty="0" err="1"/>
              <a:t>Ixbalanqué</a:t>
            </a:r>
            <a:r>
              <a:rPr lang="es-ES" dirty="0"/>
              <a:t>. Los siete señores </a:t>
            </a:r>
            <a:r>
              <a:rPr lang="es-ES" dirty="0" err="1"/>
              <a:t>Ajup</a:t>
            </a:r>
            <a:r>
              <a:rPr lang="es-ES" dirty="0"/>
              <a:t> fueron muertos en Xibalbá después de una serie de tormentos. Sus cabezas fueron colocadas en las ramas de un árbol y se transformaron en frutos. La doncella habló con ellos y alargó sus manos y entonces las calaveras le dejaron caer saliva, esta saliva fecundó a la doncella virgen, la cual al ser observada por su padre a los seis meses, la consideró deshonrada. El padre quiso inmolarla y envió a cuatro señores a sacarle el corazón con un cuchillo de pedernal blanco; otro milagro se realizó, y en el vaso donde se colocaría el corazón, cayó la savia de un árbol y se transformó en sangre coagulada, en forma de corazón; Ixquic, la doncella, representaba también el mito de tierra fecundada, y era asimismo, diosa lunar. Ixquic sería la luna llena, e </a:t>
            </a:r>
            <a:r>
              <a:rPr lang="es-ES" dirty="0" err="1"/>
              <a:t>Ixbalanqué</a:t>
            </a:r>
            <a:r>
              <a:rPr lang="es-ES" dirty="0"/>
              <a:t>, la niña, seria la luna nueva. Si la palabra menstruación esta ligada al mes y a la luna, para los mayas las edades de la mujer eran como las edades de la luna. Los indios </a:t>
            </a:r>
            <a:r>
              <a:rPr lang="es-ES" dirty="0" err="1"/>
              <a:t>Chortís</a:t>
            </a:r>
            <a:r>
              <a:rPr lang="es-ES" dirty="0"/>
              <a:t> del grupo maya, en la actualidad practican el coito sólo en las noches de luna llena.</a:t>
            </a: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3</a:t>
            </a:fld>
            <a:endParaRPr lang="en-US"/>
          </a:p>
        </p:txBody>
      </p:sp>
    </p:spTree>
    <p:extLst>
      <p:ext uri="{BB962C8B-B14F-4D97-AF65-F5344CB8AC3E}">
        <p14:creationId xmlns:p14="http://schemas.microsoft.com/office/powerpoint/2010/main" val="326392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dirty="0"/>
              <a:t>1. </a:t>
            </a:r>
            <a:r>
              <a:rPr lang="es-ES" dirty="0"/>
              <a:t>Las deidades médicas eran tres: </a:t>
            </a:r>
            <a:r>
              <a:rPr lang="es-ES" dirty="0" err="1"/>
              <a:t>Ix-chel</a:t>
            </a:r>
            <a:r>
              <a:rPr lang="es-ES" dirty="0"/>
              <a:t>, </a:t>
            </a:r>
            <a:r>
              <a:rPr lang="es-ES" dirty="0" err="1"/>
              <a:t>Citboltíun</a:t>
            </a:r>
            <a:r>
              <a:rPr lang="es-ES" dirty="0"/>
              <a:t> e </a:t>
            </a:r>
            <a:r>
              <a:rPr lang="es-ES" dirty="0" err="1"/>
              <a:t>Itzámma</a:t>
            </a:r>
            <a:r>
              <a:rPr lang="es-ES" dirty="0"/>
              <a:t>. Se afirmaba que los dos primeros fueron una mujer y un varón que formaban una pareja que descubrió las virtudes de las plantas; fundaron la profesión de “Ah-</a:t>
            </a:r>
            <a:r>
              <a:rPr lang="es-ES" dirty="0" err="1"/>
              <a:t>men</a:t>
            </a:r>
            <a:r>
              <a:rPr lang="es-ES" dirty="0"/>
              <a:t>”, o médico, que quiere decir: “aquel que entiende”</a:t>
            </a:r>
          </a:p>
          <a:p>
            <a:pPr marL="0" indent="0">
              <a:buNone/>
            </a:pPr>
            <a:r>
              <a:rPr lang="es-419" dirty="0"/>
              <a:t>2. </a:t>
            </a:r>
            <a:r>
              <a:rPr lang="es-ES" dirty="0" err="1"/>
              <a:t>Ix-chel</a:t>
            </a:r>
            <a:r>
              <a:rPr lang="es-ES" dirty="0"/>
              <a:t> era diosa del embarazo y era esposa de </a:t>
            </a:r>
            <a:r>
              <a:rPr lang="es-ES" dirty="0" err="1"/>
              <a:t>Itzamma</a:t>
            </a:r>
            <a:r>
              <a:rPr lang="es-ES" dirty="0"/>
              <a:t> señor del cielo e hijo de </a:t>
            </a:r>
            <a:r>
              <a:rPr lang="es-ES" dirty="0" err="1"/>
              <a:t>Hunab</a:t>
            </a:r>
            <a:r>
              <a:rPr lang="es-ES" dirty="0"/>
              <a:t> creador del universo, era sacerdote y jerarca y se representaba con la cara de un viejo. </a:t>
            </a:r>
          </a:p>
          <a:p>
            <a:pPr marL="0" indent="0">
              <a:buNone/>
            </a:pPr>
            <a:r>
              <a:rPr lang="es-ES" dirty="0"/>
              <a:t>3. En el mes llamado </a:t>
            </a:r>
            <a:r>
              <a:rPr lang="es-ES" dirty="0" err="1"/>
              <a:t>ochpaniztli</a:t>
            </a:r>
            <a:r>
              <a:rPr lang="es-ES" dirty="0"/>
              <a:t> se honraba a la diosa </a:t>
            </a:r>
            <a:r>
              <a:rPr lang="es-ES" dirty="0" err="1"/>
              <a:t>Teteoinan</a:t>
            </a:r>
            <a:r>
              <a:rPr lang="es-ES" dirty="0"/>
              <a:t>, madre de los dioses, llamada corazón de la tierra que también era diosa de la medicina y de las hierbas medicinales, la adoraban los médicos, los cirujanos, los sangradores y también las parteras y los que dan hierbas para abortar y también los adivinos que dicen la buena o mala ventura que han de tener los niños según su nacimiento. </a:t>
            </a:r>
          </a:p>
          <a:p>
            <a:pPr marL="0" indent="0">
              <a:buNone/>
            </a:pPr>
            <a:r>
              <a:rPr lang="es-ES" dirty="0"/>
              <a:t>4. En el mes de </a:t>
            </a:r>
            <a:r>
              <a:rPr lang="es-ES" dirty="0" err="1"/>
              <a:t>tlacaxipehualitztli</a:t>
            </a:r>
            <a:r>
              <a:rPr lang="es-ES" dirty="0"/>
              <a:t> se ofrecían sacrificios al dios Xipetotec que se representaba revestido de piel humana la cual cambiaba cada cierto tiempo, en este particular es de señalarse que la serpiente por su cambio de piel se la relaciona con la perpetuación de la vida o el renacer. </a:t>
            </a:r>
          </a:p>
          <a:p>
            <a:pPr marL="0" indent="0">
              <a:buNone/>
            </a:pPr>
            <a:r>
              <a:rPr lang="es-ES" dirty="0"/>
              <a:t>5. La fiesta de </a:t>
            </a:r>
            <a:r>
              <a:rPr lang="es-ES" dirty="0" err="1"/>
              <a:t>Itzamma</a:t>
            </a:r>
            <a:r>
              <a:rPr lang="es-ES" dirty="0"/>
              <a:t> como inventor y dios de la medicina correspondía al día ocho del mes “zip” y a la que acudían médicos y hechiceros.</a:t>
            </a:r>
          </a:p>
          <a:p>
            <a:pPr marL="0" indent="0">
              <a:buNone/>
            </a:pPr>
            <a:r>
              <a:rPr lang="es-ES" dirty="0"/>
              <a:t>6. objeto del culto: “Ah- </a:t>
            </a:r>
            <a:r>
              <a:rPr lang="es-ES" dirty="0" err="1"/>
              <a:t>puch</a:t>
            </a:r>
            <a:r>
              <a:rPr lang="es-ES" dirty="0"/>
              <a:t>”, dios de la muerte; “Ex -</a:t>
            </a:r>
            <a:r>
              <a:rPr lang="es-ES" dirty="0" err="1"/>
              <a:t>chel</a:t>
            </a:r>
            <a:r>
              <a:rPr lang="es-ES" dirty="0"/>
              <a:t>”, diosa de la preñez; Coatlicue o Tonantzin diosa de la fecundidad; “</a:t>
            </a:r>
            <a:r>
              <a:rPr lang="es-ES" dirty="0" err="1"/>
              <a:t>Ixtab</a:t>
            </a:r>
            <a:r>
              <a:rPr lang="es-ES" dirty="0"/>
              <a:t>”, dios del suicidio; eran los más importantes.</a:t>
            </a:r>
          </a:p>
          <a:p>
            <a:pPr marL="0" indent="0">
              <a:buNone/>
            </a:pPr>
            <a:r>
              <a:rPr lang="es-ES" dirty="0"/>
              <a:t>7. En las comunidades </a:t>
            </a:r>
            <a:r>
              <a:rPr lang="es-ES" dirty="0" err="1"/>
              <a:t>Chortí</a:t>
            </a:r>
            <a:r>
              <a:rPr lang="es-ES" dirty="0"/>
              <a:t> e</a:t>
            </a:r>
            <a:r>
              <a:rPr lang="es-ES" sz="1200" b="0" i="0" kern="1200" dirty="0">
                <a:solidFill>
                  <a:schemeClr val="tx1"/>
                </a:solidFill>
                <a:effectLst/>
                <a:latin typeface="+mn-lt"/>
                <a:ea typeface="+mn-ea"/>
                <a:cs typeface="+mn-cs"/>
              </a:rPr>
              <a:t>l origen de algunos santos permanece un tanto oscuro, lo que aumenta su poder. El santo patrono de una comunidad está directamente asociado con los ritos agrarios. El Chaac, la lluvia y </a:t>
            </a:r>
            <a:r>
              <a:rPr lang="es-ES" sz="1200" b="0" i="0" kern="1200" dirty="0" err="1">
                <a:solidFill>
                  <a:schemeClr val="tx1"/>
                </a:solidFill>
                <a:effectLst/>
                <a:latin typeface="+mn-lt"/>
                <a:ea typeface="+mn-ea"/>
                <a:cs typeface="+mn-cs"/>
              </a:rPr>
              <a:t>Panahturo</a:t>
            </a:r>
            <a:r>
              <a:rPr lang="es-ES" sz="1200" b="0" i="0" kern="1200" dirty="0">
                <a:solidFill>
                  <a:schemeClr val="tx1"/>
                </a:solidFill>
                <a:effectLst/>
                <a:latin typeface="+mn-lt"/>
                <a:ea typeface="+mn-ea"/>
                <a:cs typeface="+mn-cs"/>
              </a:rPr>
              <a:t>, el viento, son dirigidos por el Arcángel San Miguel, quien determina el clima y la frecuencia de las precipitaciones. La virgen María, quien es también la guardiana del maíz, ayuda a los dioses cuando vierten el agua de sus calabazas, la cual cae en forma de lluvia sobre la tierra.</a:t>
            </a:r>
          </a:p>
          <a:p>
            <a:pPr marL="0" indent="0">
              <a:buNone/>
            </a:pPr>
            <a:r>
              <a:rPr lang="es-ES" sz="1200" b="0" i="0" kern="1200" dirty="0">
                <a:solidFill>
                  <a:schemeClr val="tx1"/>
                </a:solidFill>
                <a:effectLst/>
                <a:latin typeface="+mn-lt"/>
                <a:ea typeface="+mn-ea"/>
                <a:cs typeface="+mn-cs"/>
              </a:rPr>
              <a:t>8. El dios del sueño es masculino para los hombres y femenino para las mujeres. Acompaña con frecuencia al dios de la muerte. El deseo de dormir en pleno día es funesto, pues significa que el dios de los sueños está tratando de hundir a su víctima en su sueño que puede ser fatal. El mismo deseo no representa ningún peligro cuando se presenta de noche. El dios de la muerte, que es a la vez masculino y femenino, tiene la apariencia de un esqueleto envuelto en un lienzo blanco. Esta armado con un bastón largo, con un cuchillo de hueso en la punta. Invisible para todos los demás se presenta bajo esta forma siniestra ante los ojos del que va a morir.</a:t>
            </a:r>
          </a:p>
          <a:p>
            <a:pPr marL="0" indent="0">
              <a:buNone/>
            </a:pPr>
            <a:r>
              <a:rPr lang="es-ES" sz="1200" b="0" i="0" kern="1200" dirty="0">
                <a:solidFill>
                  <a:schemeClr val="tx1"/>
                </a:solidFill>
                <a:effectLst/>
                <a:latin typeface="+mn-lt"/>
                <a:ea typeface="+mn-ea"/>
                <a:cs typeface="+mn-cs"/>
              </a:rPr>
              <a:t>9. Los espíritus de los muertos a veces atacan a los vivos, por este motivo hay que ofrecerles, simbólicamente de beber y de comer (ayote en miel, que en lengua </a:t>
            </a:r>
            <a:r>
              <a:rPr lang="es-ES" sz="1200" b="0" i="0" kern="1200" dirty="0" err="1">
                <a:solidFill>
                  <a:schemeClr val="tx1"/>
                </a:solidFill>
                <a:effectLst/>
                <a:latin typeface="+mn-lt"/>
                <a:ea typeface="+mn-ea"/>
                <a:cs typeface="+mn-cs"/>
              </a:rPr>
              <a:t>Chortí</a:t>
            </a:r>
            <a:r>
              <a:rPr lang="es-ES" sz="1200" b="0" i="0" kern="1200" dirty="0">
                <a:solidFill>
                  <a:schemeClr val="tx1"/>
                </a:solidFill>
                <a:effectLst/>
                <a:latin typeface="+mn-lt"/>
                <a:ea typeface="+mn-ea"/>
                <a:cs typeface="+mn-cs"/>
              </a:rPr>
              <a:t> es – </a:t>
            </a:r>
            <a:r>
              <a:rPr lang="es-ES" sz="1200" b="0" i="0" kern="1200" dirty="0" err="1">
                <a:solidFill>
                  <a:schemeClr val="tx1"/>
                </a:solidFill>
                <a:effectLst/>
                <a:latin typeface="+mn-lt"/>
                <a:ea typeface="+mn-ea"/>
                <a:cs typeface="+mn-cs"/>
              </a:rPr>
              <a:t>tzinkin</a:t>
            </a:r>
            <a:r>
              <a:rPr lang="es-ES" sz="1200" b="0" i="0" kern="1200" dirty="0">
                <a:solidFill>
                  <a:schemeClr val="tx1"/>
                </a:solidFill>
                <a:effectLst/>
                <a:latin typeface="+mn-lt"/>
                <a:ea typeface="+mn-ea"/>
                <a:cs typeface="+mn-cs"/>
              </a:rPr>
              <a:t>; comida de los muertos) especialmente el 2 de noviembre, día de los difuntos.</a:t>
            </a:r>
          </a:p>
          <a:p>
            <a:pPr marL="0" indent="0">
              <a:buNone/>
            </a:pPr>
            <a:r>
              <a:rPr lang="es-ES" sz="1200" b="0" i="0" kern="1200" dirty="0">
                <a:solidFill>
                  <a:schemeClr val="tx1"/>
                </a:solidFill>
                <a:effectLst/>
                <a:latin typeface="+mn-lt"/>
                <a:ea typeface="+mn-ea"/>
                <a:cs typeface="+mn-cs"/>
              </a:rPr>
              <a:t>10. Los sacrificios humanos fueron suprimidos, pero los campesinos de tradición </a:t>
            </a:r>
            <a:r>
              <a:rPr lang="es-ES" sz="1200" b="0" i="0" kern="1200" dirty="0" err="1">
                <a:solidFill>
                  <a:schemeClr val="tx1"/>
                </a:solidFill>
                <a:effectLst/>
                <a:latin typeface="+mn-lt"/>
                <a:ea typeface="+mn-ea"/>
                <a:cs typeface="+mn-cs"/>
              </a:rPr>
              <a:t>Chortí</a:t>
            </a:r>
            <a:r>
              <a:rPr lang="es-ES" sz="1200" b="0" i="0" kern="1200" dirty="0">
                <a:solidFill>
                  <a:schemeClr val="tx1"/>
                </a:solidFill>
                <a:effectLst/>
                <a:latin typeface="+mn-lt"/>
                <a:ea typeface="+mn-ea"/>
                <a:cs typeface="+mn-cs"/>
              </a:rPr>
              <a:t> todavía presentan ofrendas a sus dioses. Se ofrece plantas como maíz y calabazas, en pago a los espíritus protectores de la comunidad. Se quema copal para destruir las impurezas del alma y del cuerpo.</a:t>
            </a:r>
          </a:p>
          <a:p>
            <a:pPr marL="0" indent="0">
              <a:buNone/>
            </a:pPr>
            <a:r>
              <a:rPr lang="es-ES" sz="1200" b="0" i="0" kern="1200" dirty="0">
                <a:solidFill>
                  <a:schemeClr val="tx1"/>
                </a:solidFill>
                <a:effectLst/>
                <a:latin typeface="+mn-lt"/>
                <a:ea typeface="+mn-ea"/>
                <a:cs typeface="+mn-cs"/>
              </a:rPr>
              <a:t>11. Durante una celebración religiosa se come carne de pollo y jolote (pavo); se vierte la sangre de esos animales sobre el altar o se lanza hacia los 4 puntos cardinales. Los ancianos afirman que sus abuelos contaban que la serpiente y la rana estaban asociadas con la lluvia, por consiguiente, con la fecundidad. También que en sus prácticas los brujos evocaban a la lechuza y al buitre. </a:t>
            </a:r>
            <a:r>
              <a:rPr lang="es-ES" sz="1200" b="0" i="0" kern="1200" dirty="0" err="1">
                <a:solidFill>
                  <a:schemeClr val="tx1"/>
                </a:solidFill>
                <a:effectLst/>
                <a:latin typeface="+mn-lt"/>
                <a:ea typeface="+mn-ea"/>
                <a:cs typeface="+mn-cs"/>
              </a:rPr>
              <a:t>Tzikin</a:t>
            </a:r>
            <a:r>
              <a:rPr lang="es-ES" sz="1200" b="0" i="0" kern="1200" dirty="0">
                <a:solidFill>
                  <a:schemeClr val="tx1"/>
                </a:solidFill>
                <a:effectLst/>
                <a:latin typeface="+mn-lt"/>
                <a:ea typeface="+mn-ea"/>
                <a:cs typeface="+mn-cs"/>
              </a:rPr>
              <a:t>: agradecimiento a la madre tierra. </a:t>
            </a:r>
            <a:r>
              <a:rPr lang="es-ES" sz="1200" b="0" i="0" kern="1200" dirty="0" err="1">
                <a:solidFill>
                  <a:schemeClr val="tx1"/>
                </a:solidFill>
                <a:effectLst/>
                <a:latin typeface="+mn-lt"/>
                <a:ea typeface="+mn-ea"/>
                <a:cs typeface="+mn-cs"/>
              </a:rPr>
              <a:t>Apadrineo</a:t>
            </a:r>
            <a:r>
              <a:rPr lang="es-ES" sz="1200" b="0" i="0" kern="1200" dirty="0">
                <a:solidFill>
                  <a:schemeClr val="tx1"/>
                </a:solidFill>
                <a:effectLst/>
                <a:latin typeface="+mn-lt"/>
                <a:ea typeface="+mn-ea"/>
                <a:cs typeface="+mn-cs"/>
              </a:rPr>
              <a:t> del agua: suplicas y agradecimiento para obtener agua en las cosechas. </a:t>
            </a: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4</a:t>
            </a:fld>
            <a:endParaRPr lang="en-US"/>
          </a:p>
        </p:txBody>
      </p:sp>
    </p:spTree>
    <p:extLst>
      <p:ext uri="{BB962C8B-B14F-4D97-AF65-F5344CB8AC3E}">
        <p14:creationId xmlns:p14="http://schemas.microsoft.com/office/powerpoint/2010/main" val="283209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dirty="0"/>
              <a:t>1. los terapeutas mayas, el inicio de su trabajo está determinado por el “Don”, la misión, o como otros le llaman “el destino”. La revelación del Don o la Misión, se da por diferentes medios, por ejemplo a través de sueños, señales, sufrimiento o enfermedades. Además la misión es parte de lo plasmado en el calendarios maya. </a:t>
            </a:r>
          </a:p>
          <a:p>
            <a:pPr marL="0" indent="0">
              <a:buNone/>
            </a:pPr>
            <a:r>
              <a:rPr lang="es-419" dirty="0"/>
              <a:t>2. Adicionalmente adquieren </a:t>
            </a:r>
            <a:r>
              <a:rPr lang="es-ES" dirty="0"/>
              <a:t>conocimientos que se transmiten de generación en generación y están fundamentados en la cosmovisión maya y forman parte de una cultura viva. </a:t>
            </a:r>
          </a:p>
          <a:p>
            <a:pPr marL="0" indent="0">
              <a:buNone/>
            </a:pPr>
            <a:r>
              <a:rPr lang="es-ES" dirty="0"/>
              <a:t>3. La promoción y prevención que se realiza a través de los consejos,  las ceremonias y rituales, las prácticas agrícolas,  los mitos, etc. Las ceremonias mayas, son un recurso fundamental en la prevención y curación en el campo de la salud. </a:t>
            </a:r>
          </a:p>
          <a:p>
            <a:pPr marL="0" indent="0">
              <a:buNone/>
            </a:pPr>
            <a:r>
              <a:rPr lang="es-ES" dirty="0"/>
              <a:t>4. El médico maya era considerado al mismo tiempo curador y profeta de enfermedades. Eran muy cuidadosos con la salud pública y el uso adecuado del agua y el aseo personal. Tenían lugares específicos para tirar los desechos evitaban las aguas estancadas y la ciudad tenía un perfecto sistema de drenaje y de acueductos.</a:t>
            </a:r>
          </a:p>
          <a:p>
            <a:pPr marL="0" indent="0">
              <a:buNone/>
            </a:pPr>
            <a:r>
              <a:rPr lang="es-ES" dirty="0"/>
              <a:t>5. En las tumbas de los médicos pues tenían instrumentos como pequeños cuchillos de obsidiana, punzones y agujas de hueso y recipientes con variadas hojas y cortezas de plantas y minerales pulverizados, además de inscripciones ceremoniales que señalaban la importancia de su trabajo.</a:t>
            </a:r>
          </a:p>
          <a:p>
            <a:pPr marL="0" indent="0">
              <a:buNone/>
            </a:pPr>
            <a:r>
              <a:rPr lang="es-ES" dirty="0"/>
              <a:t>6. Los conocimientos médicos eran transmitidos por los ancianos a los jóvenes y puesto que la herencia patrilineal se presentaba como dominante, lógico era que el hijo recibiera la experiencia de su padre. El adiestramiento en el arte médico comenzaba a temprana edad, de simple ayudante pasaba el aprendiz con el correr de los años, a convertirse en medico.</a:t>
            </a:r>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5</a:t>
            </a:fld>
            <a:endParaRPr lang="en-US"/>
          </a:p>
        </p:txBody>
      </p:sp>
    </p:spTree>
    <p:extLst>
      <p:ext uri="{BB962C8B-B14F-4D97-AF65-F5344CB8AC3E}">
        <p14:creationId xmlns:p14="http://schemas.microsoft.com/office/powerpoint/2010/main" val="259159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dirty="0"/>
              <a:t>1. Los métodos de diagnóstico utilizados por las y los terapeutas se basan en la observación para verificar los signos, el interrogatorio para los síntomas y la palpación como medio de corroboración de los signos y síntomas. </a:t>
            </a:r>
          </a:p>
          <a:p>
            <a:pPr marL="0" indent="0">
              <a:buNone/>
            </a:pPr>
            <a:r>
              <a:rPr lang="es-419" dirty="0"/>
              <a:t>2. </a:t>
            </a:r>
            <a:r>
              <a:rPr lang="es-ES" dirty="0"/>
              <a:t>Sin embargo, los signos no se refieren solamente a la sintomatología del paciente a nivel individual, sino que se extiende al entorno familiar y al ambiente, según la cosmovisión maya y la cultura. En este sentido, también forman parte del diagnóstico, los sueños y las señales si se saben comprender.</a:t>
            </a:r>
          </a:p>
          <a:p>
            <a:pPr marL="0" indent="0">
              <a:buNone/>
            </a:pPr>
            <a:r>
              <a:rPr lang="es-ES" dirty="0"/>
              <a:t>3. En cuanto a la tuberculosis se han encontrado estatuillas con gibas que demuestran que ya existía mal de Pott entre los Mayas, al igual que el sarampión, tifus y en cuanto a la sífilis.</a:t>
            </a:r>
          </a:p>
          <a:p>
            <a:pPr marL="0" indent="0">
              <a:buNone/>
            </a:pPr>
            <a:r>
              <a:rPr lang="es-ES" dirty="0"/>
              <a:t>4. </a:t>
            </a:r>
            <a:r>
              <a:rPr lang="en-US" dirty="0"/>
              <a:t>el </a:t>
            </a:r>
            <a:r>
              <a:rPr lang="en-US" dirty="0" err="1"/>
              <a:t>resfriado</a:t>
            </a:r>
            <a:r>
              <a:rPr lang="en-US" dirty="0"/>
              <a:t> </a:t>
            </a:r>
            <a:r>
              <a:rPr lang="en-US" dirty="0" err="1"/>
              <a:t>común</a:t>
            </a:r>
            <a:r>
              <a:rPr lang="en-US" dirty="0"/>
              <a:t> o </a:t>
            </a:r>
            <a:r>
              <a:rPr lang="en-US" dirty="0" err="1"/>
              <a:t>tzonpiliniztli</a:t>
            </a:r>
            <a:r>
              <a:rPr lang="en-US" dirty="0"/>
              <a:t>, la </a:t>
            </a:r>
            <a:r>
              <a:rPr lang="en-US" dirty="0" err="1"/>
              <a:t>bronquitis</a:t>
            </a:r>
            <a:r>
              <a:rPr lang="en-US" dirty="0"/>
              <a:t> o </a:t>
            </a:r>
            <a:r>
              <a:rPr lang="en-US" dirty="0" err="1"/>
              <a:t>tlatlaxiliztli</a:t>
            </a:r>
            <a:r>
              <a:rPr lang="en-US" dirty="0"/>
              <a:t>, la tuberculosis o </a:t>
            </a:r>
            <a:r>
              <a:rPr lang="en-US" dirty="0" err="1"/>
              <a:t>tetzauhcocoliztli;a</a:t>
            </a:r>
            <a:r>
              <a:rPr lang="en-US" dirty="0"/>
              <a:t> la </a:t>
            </a:r>
            <a:r>
              <a:rPr lang="en-US" dirty="0" err="1"/>
              <a:t>sarna</a:t>
            </a:r>
            <a:r>
              <a:rPr lang="en-US" dirty="0"/>
              <a:t> la </a:t>
            </a:r>
            <a:r>
              <a:rPr lang="en-US" dirty="0" err="1"/>
              <a:t>llamaban</a:t>
            </a:r>
            <a:r>
              <a:rPr lang="en-US" dirty="0"/>
              <a:t> </a:t>
            </a:r>
            <a:r>
              <a:rPr lang="en-US" dirty="0" err="1"/>
              <a:t>ezcazahuatl</a:t>
            </a:r>
            <a:r>
              <a:rPr lang="en-US" dirty="0"/>
              <a:t>; a la </a:t>
            </a:r>
            <a:r>
              <a:rPr lang="en-US" dirty="0" err="1"/>
              <a:t>tiña</a:t>
            </a:r>
            <a:r>
              <a:rPr lang="en-US" dirty="0"/>
              <a:t>, </a:t>
            </a:r>
            <a:r>
              <a:rPr lang="en-US" dirty="0" err="1"/>
              <a:t>quaxincayotl</a:t>
            </a:r>
            <a:r>
              <a:rPr lang="en-US" dirty="0"/>
              <a:t>; a la pediculosis, </a:t>
            </a:r>
            <a:r>
              <a:rPr lang="en-US" dirty="0" err="1"/>
              <a:t>ixocuili</a:t>
            </a:r>
            <a:r>
              <a:rPr lang="en-US" dirty="0"/>
              <a:t>; a la psoriasis y a </a:t>
            </a:r>
            <a:r>
              <a:rPr lang="en-US" dirty="0" err="1"/>
              <a:t>enfermedades</a:t>
            </a:r>
            <a:r>
              <a:rPr lang="en-US" dirty="0"/>
              <a:t> por </a:t>
            </a:r>
            <a:r>
              <a:rPr lang="en-US" dirty="0" err="1"/>
              <a:t>hongos</a:t>
            </a:r>
            <a:r>
              <a:rPr lang="en-US" dirty="0"/>
              <a:t> de la </a:t>
            </a:r>
            <a:r>
              <a:rPr lang="en-US" dirty="0" err="1"/>
              <a:t>piel</a:t>
            </a:r>
            <a:r>
              <a:rPr lang="en-US" dirty="0"/>
              <a:t>, </a:t>
            </a:r>
            <a:r>
              <a:rPr lang="en-US" dirty="0" err="1"/>
              <a:t>xiotl</a:t>
            </a:r>
            <a:r>
              <a:rPr lang="en-US" dirty="0"/>
              <a:t> . El </a:t>
            </a:r>
            <a:r>
              <a:rPr lang="en-US" dirty="0" err="1"/>
              <a:t>órgano</a:t>
            </a:r>
            <a:r>
              <a:rPr lang="en-US" dirty="0"/>
              <a:t> sexual </a:t>
            </a:r>
            <a:r>
              <a:rPr lang="en-US" dirty="0" err="1"/>
              <a:t>masculino</a:t>
            </a:r>
            <a:r>
              <a:rPr lang="en-US" dirty="0"/>
              <a:t> le </a:t>
            </a:r>
            <a:r>
              <a:rPr lang="en-US" dirty="0" err="1"/>
              <a:t>llamaron</a:t>
            </a:r>
            <a:r>
              <a:rPr lang="en-US" dirty="0"/>
              <a:t> </a:t>
            </a:r>
            <a:r>
              <a:rPr lang="en-US" dirty="0" err="1"/>
              <a:t>yulli</a:t>
            </a:r>
            <a:r>
              <a:rPr lang="en-US" dirty="0"/>
              <a:t>, al </a:t>
            </a:r>
            <a:r>
              <a:rPr lang="en-US" dirty="0" err="1"/>
              <a:t>órgano</a:t>
            </a:r>
            <a:r>
              <a:rPr lang="en-US" dirty="0"/>
              <a:t> sexual </a:t>
            </a:r>
            <a:r>
              <a:rPr lang="en-US" dirty="0" err="1"/>
              <a:t>femenino</a:t>
            </a:r>
            <a:r>
              <a:rPr lang="en-US" dirty="0"/>
              <a:t> le </a:t>
            </a:r>
            <a:r>
              <a:rPr lang="en-US" dirty="0" err="1"/>
              <a:t>llamaban</a:t>
            </a:r>
            <a:r>
              <a:rPr lang="en-US" dirty="0"/>
              <a:t> </a:t>
            </a:r>
            <a:r>
              <a:rPr lang="en-US" dirty="0" err="1"/>
              <a:t>cuichil</a:t>
            </a:r>
            <a:r>
              <a:rPr lang="en-US" dirty="0"/>
              <a:t> a la </a:t>
            </a:r>
            <a:r>
              <a:rPr lang="en-US" dirty="0" err="1"/>
              <a:t>blenorragia</a:t>
            </a:r>
            <a:r>
              <a:rPr lang="en-US" dirty="0"/>
              <a:t> la </a:t>
            </a:r>
            <a:r>
              <a:rPr lang="en-US" dirty="0" err="1"/>
              <a:t>llamaban</a:t>
            </a:r>
            <a:r>
              <a:rPr lang="en-US" dirty="0"/>
              <a:t> </a:t>
            </a:r>
            <a:r>
              <a:rPr lang="en-US" dirty="0" err="1"/>
              <a:t>nemecatiliztli</a:t>
            </a:r>
            <a:r>
              <a:rPr lang="en-US" dirty="0"/>
              <a:t>, a la </a:t>
            </a:r>
            <a:r>
              <a:rPr lang="en-US" dirty="0" err="1"/>
              <a:t>impotencia</a:t>
            </a:r>
            <a:r>
              <a:rPr lang="en-US" dirty="0"/>
              <a:t> la </a:t>
            </a:r>
            <a:r>
              <a:rPr lang="en-US" dirty="0" err="1"/>
              <a:t>llamaron</a:t>
            </a:r>
            <a:r>
              <a:rPr lang="en-US" dirty="0"/>
              <a:t> </a:t>
            </a:r>
            <a:r>
              <a:rPr lang="en-US" dirty="0" err="1"/>
              <a:t>totomiauiliztli</a:t>
            </a:r>
            <a:r>
              <a:rPr lang="en-US" dirty="0"/>
              <a:t>, a la </a:t>
            </a:r>
            <a:r>
              <a:rPr lang="en-US" dirty="0" err="1"/>
              <a:t>diarrea</a:t>
            </a:r>
            <a:r>
              <a:rPr lang="en-US" dirty="0"/>
              <a:t> la </a:t>
            </a:r>
            <a:r>
              <a:rPr lang="en-US" dirty="0" err="1"/>
              <a:t>llamaron</a:t>
            </a:r>
            <a:r>
              <a:rPr lang="en-US" dirty="0"/>
              <a:t> </a:t>
            </a:r>
            <a:r>
              <a:rPr lang="en-US" dirty="0" err="1"/>
              <a:t>apitzalli</a:t>
            </a:r>
            <a:r>
              <a:rPr lang="en-US" dirty="0"/>
              <a:t>, al </a:t>
            </a:r>
            <a:r>
              <a:rPr lang="en-US" dirty="0" err="1"/>
              <a:t>flujo</a:t>
            </a:r>
            <a:r>
              <a:rPr lang="en-US" dirty="0"/>
              <a:t> </a:t>
            </a:r>
            <a:r>
              <a:rPr lang="en-US" dirty="0" err="1"/>
              <a:t>sanguinolento</a:t>
            </a:r>
            <a:r>
              <a:rPr lang="en-US" dirty="0"/>
              <a:t> lo </a:t>
            </a:r>
            <a:r>
              <a:rPr lang="en-US" dirty="0" err="1"/>
              <a:t>llamaron</a:t>
            </a:r>
            <a:r>
              <a:rPr lang="en-US" dirty="0"/>
              <a:t> </a:t>
            </a:r>
            <a:r>
              <a:rPr lang="en-US" dirty="0" err="1"/>
              <a:t>eztlahelli</a:t>
            </a:r>
            <a:r>
              <a:rPr lang="en-US" dirty="0"/>
              <a:t>, a la hematuria la </a:t>
            </a:r>
            <a:r>
              <a:rPr lang="en-US" dirty="0" err="1"/>
              <a:t>llamaron</a:t>
            </a:r>
            <a:r>
              <a:rPr lang="en-US" dirty="0"/>
              <a:t> </a:t>
            </a:r>
            <a:r>
              <a:rPr lang="en-US" dirty="0" err="1"/>
              <a:t>extlaxixtli</a:t>
            </a:r>
            <a:r>
              <a:rPr lang="en-US" dirty="0"/>
              <a:t>, a la </a:t>
            </a:r>
            <a:r>
              <a:rPr lang="en-US" dirty="0" err="1"/>
              <a:t>lengua</a:t>
            </a:r>
            <a:r>
              <a:rPr lang="en-US" dirty="0"/>
              <a:t> </a:t>
            </a:r>
            <a:r>
              <a:rPr lang="en-US" dirty="0" err="1"/>
              <a:t>sucia</a:t>
            </a:r>
            <a:r>
              <a:rPr lang="en-US" dirty="0"/>
              <a:t> la </a:t>
            </a:r>
            <a:r>
              <a:rPr lang="en-US" dirty="0" err="1"/>
              <a:t>llamaron</a:t>
            </a:r>
            <a:r>
              <a:rPr lang="en-US" dirty="0"/>
              <a:t> </a:t>
            </a:r>
            <a:r>
              <a:rPr lang="en-US" dirty="0" err="1"/>
              <a:t>nenepiltextli</a:t>
            </a:r>
            <a:r>
              <a:rPr lang="en-US" dirty="0"/>
              <a:t>, al pus lo </a:t>
            </a:r>
            <a:r>
              <a:rPr lang="en-US" dirty="0" err="1"/>
              <a:t>llamaron</a:t>
            </a:r>
            <a:r>
              <a:rPr lang="en-US" dirty="0"/>
              <a:t> </a:t>
            </a:r>
            <a:r>
              <a:rPr lang="en-US" dirty="0" err="1"/>
              <a:t>temalli</a:t>
            </a:r>
            <a:r>
              <a:rPr lang="en-US" dirty="0"/>
              <a:t>;</a:t>
            </a:r>
          </a:p>
          <a:p>
            <a:pPr marL="0" indent="0">
              <a:buNone/>
            </a:pPr>
            <a:r>
              <a:rPr lang="es-419" dirty="0"/>
              <a:t>5</a:t>
            </a:r>
            <a:r>
              <a:rPr lang="en-US" dirty="0"/>
              <a:t>. </a:t>
            </a:r>
            <a:r>
              <a:rPr lang="es-ES" dirty="0"/>
              <a:t>El </a:t>
            </a:r>
            <a:r>
              <a:rPr lang="es-ES" dirty="0" err="1"/>
              <a:t>Cocoztli</a:t>
            </a:r>
            <a:r>
              <a:rPr lang="es-ES" dirty="0"/>
              <a:t> que se refería a enfermedad grave equivalente a una epidemia con delirio, convulsiones, fiebre y erupción en la piel, todo atribuido al tifus exantemático. </a:t>
            </a:r>
          </a:p>
          <a:p>
            <a:pPr marL="0" indent="0">
              <a:buNone/>
            </a:pPr>
            <a:r>
              <a:rPr lang="es-ES" dirty="0"/>
              <a:t>6. El </a:t>
            </a:r>
            <a:r>
              <a:rPr lang="es-ES" dirty="0" err="1"/>
              <a:t>Matlazahuatl</a:t>
            </a:r>
            <a:r>
              <a:rPr lang="es-ES" dirty="0"/>
              <a:t>, por su parte aparecía con signos súbitos de fiebre, ictericia, epitaxis, dolor abdominal y delirio, cuadro que se ha relacionado con la fiebre amarilla.</a:t>
            </a:r>
          </a:p>
          <a:p>
            <a:pPr marL="0" indent="0">
              <a:buNone/>
            </a:pPr>
            <a:r>
              <a:rPr lang="es-ES" dirty="0"/>
              <a:t>7. Los mayas reconocían muchos síntomas y signos </a:t>
            </a:r>
            <a:r>
              <a:rPr lang="es-ES" dirty="0" err="1"/>
              <a:t>gastroenterologicos</a:t>
            </a:r>
            <a:r>
              <a:rPr lang="es-ES" dirty="0"/>
              <a:t> como acidez gástrica </a:t>
            </a:r>
            <a:r>
              <a:rPr lang="es-ES" dirty="0" err="1"/>
              <a:t>Chuhual</a:t>
            </a:r>
            <a:r>
              <a:rPr lang="es-ES" dirty="0"/>
              <a:t>; indigestión, </a:t>
            </a:r>
            <a:r>
              <a:rPr lang="es-ES" dirty="0" err="1"/>
              <a:t>balbuthil</a:t>
            </a:r>
            <a:r>
              <a:rPr lang="es-ES" dirty="0"/>
              <a:t>; </a:t>
            </a:r>
            <a:r>
              <a:rPr lang="es-ES" dirty="0" err="1"/>
              <a:t>colico</a:t>
            </a:r>
            <a:r>
              <a:rPr lang="es-ES" dirty="0"/>
              <a:t>, </a:t>
            </a:r>
            <a:r>
              <a:rPr lang="es-ES" dirty="0" err="1"/>
              <a:t>tabnakil</a:t>
            </a:r>
            <a:r>
              <a:rPr lang="es-ES" dirty="0"/>
              <a:t>; diarrea, </a:t>
            </a:r>
            <a:r>
              <a:rPr lang="es-ES" dirty="0" err="1"/>
              <a:t>hubnak</a:t>
            </a:r>
            <a:r>
              <a:rPr lang="es-ES" dirty="0"/>
              <a:t>; disentería, </a:t>
            </a:r>
            <a:r>
              <a:rPr lang="es-ES" dirty="0" err="1"/>
              <a:t>hubnak</a:t>
            </a:r>
            <a:r>
              <a:rPr lang="es-ES" dirty="0"/>
              <a:t> </a:t>
            </a:r>
            <a:r>
              <a:rPr lang="es-ES" dirty="0" err="1"/>
              <a:t>puuch</a:t>
            </a:r>
            <a:r>
              <a:rPr lang="es-ES" dirty="0"/>
              <a:t>. Además agrupaban enfermedades contagiosas llamadas </a:t>
            </a:r>
            <a:r>
              <a:rPr lang="es-ES" dirty="0" err="1"/>
              <a:t>Kamyaah</a:t>
            </a:r>
            <a:r>
              <a:rPr lang="es-ES" dirty="0"/>
              <a:t> y describieron por primera vez algunas enfermedades cutáneas como el mal de pinto, </a:t>
            </a:r>
            <a:r>
              <a:rPr lang="es-ES" dirty="0" err="1"/>
              <a:t>zac</a:t>
            </a:r>
            <a:r>
              <a:rPr lang="es-ES" dirty="0"/>
              <a:t> </a:t>
            </a:r>
            <a:r>
              <a:rPr lang="es-ES" dirty="0" err="1"/>
              <a:t>hauay</a:t>
            </a:r>
            <a:r>
              <a:rPr lang="es-ES" dirty="0"/>
              <a:t>; y la leishmaniasis cutánea o ulcera de los chicleros, </a:t>
            </a:r>
            <a:r>
              <a:rPr lang="es-ES" dirty="0" err="1"/>
              <a:t>chech</a:t>
            </a:r>
            <a:r>
              <a:rPr lang="es-ES" dirty="0"/>
              <a:t> y al paludismo se le conoció como </a:t>
            </a:r>
            <a:r>
              <a:rPr lang="es-ES" dirty="0" err="1"/>
              <a:t>camoackin</a:t>
            </a:r>
            <a:r>
              <a:rPr lang="es-ES" dirty="0"/>
              <a:t> y </a:t>
            </a:r>
            <a:r>
              <a:rPr lang="es-ES" dirty="0" err="1"/>
              <a:t>yaxcel</a:t>
            </a:r>
            <a:r>
              <a:rPr lang="es-ES" dirty="0"/>
              <a:t>.</a:t>
            </a:r>
          </a:p>
          <a:p>
            <a:pPr marL="0" indent="0">
              <a:buNone/>
            </a:pPr>
            <a:r>
              <a:rPr lang="es-ES" dirty="0"/>
              <a:t>8. Conocían además la anatomía humana completa y dado lo extenso que seria enumerar todos los órganos solo señalaremos que al cráneo se le llamaba </a:t>
            </a:r>
            <a:r>
              <a:rPr lang="es-ES" dirty="0" err="1"/>
              <a:t>quiaxicalli</a:t>
            </a:r>
            <a:r>
              <a:rPr lang="es-ES" dirty="0"/>
              <a:t>, al estomago </a:t>
            </a:r>
            <a:r>
              <a:rPr lang="es-ES" dirty="0" err="1"/>
              <a:t>totlatlaliaia</a:t>
            </a:r>
            <a:r>
              <a:rPr lang="es-ES" dirty="0"/>
              <a:t>, al hígado </a:t>
            </a:r>
            <a:r>
              <a:rPr lang="es-ES" dirty="0" err="1"/>
              <a:t>eltapachtli</a:t>
            </a:r>
            <a:r>
              <a:rPr lang="es-ES" dirty="0"/>
              <a:t>, al corazón </a:t>
            </a:r>
            <a:r>
              <a:rPr lang="es-ES" dirty="0" err="1"/>
              <a:t>yoyoltli</a:t>
            </a:r>
            <a:r>
              <a:rPr lang="es-ES" dirty="0"/>
              <a:t>, y a los pulmones </a:t>
            </a:r>
            <a:r>
              <a:rPr lang="es-ES" dirty="0" err="1"/>
              <a:t>tomimiaoa</a:t>
            </a:r>
            <a:r>
              <a:rPr lang="es-ES" dirty="0"/>
              <a:t>, etc.</a:t>
            </a:r>
          </a:p>
          <a:p>
            <a:pPr marL="0" indent="0">
              <a:buNone/>
            </a:pPr>
            <a:r>
              <a:rPr lang="es-ES" dirty="0"/>
              <a:t>9. El conocimiento preciso de las propiedades terapéuticas de todas y cada una de las infinitas hierbas y sus propiedades milagrosas, requería un tiempo largo, mayor aún, el necesario para adquirir la sabiduría pronostica, la exacta significación de las imágenes reflejadas en el agua, o de la posición en que caían los granos gordos de maíz, etc.</a:t>
            </a:r>
          </a:p>
          <a:p>
            <a:pPr marL="0" indent="0">
              <a:buNone/>
            </a:pPr>
            <a:r>
              <a:rPr lang="es-ES" dirty="0"/>
              <a:t>10. Colerín: Enojo que puede causar enfermedades conocido en el área </a:t>
            </a:r>
            <a:r>
              <a:rPr lang="es-ES" dirty="0" err="1"/>
              <a:t>mam</a:t>
            </a:r>
            <a:r>
              <a:rPr lang="es-ES" dirty="0"/>
              <a:t> de San Juan Ostuncalco.</a:t>
            </a:r>
          </a:p>
          <a:p>
            <a:pPr marL="0" indent="0">
              <a:buNone/>
            </a:pPr>
            <a:r>
              <a:rPr lang="es-ES" dirty="0"/>
              <a:t>11. Empacho: Infección del intestino que causa dolor de estómago, pérdida de apetito y fiebre.</a:t>
            </a:r>
          </a:p>
          <a:p>
            <a:pPr marL="0" indent="0">
              <a:buNone/>
            </a:pPr>
            <a:r>
              <a:rPr lang="es-ES" dirty="0"/>
              <a:t>12. Mal de ojo (ojeado): Padecimiento que se origina de una debilidad en la sangre de la persona, son más susceptibles las niñas y los niños pero también afecta a los adultos. Se considera que a menor edad mayor riesgo de contraerla.</a:t>
            </a:r>
          </a:p>
          <a:p>
            <a:pPr marL="0" indent="0">
              <a:buNone/>
            </a:pPr>
            <a:r>
              <a:rPr lang="es-ES" dirty="0"/>
              <a:t>13. Malhechos o encantos: Se presenta con síntomas de dolores internos e incurables por métodos naturales. Se debilita la fuerza de la persona, se siente triste, con dolor de cabeza, pierde el apetito, padece de enfermedades que no se cura con ninguna medicina.</a:t>
            </a:r>
          </a:p>
          <a:p>
            <a:pPr marL="0" indent="0">
              <a:buNone/>
            </a:pPr>
            <a:r>
              <a:rPr lang="es-ES" dirty="0"/>
              <a:t>14. Mu’: enfermedad cultural maya en el área </a:t>
            </a:r>
            <a:r>
              <a:rPr lang="es-ES" dirty="0" err="1"/>
              <a:t>q’eqchi</a:t>
            </a:r>
            <a:r>
              <a:rPr lang="es-ES" dirty="0"/>
              <a:t>’ causada por los espíritus.</a:t>
            </a:r>
          </a:p>
          <a:p>
            <a:pPr marL="0" indent="0">
              <a:buNone/>
            </a:pPr>
            <a:r>
              <a:rPr lang="es-ES" dirty="0"/>
              <a:t>15. Pujo: Padecimiento que sufren las y los niños menores de 5 años y que se puede referir como estreñimiento (a veces se inflama el ombligo).</a:t>
            </a:r>
          </a:p>
          <a:p>
            <a:pPr marL="0" indent="0">
              <a:buNone/>
            </a:pPr>
            <a:endParaRPr lang="es-ES" dirty="0"/>
          </a:p>
          <a:p>
            <a:pPr marL="0" indent="0">
              <a:buNone/>
            </a:pP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6</a:t>
            </a:fld>
            <a:endParaRPr lang="en-US"/>
          </a:p>
        </p:txBody>
      </p:sp>
    </p:spTree>
    <p:extLst>
      <p:ext uri="{BB962C8B-B14F-4D97-AF65-F5344CB8AC3E}">
        <p14:creationId xmlns:p14="http://schemas.microsoft.com/office/powerpoint/2010/main" val="176560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dirty="0"/>
              <a:t>1. plantas medicinales, minerales, aceites vegetales, grasas animales, medicamentos químicos de los llamados populares, rituales, rezos, secretos, el uso del temascal, los masajes, soplar, reducción manual de fracturas o dislocaciones. </a:t>
            </a:r>
          </a:p>
          <a:p>
            <a:pPr marL="0" indent="0">
              <a:buNone/>
            </a:pPr>
            <a:r>
              <a:rPr lang="es-419" dirty="0"/>
              <a:t>2. </a:t>
            </a:r>
            <a:r>
              <a:rPr lang="es-ES" dirty="0"/>
              <a:t>Los instrumentos quirúrgicos de los indios Hondureños en el periodo prehispánico eran de obsidiana, los cuchillos les servían para abrir abscesos y para otras operaciones de cirugía menor.</a:t>
            </a:r>
          </a:p>
          <a:p>
            <a:pPr marL="0" indent="0">
              <a:buNone/>
            </a:pPr>
            <a:r>
              <a:rPr lang="es-ES" dirty="0"/>
              <a:t>3. Hay diversas relaciones acerca de variados padecimientos que tenían como síntomas: fiebre, manchas, disnea, diarrea, y también de los remedios que utilizaban, entre los cuales se contaban hierbas, sangrías, y baños; también descripciones de raíces utilizadas para combatir diversos tipos de fiebre, hemorroides, edemas o “hinchazones”, dolores de cabeza, llagas y aún para padecimientos causados por el “mal de ojo”. </a:t>
            </a:r>
          </a:p>
          <a:p>
            <a:pPr marL="0" indent="0">
              <a:buNone/>
            </a:pPr>
            <a:r>
              <a:rPr lang="es-ES" dirty="0"/>
              <a:t>4. Los partos eran atendidos por mujeres con experiencia empírica en obstetricia. </a:t>
            </a:r>
          </a:p>
          <a:p>
            <a:pPr marL="0" indent="0">
              <a:buNone/>
            </a:pPr>
            <a:r>
              <a:rPr lang="es-ES" dirty="0"/>
              <a:t>5. Los padecimientos bronquiales agudos eran tratados colocando jícaras de atole fresco en la puerta de la casa del paciente, por nueve días consecutivos, y después, el líquido se bebía junto con algunos amigos de la familia.</a:t>
            </a:r>
          </a:p>
          <a:p>
            <a:pPr marL="0" indent="0">
              <a:buNone/>
            </a:pPr>
            <a:r>
              <a:rPr lang="es-ES" dirty="0"/>
              <a:t>6. El agua caliente </a:t>
            </a:r>
            <a:r>
              <a:rPr lang="es-ES" dirty="0" err="1"/>
              <a:t>servia</a:t>
            </a:r>
            <a:r>
              <a:rPr lang="es-ES" dirty="0"/>
              <a:t> en sus curaciones como baños medicinales y utilizaban una especie de hornos de barro llamados </a:t>
            </a:r>
            <a:r>
              <a:rPr lang="es-ES" dirty="0" err="1"/>
              <a:t>Temascali</a:t>
            </a:r>
            <a:r>
              <a:rPr lang="es-ES" dirty="0"/>
              <a:t> (Casas Calientes), Introducían a los enfermos a estos hornos y arrojaban agua a una pared de piedra porosa (tezontle) conectada con un fogón encendido, produciendo el vapor medicinal. Usado en enfermedades del embarazo y puerperio,  </a:t>
            </a:r>
            <a:r>
              <a:rPr lang="en-US" dirty="0"/>
              <a:t>para </a:t>
            </a:r>
            <a:r>
              <a:rPr lang="en-US" dirty="0" err="1"/>
              <a:t>tratar</a:t>
            </a:r>
            <a:r>
              <a:rPr lang="en-US" dirty="0"/>
              <a:t> </a:t>
            </a:r>
            <a:r>
              <a:rPr lang="en-US" dirty="0" err="1"/>
              <a:t>padecimientos</a:t>
            </a:r>
            <a:r>
              <a:rPr lang="en-US" dirty="0"/>
              <a:t> </a:t>
            </a:r>
            <a:r>
              <a:rPr lang="en-US" dirty="0" err="1"/>
              <a:t>convulsivos</a:t>
            </a:r>
            <a:r>
              <a:rPr lang="en-US" dirty="0"/>
              <a:t> o </a:t>
            </a:r>
            <a:r>
              <a:rPr lang="en-US" dirty="0" err="1"/>
              <a:t>pacientes</a:t>
            </a:r>
            <a:r>
              <a:rPr lang="en-US" dirty="0"/>
              <a:t> </a:t>
            </a:r>
            <a:r>
              <a:rPr lang="en-US" dirty="0" err="1"/>
              <a:t>paralíticos</a:t>
            </a:r>
            <a:r>
              <a:rPr lang="en-US" dirty="0"/>
              <a:t>. </a:t>
            </a:r>
            <a:r>
              <a:rPr lang="en-US" dirty="0" err="1"/>
              <a:t>Aplicaban</a:t>
            </a:r>
            <a:r>
              <a:rPr lang="en-US" dirty="0"/>
              <a:t> </a:t>
            </a:r>
            <a:r>
              <a:rPr lang="en-US" dirty="0" err="1"/>
              <a:t>conceptos</a:t>
            </a:r>
            <a:r>
              <a:rPr lang="en-US" dirty="0"/>
              <a:t> de </a:t>
            </a:r>
            <a:r>
              <a:rPr lang="en-US" dirty="0" err="1"/>
              <a:t>piroterapia</a:t>
            </a:r>
            <a:r>
              <a:rPr lang="en-US" dirty="0"/>
              <a:t>. </a:t>
            </a:r>
          </a:p>
          <a:p>
            <a:pPr marL="0" indent="0">
              <a:buNone/>
            </a:pPr>
            <a:r>
              <a:rPr lang="es-419" dirty="0"/>
              <a:t>7</a:t>
            </a:r>
            <a:r>
              <a:rPr lang="en-US" dirty="0"/>
              <a:t>. </a:t>
            </a:r>
            <a:r>
              <a:rPr lang="es-ES" dirty="0"/>
              <a:t>La Medicina Maya centraba la mayor parte de su experiencia en la herbolaria, El Indio Maya </a:t>
            </a:r>
            <a:r>
              <a:rPr lang="es-ES" dirty="0" err="1"/>
              <a:t>Chorti</a:t>
            </a:r>
            <a:r>
              <a:rPr lang="es-ES" dirty="0"/>
              <a:t> Francisco </a:t>
            </a:r>
            <a:r>
              <a:rPr lang="es-ES" dirty="0" err="1"/>
              <a:t>Itama</a:t>
            </a:r>
            <a:r>
              <a:rPr lang="es-ES" dirty="0"/>
              <a:t> recogió en el siglo XVII más de 350 plantas medicinales.</a:t>
            </a:r>
          </a:p>
          <a:p>
            <a:pPr marL="0" indent="0">
              <a:buNone/>
            </a:pPr>
            <a:r>
              <a:rPr lang="es-ES" dirty="0"/>
              <a:t>8. operaciones rituales, pues en relación con los adornos de las mujeres, se dice que se agujeraban la nariz, por el tabique que divide las fosas nasales, para colocar en el agujero, una piedra de ámbar. Se horadaban las orejas para ponerse aretes, y se labraban el cuerpo, de la cintura para arriba, salvo los pechos. También se hacían incrustaciones de jade en los dientes.</a:t>
            </a:r>
          </a:p>
          <a:p>
            <a:pPr marL="0" indent="0">
              <a:buNone/>
            </a:pPr>
            <a:r>
              <a:rPr lang="es-ES" dirty="0"/>
              <a:t>9. la inmovilización durante 20 días para el tratamiento de las fracturas cerradas. Los esguinces se manipulaban y cubrían con una pasta especial que endurecía llamada </a:t>
            </a:r>
            <a:r>
              <a:rPr lang="es-ES" dirty="0" err="1"/>
              <a:t>cocopatli</a:t>
            </a:r>
            <a:r>
              <a:rPr lang="es-ES" dirty="0"/>
              <a:t>. </a:t>
            </a:r>
          </a:p>
          <a:p>
            <a:r>
              <a:rPr lang="es-ES" dirty="0"/>
              <a:t>10. </a:t>
            </a:r>
            <a:r>
              <a:rPr lang="es-ES" sz="1200" b="0" i="0" u="none" strike="noStrike" kern="1200" dirty="0">
                <a:solidFill>
                  <a:schemeClr val="tx1"/>
                </a:solidFill>
                <a:effectLst/>
                <a:latin typeface="+mn-lt"/>
                <a:ea typeface="+mn-ea"/>
                <a:cs typeface="+mn-cs"/>
                <a:hlinkClick r:id="rId3"/>
              </a:rPr>
              <a:t>Azahar</a:t>
            </a:r>
            <a:r>
              <a:rPr lang="es-ES" sz="1200" b="0" i="0" kern="1200" dirty="0">
                <a:solidFill>
                  <a:schemeClr val="tx1"/>
                </a:solidFill>
                <a:effectLst/>
                <a:latin typeface="+mn-lt"/>
                <a:ea typeface="+mn-ea"/>
                <a:cs typeface="+mn-cs"/>
              </a:rPr>
              <a:t>: Es un calmante para los que padecen tensión nerviosa y también sirve como diurético</a:t>
            </a:r>
          </a:p>
          <a:p>
            <a:r>
              <a:rPr lang="es-ES" sz="1200" b="0" i="0" kern="1200" dirty="0">
                <a:solidFill>
                  <a:schemeClr val="tx1"/>
                </a:solidFill>
                <a:effectLst/>
                <a:latin typeface="+mn-lt"/>
                <a:ea typeface="+mn-ea"/>
                <a:cs typeface="+mn-cs"/>
              </a:rPr>
              <a:t>11. </a:t>
            </a:r>
            <a:r>
              <a:rPr lang="es-ES" sz="1200" b="0" i="0" kern="1200" dirty="0" err="1">
                <a:solidFill>
                  <a:schemeClr val="tx1"/>
                </a:solidFill>
                <a:effectLst/>
                <a:latin typeface="+mn-lt"/>
                <a:ea typeface="+mn-ea"/>
                <a:cs typeface="+mn-cs"/>
              </a:rPr>
              <a:t>Pomolché</a:t>
            </a:r>
            <a:r>
              <a:rPr lang="es-ES" sz="1200" b="0" i="0" kern="1200" dirty="0">
                <a:solidFill>
                  <a:schemeClr val="tx1"/>
                </a:solidFill>
                <a:effectLst/>
                <a:latin typeface="+mn-lt"/>
                <a:ea typeface="+mn-ea"/>
                <a:cs typeface="+mn-cs"/>
              </a:rPr>
              <a:t>: La savia de esta planta sirve para el tratamiento de granos difíciles y la viruela.</a:t>
            </a:r>
          </a:p>
          <a:p>
            <a:r>
              <a:rPr lang="es-ES" sz="1200" b="0" i="0" u="none" strike="noStrike" kern="1200" dirty="0">
                <a:solidFill>
                  <a:schemeClr val="tx1"/>
                </a:solidFill>
                <a:effectLst/>
                <a:latin typeface="+mn-lt"/>
                <a:ea typeface="+mn-ea"/>
                <a:cs typeface="+mn-cs"/>
                <a:hlinkClick r:id="rId4" tooltip="Guayaba"/>
              </a:rPr>
              <a:t>12. Guayaba</a:t>
            </a:r>
            <a:r>
              <a:rPr lang="es-ES" sz="1200" b="0" i="0" kern="1200" dirty="0">
                <a:solidFill>
                  <a:schemeClr val="tx1"/>
                </a:solidFill>
                <a:effectLst/>
                <a:latin typeface="+mn-lt"/>
                <a:ea typeface="+mn-ea"/>
                <a:cs typeface="+mn-cs"/>
              </a:rPr>
              <a:t>: Las hojas de esta planta sirven para el tratamiento de la escabiosis o </a:t>
            </a:r>
            <a:r>
              <a:rPr lang="es-ES" sz="1200" b="0" i="0" u="none" strike="noStrike" kern="1200" dirty="0">
                <a:solidFill>
                  <a:schemeClr val="tx1"/>
                </a:solidFill>
                <a:effectLst/>
                <a:latin typeface="+mn-lt"/>
                <a:ea typeface="+mn-ea"/>
                <a:cs typeface="+mn-cs"/>
                <a:hlinkClick r:id="rId5"/>
              </a:rPr>
              <a:t>sarna</a:t>
            </a:r>
            <a:r>
              <a:rPr lang="es-ES" sz="1200" b="0" i="0" kern="1200" dirty="0">
                <a:solidFill>
                  <a:schemeClr val="tx1"/>
                </a:solidFill>
                <a:effectLst/>
                <a:latin typeface="+mn-lt"/>
                <a:ea typeface="+mn-ea"/>
                <a:cs typeface="+mn-cs"/>
              </a:rPr>
              <a:t> y para bajar de peso</a:t>
            </a:r>
          </a:p>
          <a:p>
            <a:r>
              <a:rPr lang="es-ES" sz="1200" b="0" i="0" u="none" strike="noStrike" kern="1200" dirty="0">
                <a:solidFill>
                  <a:schemeClr val="tx1"/>
                </a:solidFill>
                <a:effectLst/>
                <a:latin typeface="+mn-lt"/>
                <a:ea typeface="+mn-ea"/>
                <a:cs typeface="+mn-cs"/>
                <a:hlinkClick r:id="rId6" tooltip="Ciruela"/>
              </a:rPr>
              <a:t>13. Ciruela</a:t>
            </a:r>
            <a:r>
              <a:rPr lang="es-ES" sz="1200" b="0" i="0" kern="1200" dirty="0">
                <a:solidFill>
                  <a:schemeClr val="tx1"/>
                </a:solidFill>
                <a:effectLst/>
                <a:latin typeface="+mn-lt"/>
                <a:ea typeface="+mn-ea"/>
                <a:cs typeface="+mn-cs"/>
              </a:rPr>
              <a:t>: Las hojas de este árbol son usadas para eliminar el </a:t>
            </a:r>
            <a:r>
              <a:rPr lang="es-ES" sz="1200" b="0" i="0" u="none" strike="noStrike" kern="1200" dirty="0">
                <a:solidFill>
                  <a:schemeClr val="tx1"/>
                </a:solidFill>
                <a:effectLst/>
                <a:latin typeface="+mn-lt"/>
                <a:ea typeface="+mn-ea"/>
                <a:cs typeface="+mn-cs"/>
                <a:hlinkClick r:id="rId7" tooltip="Sarpullido"/>
              </a:rPr>
              <a:t>sarpullido</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14. Granos de maíz: era medicina espiritual ya que era muy importante , también el cabello del maíz era utilizado para las enfermedades de los riñones.</a:t>
            </a:r>
          </a:p>
          <a:p>
            <a:r>
              <a:rPr lang="es-ES" sz="1200" b="0" i="0" kern="1200" dirty="0">
                <a:solidFill>
                  <a:schemeClr val="tx1"/>
                </a:solidFill>
                <a:effectLst/>
                <a:latin typeface="+mn-lt"/>
                <a:ea typeface="+mn-ea"/>
                <a:cs typeface="+mn-cs"/>
              </a:rPr>
              <a:t>15. El Copal: La resina sacada por decocción de la raíz y corteza fue utilizada como incienso para la purificación ritual y sanación espiritual, física y mental , se sigue usando hoy en día por sus descendientes. De uso delicado ya que se dice que saca el frío del interior y lleva un tabú en el que es prohibido bañarse en los días posteriores al ritual.</a:t>
            </a:r>
          </a:p>
          <a:p>
            <a:r>
              <a:rPr lang="es-ES" sz="1200" b="0" i="0" kern="1200" dirty="0">
                <a:solidFill>
                  <a:schemeClr val="tx1"/>
                </a:solidFill>
                <a:effectLst/>
                <a:latin typeface="+mn-lt"/>
                <a:ea typeface="+mn-ea"/>
                <a:cs typeface="+mn-cs"/>
              </a:rPr>
              <a:t>16. La miel de abejas silvestres: De variedades de abejas originarias de la región como ser de jimerito y miel grande.</a:t>
            </a:r>
          </a:p>
          <a:p>
            <a:r>
              <a:rPr lang="es-ES" sz="1200" b="0" i="0" kern="1200" dirty="0">
                <a:solidFill>
                  <a:schemeClr val="tx1"/>
                </a:solidFill>
                <a:effectLst/>
                <a:latin typeface="+mn-lt"/>
                <a:ea typeface="+mn-ea"/>
                <a:cs typeface="+mn-cs"/>
              </a:rPr>
              <a:t>Resinas de árboles además del copal utilizaban resinas de muchos otros arboles de la región para sus rituales.</a:t>
            </a:r>
          </a:p>
          <a:p>
            <a:r>
              <a:rPr lang="es-ES" sz="1200" b="0" i="0" kern="1200" dirty="0">
                <a:solidFill>
                  <a:schemeClr val="tx1"/>
                </a:solidFill>
                <a:effectLst/>
                <a:latin typeface="+mn-lt"/>
                <a:ea typeface="+mn-ea"/>
                <a:cs typeface="+mn-cs"/>
              </a:rPr>
              <a:t>17. En </a:t>
            </a:r>
            <a:r>
              <a:rPr lang="es-ES" sz="1200" b="0" i="0" kern="1200" dirty="0" err="1">
                <a:solidFill>
                  <a:schemeClr val="tx1"/>
                </a:solidFill>
                <a:effectLst/>
                <a:latin typeface="+mn-lt"/>
                <a:ea typeface="+mn-ea"/>
                <a:cs typeface="+mn-cs"/>
              </a:rPr>
              <a:t>Yucatan</a:t>
            </a:r>
            <a:r>
              <a:rPr lang="es-ES" sz="1200" b="0" i="0" kern="1200" dirty="0">
                <a:solidFill>
                  <a:schemeClr val="tx1"/>
                </a:solidFill>
                <a:effectLst/>
                <a:latin typeface="+mn-lt"/>
                <a:ea typeface="+mn-ea"/>
                <a:cs typeface="+mn-cs"/>
              </a:rPr>
              <a:t> se encuentran: La especie más utilizada para los remedios es el limón (Citrus </a:t>
            </a:r>
            <a:r>
              <a:rPr lang="es-ES" sz="1200" b="0" i="0" kern="1200" dirty="0" err="1">
                <a:solidFill>
                  <a:schemeClr val="tx1"/>
                </a:solidFill>
                <a:effectLst/>
                <a:latin typeface="+mn-lt"/>
                <a:ea typeface="+mn-ea"/>
                <a:cs typeface="+mn-cs"/>
              </a:rPr>
              <a:t>limonia</a:t>
            </a:r>
            <a:r>
              <a:rPr lang="es-ES" sz="1200" b="0" i="0" kern="1200" dirty="0">
                <a:solidFill>
                  <a:schemeClr val="tx1"/>
                </a:solidFill>
                <a:effectLst/>
                <a:latin typeface="+mn-lt"/>
                <a:ea typeface="+mn-ea"/>
                <a:cs typeface="+mn-cs"/>
              </a:rPr>
              <a:t>), conocido también como limón indio o limón “</a:t>
            </a:r>
            <a:r>
              <a:rPr lang="es-ES" sz="1200" b="0" i="0" kern="1200" dirty="0" err="1">
                <a:solidFill>
                  <a:schemeClr val="tx1"/>
                </a:solidFill>
                <a:effectLst/>
                <a:latin typeface="+mn-lt"/>
                <a:ea typeface="+mn-ea"/>
                <a:cs typeface="+mn-cs"/>
              </a:rPr>
              <a:t>pais</a:t>
            </a:r>
            <a:r>
              <a:rPr lang="es-ES" sz="1200" b="0" i="0" kern="1200" dirty="0">
                <a:solidFill>
                  <a:schemeClr val="tx1"/>
                </a:solidFill>
                <a:effectLst/>
                <a:latin typeface="+mn-lt"/>
                <a:ea typeface="+mn-ea"/>
                <a:cs typeface="+mn-cs"/>
              </a:rPr>
              <a:t>”; después están el zapote o ya´ (</a:t>
            </a:r>
            <a:r>
              <a:rPr lang="es-ES" sz="1200" b="0" i="0" kern="1200" dirty="0" err="1">
                <a:solidFill>
                  <a:schemeClr val="tx1"/>
                </a:solidFill>
                <a:effectLst/>
                <a:latin typeface="+mn-lt"/>
                <a:ea typeface="+mn-ea"/>
                <a:cs typeface="+mn-cs"/>
              </a:rPr>
              <a:t>Manilkara</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zapota</a:t>
            </a:r>
            <a:r>
              <a:rPr lang="es-ES" sz="1200" b="0" i="0" kern="1200" dirty="0">
                <a:solidFill>
                  <a:schemeClr val="tx1"/>
                </a:solidFill>
                <a:effectLst/>
                <a:latin typeface="+mn-lt"/>
                <a:ea typeface="+mn-ea"/>
                <a:cs typeface="+mn-cs"/>
              </a:rPr>
              <a:t>), el </a:t>
            </a:r>
            <a:r>
              <a:rPr lang="es-ES" sz="1200" b="0" i="0" kern="1200" dirty="0" err="1">
                <a:solidFill>
                  <a:schemeClr val="tx1"/>
                </a:solidFill>
                <a:effectLst/>
                <a:latin typeface="+mn-lt"/>
                <a:ea typeface="+mn-ea"/>
                <a:cs typeface="+mn-cs"/>
              </a:rPr>
              <a:t>k´anan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Hamelia</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patens</a:t>
            </a:r>
            <a:r>
              <a:rPr lang="es-ES" sz="1200" b="0" i="0" kern="1200" dirty="0">
                <a:solidFill>
                  <a:schemeClr val="tx1"/>
                </a:solidFill>
                <a:effectLst/>
                <a:latin typeface="+mn-lt"/>
                <a:ea typeface="+mn-ea"/>
                <a:cs typeface="+mn-cs"/>
              </a:rPr>
              <a:t>), la naranja agria o </a:t>
            </a:r>
            <a:r>
              <a:rPr lang="es-ES" sz="1200" b="0" i="0" kern="1200" dirty="0" err="1">
                <a:solidFill>
                  <a:schemeClr val="tx1"/>
                </a:solidFill>
                <a:effectLst/>
                <a:latin typeface="+mn-lt"/>
                <a:ea typeface="+mn-ea"/>
                <a:cs typeface="+mn-cs"/>
              </a:rPr>
              <a:t>paakal</a:t>
            </a:r>
            <a:r>
              <a:rPr lang="es-ES" sz="1200" b="0" i="0" kern="1200" dirty="0">
                <a:solidFill>
                  <a:schemeClr val="tx1"/>
                </a:solidFill>
                <a:effectLst/>
                <a:latin typeface="+mn-lt"/>
                <a:ea typeface="+mn-ea"/>
                <a:cs typeface="+mn-cs"/>
              </a:rPr>
              <a:t> (Citrus </a:t>
            </a:r>
            <a:r>
              <a:rPr lang="es-ES" sz="1200" b="0" i="0" kern="1200" dirty="0" err="1">
                <a:solidFill>
                  <a:schemeClr val="tx1"/>
                </a:solidFill>
                <a:effectLst/>
                <a:latin typeface="+mn-lt"/>
                <a:ea typeface="+mn-ea"/>
                <a:cs typeface="+mn-cs"/>
              </a:rPr>
              <a:t>aurantium</a:t>
            </a:r>
            <a:r>
              <a:rPr lang="es-ES" sz="1200" b="0" i="0" kern="1200" dirty="0">
                <a:solidFill>
                  <a:schemeClr val="tx1"/>
                </a:solidFill>
                <a:effectLst/>
                <a:latin typeface="+mn-lt"/>
                <a:ea typeface="+mn-ea"/>
                <a:cs typeface="+mn-cs"/>
              </a:rPr>
              <a:t>), la menta (</a:t>
            </a:r>
            <a:r>
              <a:rPr lang="es-ES" sz="1200" b="0" i="0" kern="1200" dirty="0" err="1">
                <a:solidFill>
                  <a:schemeClr val="tx1"/>
                </a:solidFill>
                <a:effectLst/>
                <a:latin typeface="+mn-lt"/>
                <a:ea typeface="+mn-ea"/>
                <a:cs typeface="+mn-cs"/>
              </a:rPr>
              <a:t>Mentha</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citrata</a:t>
            </a:r>
            <a:r>
              <a:rPr lang="es-ES" sz="1200" b="0" i="0" kern="1200" dirty="0">
                <a:solidFill>
                  <a:schemeClr val="tx1"/>
                </a:solidFill>
                <a:effectLst/>
                <a:latin typeface="+mn-lt"/>
                <a:ea typeface="+mn-ea"/>
                <a:cs typeface="+mn-cs"/>
              </a:rPr>
              <a:t>), el poleo (</a:t>
            </a:r>
            <a:r>
              <a:rPr lang="es-ES" sz="1200" b="0" i="0" kern="1200" dirty="0" err="1">
                <a:solidFill>
                  <a:schemeClr val="tx1"/>
                </a:solidFill>
                <a:effectLst/>
                <a:latin typeface="+mn-lt"/>
                <a:ea typeface="+mn-ea"/>
                <a:cs typeface="+mn-cs"/>
              </a:rPr>
              <a:t>Micromeria</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brownei</a:t>
            </a:r>
            <a:r>
              <a:rPr lang="es-ES" sz="1200" b="0" i="0" kern="1200" dirty="0">
                <a:solidFill>
                  <a:schemeClr val="tx1"/>
                </a:solidFill>
                <a:effectLst/>
                <a:latin typeface="+mn-lt"/>
                <a:ea typeface="+mn-ea"/>
                <a:cs typeface="+mn-cs"/>
              </a:rPr>
              <a:t>) y el </a:t>
            </a:r>
            <a:r>
              <a:rPr lang="es-ES" sz="1200" b="0" i="0" kern="1200" dirty="0" err="1">
                <a:solidFill>
                  <a:schemeClr val="tx1"/>
                </a:solidFill>
                <a:effectLst/>
                <a:latin typeface="+mn-lt"/>
                <a:ea typeface="+mn-ea"/>
                <a:cs typeface="+mn-cs"/>
              </a:rPr>
              <a:t>kakaltun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Ocimum</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campechianum</a:t>
            </a:r>
            <a:r>
              <a:rPr lang="es-ES" sz="1200" b="0" i="0" kern="1200" dirty="0">
                <a:solidFill>
                  <a:schemeClr val="tx1"/>
                </a:solidFill>
                <a:effectLst/>
                <a:latin typeface="+mn-lt"/>
                <a:ea typeface="+mn-ea"/>
                <a:cs typeface="+mn-cs"/>
              </a:rPr>
              <a:t>);</a:t>
            </a:r>
          </a:p>
          <a:p>
            <a:endParaRPr lang="es-ES" sz="1200" b="0" i="0" kern="1200" dirty="0">
              <a:solidFill>
                <a:schemeClr val="tx1"/>
              </a:solidFill>
              <a:effectLst/>
              <a:latin typeface="+mn-lt"/>
              <a:ea typeface="+mn-ea"/>
              <a:cs typeface="+mn-cs"/>
            </a:endParaRPr>
          </a:p>
          <a:p>
            <a:pPr marL="0" indent="0">
              <a:buNone/>
            </a:pPr>
            <a:endParaRPr lang="es-ES" dirty="0"/>
          </a:p>
        </p:txBody>
      </p:sp>
      <p:sp>
        <p:nvSpPr>
          <p:cNvPr id="4" name="Slide Number Placeholder 3"/>
          <p:cNvSpPr>
            <a:spLocks noGrp="1"/>
          </p:cNvSpPr>
          <p:nvPr>
            <p:ph type="sldNum" sz="quarter" idx="5"/>
          </p:nvPr>
        </p:nvSpPr>
        <p:spPr/>
        <p:txBody>
          <a:bodyPr/>
          <a:lstStyle/>
          <a:p>
            <a:fld id="{3BF957FE-41B5-4517-8215-A5CFEA9F5F3B}" type="slidenum">
              <a:rPr lang="en-US" smtClean="0"/>
              <a:t>7</a:t>
            </a:fld>
            <a:endParaRPr lang="en-US"/>
          </a:p>
        </p:txBody>
      </p:sp>
    </p:spTree>
    <p:extLst>
      <p:ext uri="{BB962C8B-B14F-4D97-AF65-F5344CB8AC3E}">
        <p14:creationId xmlns:p14="http://schemas.microsoft.com/office/powerpoint/2010/main" val="19143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dirty="0"/>
              <a:t>1. </a:t>
            </a:r>
            <a:r>
              <a:rPr lang="es-ES" dirty="0"/>
              <a:t>Se creía que algunas personas y animales tenían la capacidad de producir “mal de ojo”, este mal causaba la llamada “diarrea verde”, y se trataba aplicando la hierba llamada ruda.</a:t>
            </a:r>
          </a:p>
          <a:p>
            <a:pPr marL="0" indent="0">
              <a:buNone/>
            </a:pPr>
            <a:r>
              <a:rPr lang="es-ES" dirty="0"/>
              <a:t>2. Cuando un hombre caía enfermo llamaba al sacerdote, al curandero o al hechicero, combinaban sus oraciones con ciertas ceremonias especiales, sangrías de las partes enfermas, y la administración de hierbas indígenas, la reputación del curandero dependía fundamentalmente del hecho que curara prontamente a sus pacientes.</a:t>
            </a:r>
          </a:p>
          <a:p>
            <a:pPr marL="0" indent="0">
              <a:buNone/>
            </a:pPr>
            <a:r>
              <a:rPr lang="es-ES" dirty="0"/>
              <a:t>3. </a:t>
            </a: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8</a:t>
            </a:fld>
            <a:endParaRPr lang="en-US"/>
          </a:p>
        </p:txBody>
      </p:sp>
    </p:spTree>
    <p:extLst>
      <p:ext uri="{BB962C8B-B14F-4D97-AF65-F5344CB8AC3E}">
        <p14:creationId xmlns:p14="http://schemas.microsoft.com/office/powerpoint/2010/main" val="155908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dirty="0"/>
              <a:t>1. </a:t>
            </a:r>
            <a:r>
              <a:rPr lang="es-ES" dirty="0"/>
              <a:t>el “achiote” que se utilizaba en diferentes afecciones de la boca y de la piel, </a:t>
            </a: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9</a:t>
            </a:fld>
            <a:endParaRPr lang="en-US"/>
          </a:p>
        </p:txBody>
      </p:sp>
    </p:spTree>
    <p:extLst>
      <p:ext uri="{BB962C8B-B14F-4D97-AF65-F5344CB8AC3E}">
        <p14:creationId xmlns:p14="http://schemas.microsoft.com/office/powerpoint/2010/main" val="254077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dirty="0"/>
              <a:t>1. </a:t>
            </a:r>
            <a:r>
              <a:rPr lang="es-ES" dirty="0"/>
              <a:t>el “</a:t>
            </a:r>
            <a:r>
              <a:rPr lang="es-ES" dirty="0" err="1"/>
              <a:t>chichicamole</a:t>
            </a:r>
            <a:r>
              <a:rPr lang="es-ES" dirty="0"/>
              <a:t>” cuya raíz reducida a polvo era usada como un purgante muy enérgico, </a:t>
            </a:r>
          </a:p>
          <a:p>
            <a:pPr marL="0" indent="0">
              <a:buNone/>
            </a:pPr>
            <a:r>
              <a:rPr lang="es-419" dirty="0"/>
              <a:t>2. Otros nombres: </a:t>
            </a:r>
            <a:r>
              <a:rPr lang="es-ES" sz="1200" b="0" i="0" kern="1200" dirty="0" err="1">
                <a:solidFill>
                  <a:schemeClr val="tx1"/>
                </a:solidFill>
                <a:effectLst/>
                <a:latin typeface="+mn-lt"/>
                <a:ea typeface="+mn-ea"/>
                <a:cs typeface="+mn-cs"/>
              </a:rPr>
              <a:t>chayotillo</a:t>
            </a:r>
            <a:r>
              <a:rPr lang="es-ES" sz="1200" b="0" i="0" kern="1200" dirty="0">
                <a:solidFill>
                  <a:schemeClr val="tx1"/>
                </a:solidFill>
                <a:effectLst/>
                <a:latin typeface="+mn-lt"/>
                <a:ea typeface="+mn-ea"/>
                <a:cs typeface="+mn-cs"/>
              </a:rPr>
              <a:t>, amole de bejuco y </a:t>
            </a:r>
            <a:r>
              <a:rPr lang="es-ES" sz="1200" b="0" i="0" kern="1200" dirty="0" err="1">
                <a:solidFill>
                  <a:schemeClr val="tx1"/>
                </a:solidFill>
                <a:effectLst/>
                <a:latin typeface="+mn-lt"/>
                <a:ea typeface="+mn-ea"/>
                <a:cs typeface="+mn-cs"/>
              </a:rPr>
              <a:t>sanacochi</a:t>
            </a:r>
            <a:r>
              <a:rPr lang="es-E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BF957FE-41B5-4517-8215-A5CFEA9F5F3B}" type="slidenum">
              <a:rPr lang="en-US" smtClean="0"/>
              <a:t>10</a:t>
            </a:fld>
            <a:endParaRPr lang="en-US"/>
          </a:p>
        </p:txBody>
      </p:sp>
    </p:spTree>
    <p:extLst>
      <p:ext uri="{BB962C8B-B14F-4D97-AF65-F5344CB8AC3E}">
        <p14:creationId xmlns:p14="http://schemas.microsoft.com/office/powerpoint/2010/main" val="341357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1D0C-C846-469A-9C35-468D5332BC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3127FA-A7DF-4879-B1BD-BEDCC0270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3D8E4-4839-4B39-AEC8-534F11CB51D9}"/>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5" name="Footer Placeholder 4">
            <a:extLst>
              <a:ext uri="{FF2B5EF4-FFF2-40B4-BE49-F238E27FC236}">
                <a16:creationId xmlns:a16="http://schemas.microsoft.com/office/drawing/2014/main" id="{E8CF2CF6-723D-4F92-AE75-3896C3A29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86725-F515-4275-96D0-D416E15F166E}"/>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55708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B319-C5E0-4045-B940-15E859F876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9F6C8C-D0E6-401F-8603-3D634B0197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9E349-69F4-487D-920F-A242ECFA1F68}"/>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5" name="Footer Placeholder 4">
            <a:extLst>
              <a:ext uri="{FF2B5EF4-FFF2-40B4-BE49-F238E27FC236}">
                <a16:creationId xmlns:a16="http://schemas.microsoft.com/office/drawing/2014/main" id="{764DE551-3F6A-4676-A8F8-9674E9EC1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ACF5D-BD5A-4FBF-9084-B91F535C18A6}"/>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378842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CF860-5210-4A87-B4CB-31C5EC4D1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4D5E07-3C27-4A45-B2CB-89CA8B0633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772AF-22D2-4B7F-8942-1EBEC3587238}"/>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5" name="Footer Placeholder 4">
            <a:extLst>
              <a:ext uri="{FF2B5EF4-FFF2-40B4-BE49-F238E27FC236}">
                <a16:creationId xmlns:a16="http://schemas.microsoft.com/office/drawing/2014/main" id="{9CA4B291-3175-4535-9F81-26B76617C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EE17-E5B0-4BEC-89DB-A7624584780A}"/>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311725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55C6-2D9E-4DB1-8A67-DC1164765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94D23-168F-400C-A64D-14C20D9D59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1E07C-8DC1-485D-BF35-468EA8DD45D2}"/>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5" name="Footer Placeholder 4">
            <a:extLst>
              <a:ext uri="{FF2B5EF4-FFF2-40B4-BE49-F238E27FC236}">
                <a16:creationId xmlns:a16="http://schemas.microsoft.com/office/drawing/2014/main" id="{7FC278DD-7FCF-45F0-8038-2349E23B7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F4861-44E6-4F4F-AA09-1DE4EA80DDBB}"/>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175190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A0B8-CA37-4A76-8673-604FBBF043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7BF5D4-D2EE-43B5-B8DC-FD747AB37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9BD1E0-B28E-4BEC-9121-D4E4319752F9}"/>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5" name="Footer Placeholder 4">
            <a:extLst>
              <a:ext uri="{FF2B5EF4-FFF2-40B4-BE49-F238E27FC236}">
                <a16:creationId xmlns:a16="http://schemas.microsoft.com/office/drawing/2014/main" id="{4D780189-0A01-4D6F-B563-9C003B43F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E1A12-F4A2-4AA5-8BBB-7A6F9E529A36}"/>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160880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A13C-DAE1-4FA8-A6D8-E80A8ABDD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40912-7630-4D2B-A7C8-21134EF948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154C49-3DDF-4236-9085-CAD983544E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5A6F87-ACEC-4DCC-BCE5-FB0B59AB2DDB}"/>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6" name="Footer Placeholder 5">
            <a:extLst>
              <a:ext uri="{FF2B5EF4-FFF2-40B4-BE49-F238E27FC236}">
                <a16:creationId xmlns:a16="http://schemas.microsoft.com/office/drawing/2014/main" id="{92D4CF79-4B65-4E28-A5F4-AB95EB8C0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5F248-E59B-47F0-AFE0-D6DB9CC2F56C}"/>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201794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88D7-A14B-4EEF-ADED-EA11EFB31E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695F40-EA63-4B51-8433-D34A6A253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E22C1F-73DF-4DE6-8CE4-FE23064249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DEA75-3966-4DA4-BC5D-6C2C7AD4D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B4F473-15FD-4F2D-B004-E160C5D7D1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F36B0-36E9-4117-B90C-70526F20B4A6}"/>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8" name="Footer Placeholder 7">
            <a:extLst>
              <a:ext uri="{FF2B5EF4-FFF2-40B4-BE49-F238E27FC236}">
                <a16:creationId xmlns:a16="http://schemas.microsoft.com/office/drawing/2014/main" id="{065EA255-8415-4FC2-8A3C-37FB04D7EC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A72E50-BBB9-4DF9-A716-849C34A31C6A}"/>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309366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0534-D590-411B-AA5E-437C348754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F9CC5-25C3-4034-8AE8-B57AA267CCE0}"/>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4" name="Footer Placeholder 3">
            <a:extLst>
              <a:ext uri="{FF2B5EF4-FFF2-40B4-BE49-F238E27FC236}">
                <a16:creationId xmlns:a16="http://schemas.microsoft.com/office/drawing/2014/main" id="{E9A058EA-C886-438C-873C-5FEB1E191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F7B468-82BF-4F45-BF3E-8DE19261A299}"/>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10398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4CB10-3733-47A8-9845-287CED9F7CD9}"/>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3" name="Footer Placeholder 2">
            <a:extLst>
              <a:ext uri="{FF2B5EF4-FFF2-40B4-BE49-F238E27FC236}">
                <a16:creationId xmlns:a16="http://schemas.microsoft.com/office/drawing/2014/main" id="{C26B3A47-7D21-4893-B381-8D721D18C5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C83306-F538-4405-B179-4EC4BB9EF21D}"/>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377956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0109-2642-4658-8C07-CBABFF567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258899-B766-4386-9618-BB7F10B7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82C0D-DAD4-478A-8D3E-6F11CC7A2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BE692F-1082-4580-928F-16857A777F19}"/>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6" name="Footer Placeholder 5">
            <a:extLst>
              <a:ext uri="{FF2B5EF4-FFF2-40B4-BE49-F238E27FC236}">
                <a16:creationId xmlns:a16="http://schemas.microsoft.com/office/drawing/2014/main" id="{73351A09-FDE1-4095-8C00-BE1EBFE63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FBF76-5754-4464-AA4E-6955B77A044C}"/>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269054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27AE-328A-4E9C-86BF-87E27E336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67335B-7B46-425C-B282-6206A1FD6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668E1D-CA70-4502-B6A5-1B0AB661A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C9C95F-51C6-4846-BD33-DCC2C5F1AC10}"/>
              </a:ext>
            </a:extLst>
          </p:cNvPr>
          <p:cNvSpPr>
            <a:spLocks noGrp="1"/>
          </p:cNvSpPr>
          <p:nvPr>
            <p:ph type="dt" sz="half" idx="10"/>
          </p:nvPr>
        </p:nvSpPr>
        <p:spPr/>
        <p:txBody>
          <a:bodyPr/>
          <a:lstStyle/>
          <a:p>
            <a:fld id="{6863EBBC-D8DC-4F40-91BE-2F924B4E6022}" type="datetimeFigureOut">
              <a:rPr lang="en-US" smtClean="0"/>
              <a:t>3/30/2020</a:t>
            </a:fld>
            <a:endParaRPr lang="en-US"/>
          </a:p>
        </p:txBody>
      </p:sp>
      <p:sp>
        <p:nvSpPr>
          <p:cNvPr id="6" name="Footer Placeholder 5">
            <a:extLst>
              <a:ext uri="{FF2B5EF4-FFF2-40B4-BE49-F238E27FC236}">
                <a16:creationId xmlns:a16="http://schemas.microsoft.com/office/drawing/2014/main" id="{BF1B506B-128E-43A5-979A-BFE2FFCD7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F7315-5593-4EFC-8460-D3398AC4A1D3}"/>
              </a:ext>
            </a:extLst>
          </p:cNvPr>
          <p:cNvSpPr>
            <a:spLocks noGrp="1"/>
          </p:cNvSpPr>
          <p:nvPr>
            <p:ph type="sldNum" sz="quarter" idx="12"/>
          </p:nvPr>
        </p:nvSpPr>
        <p:spPr/>
        <p:txBody>
          <a:bodyPr/>
          <a:lstStyle/>
          <a:p>
            <a:fld id="{4A2C2083-A9DE-41C3-9AB2-A2C25AF05EAB}" type="slidenum">
              <a:rPr lang="en-US" smtClean="0"/>
              <a:t>‹Nº›</a:t>
            </a:fld>
            <a:endParaRPr lang="en-US"/>
          </a:p>
        </p:txBody>
      </p:sp>
    </p:spTree>
    <p:extLst>
      <p:ext uri="{BB962C8B-B14F-4D97-AF65-F5344CB8AC3E}">
        <p14:creationId xmlns:p14="http://schemas.microsoft.com/office/powerpoint/2010/main" val="201444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7CB18-7BAF-4C35-9B94-5E5F546B9E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150E6D-8FF5-429D-91A9-279D12B40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E456D-444F-4EBA-BE86-651AC837A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3EBBC-D8DC-4F40-91BE-2F924B4E6022}" type="datetimeFigureOut">
              <a:rPr lang="en-US" smtClean="0"/>
              <a:t>3/30/2020</a:t>
            </a:fld>
            <a:endParaRPr lang="en-US"/>
          </a:p>
        </p:txBody>
      </p:sp>
      <p:sp>
        <p:nvSpPr>
          <p:cNvPr id="5" name="Footer Placeholder 4">
            <a:extLst>
              <a:ext uri="{FF2B5EF4-FFF2-40B4-BE49-F238E27FC236}">
                <a16:creationId xmlns:a16="http://schemas.microsoft.com/office/drawing/2014/main" id="{A9DE3604-85EE-403A-BC22-60B2713DA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3798DC-AC79-4DFF-90D6-C1B702C3B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C2083-A9DE-41C3-9AB2-A2C25AF05EAB}" type="slidenum">
              <a:rPr lang="en-US" smtClean="0"/>
              <a:t>‹Nº›</a:t>
            </a:fld>
            <a:endParaRPr lang="en-US"/>
          </a:p>
        </p:txBody>
      </p:sp>
    </p:spTree>
    <p:extLst>
      <p:ext uri="{BB962C8B-B14F-4D97-AF65-F5344CB8AC3E}">
        <p14:creationId xmlns:p14="http://schemas.microsoft.com/office/powerpoint/2010/main" val="107450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ezi.com/gqse6fv0vvgn/medicina-tradicional-de-pueblos-garifunas-en-honduras/" TargetMode="External"/><Relationship Id="rId2" Type="http://schemas.openxmlformats.org/officeDocument/2006/relationships/hyperlink" Target="http://www.hondurasensusmanos.com/chortis/#1467660398701-3f8f2f52-908e" TargetMode="External"/><Relationship Id="rId1" Type="http://schemas.openxmlformats.org/officeDocument/2006/relationships/slideLayout" Target="../slideLayouts/slideLayout2.xml"/><Relationship Id="rId4" Type="http://schemas.openxmlformats.org/officeDocument/2006/relationships/hyperlink" Target="https://www.samaelgnosis.net/revista/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02480D2F-5CEA-44C3-AFCE-5422A7E65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62" y="0"/>
            <a:ext cx="134165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B13649-1B59-44BB-B18F-07BF12FFD424}"/>
              </a:ext>
            </a:extLst>
          </p:cNvPr>
          <p:cNvSpPr>
            <a:spLocks noGrp="1"/>
          </p:cNvSpPr>
          <p:nvPr>
            <p:ph type="ctrTitle"/>
          </p:nvPr>
        </p:nvSpPr>
        <p:spPr>
          <a:xfrm>
            <a:off x="0" y="2603623"/>
            <a:ext cx="12192000" cy="2387600"/>
          </a:xfrm>
        </p:spPr>
        <p:txBody>
          <a:bodyPr>
            <a:normAutofit/>
          </a:bodyPr>
          <a:lstStyle/>
          <a:p>
            <a:r>
              <a:rPr lang="es-419" sz="8800" b="1" dirty="0">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Medicina Maya y </a:t>
            </a:r>
            <a:r>
              <a:rPr lang="es-419" sz="8800" b="1" dirty="0" err="1">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Chortí</a:t>
            </a:r>
            <a:endParaRPr lang="en-US" sz="8800" b="1" dirty="0">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E3EED8E-DBE9-4341-AA77-80434A8F171D}"/>
              </a:ext>
            </a:extLst>
          </p:cNvPr>
          <p:cNvSpPr>
            <a:spLocks noGrp="1"/>
          </p:cNvSpPr>
          <p:nvPr>
            <p:ph type="subTitle" idx="1"/>
          </p:nvPr>
        </p:nvSpPr>
        <p:spPr>
          <a:xfrm>
            <a:off x="0" y="4991223"/>
            <a:ext cx="12192000" cy="1655762"/>
          </a:xfrm>
        </p:spPr>
        <p:txBody>
          <a:bodyPr>
            <a:noAutofit/>
          </a:bodyPr>
          <a:lstStyle/>
          <a:p>
            <a:r>
              <a:rPr lang="es-419" sz="6000" b="1">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03.27.2020</a:t>
            </a:r>
            <a:endParaRPr lang="en-US" sz="6000" b="1" dirty="0">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7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2268414"/>
          </a:xfrm>
        </p:spPr>
        <p:txBody>
          <a:bodyPr>
            <a:normAutofit fontScale="90000"/>
          </a:bodyPr>
          <a:lstStyle/>
          <a:p>
            <a:pPr algn="ctr"/>
            <a:r>
              <a:rPr lang="es-419" sz="8000" b="1" dirty="0" err="1">
                <a:latin typeface="Times New Roman" panose="02020603050405020304" pitchFamily="18" charset="0"/>
                <a:cs typeface="Times New Roman" panose="02020603050405020304" pitchFamily="18" charset="0"/>
              </a:rPr>
              <a:t>Chichicamole</a:t>
            </a:r>
            <a:r>
              <a:rPr lang="es-419" sz="8000" b="1" dirty="0">
                <a:latin typeface="Times New Roman" panose="02020603050405020304" pitchFamily="18" charset="0"/>
                <a:cs typeface="Times New Roman" panose="02020603050405020304" pitchFamily="18" charset="0"/>
              </a:rPr>
              <a:t> </a:t>
            </a:r>
            <a:br>
              <a:rPr lang="es-419" sz="8000" b="1" dirty="0">
                <a:latin typeface="Times New Roman" panose="02020603050405020304" pitchFamily="18" charset="0"/>
                <a:cs typeface="Times New Roman" panose="02020603050405020304" pitchFamily="18" charset="0"/>
              </a:rPr>
            </a:br>
            <a:r>
              <a:rPr lang="es-419" sz="8000" b="1" dirty="0" err="1">
                <a:latin typeface="Times New Roman" panose="02020603050405020304" pitchFamily="18" charset="0"/>
                <a:cs typeface="Times New Roman" panose="02020603050405020304" pitchFamily="18" charset="0"/>
              </a:rPr>
              <a:t>Microsechium</a:t>
            </a:r>
            <a:r>
              <a:rPr lang="es-419" sz="8000" b="1" dirty="0">
                <a:latin typeface="Times New Roman" panose="02020603050405020304" pitchFamily="18" charset="0"/>
                <a:cs typeface="Times New Roman" panose="02020603050405020304" pitchFamily="18" charset="0"/>
              </a:rPr>
              <a:t> </a:t>
            </a:r>
            <a:r>
              <a:rPr lang="es-419" sz="8000" b="1" dirty="0" err="1">
                <a:latin typeface="Times New Roman" panose="02020603050405020304" pitchFamily="18" charset="0"/>
                <a:cs typeface="Times New Roman" panose="02020603050405020304" pitchFamily="18" charset="0"/>
              </a:rPr>
              <a:t>helleri</a:t>
            </a:r>
            <a:endParaRPr lang="en-US" sz="8000" b="1" dirty="0">
              <a:latin typeface="Times New Roman" panose="02020603050405020304" pitchFamily="18" charset="0"/>
              <a:cs typeface="Times New Roman" panose="02020603050405020304" pitchFamily="18" charset="0"/>
            </a:endParaRPr>
          </a:p>
        </p:txBody>
      </p:sp>
      <p:pic>
        <p:nvPicPr>
          <p:cNvPr id="9218" name="Picture 2" descr="Resultado de imagen para chichicamole">
            <a:extLst>
              <a:ext uri="{FF2B5EF4-FFF2-40B4-BE49-F238E27FC236}">
                <a16:creationId xmlns:a16="http://schemas.microsoft.com/office/drawing/2014/main" id="{97FA9812-82F6-4A14-84B8-2386E2DE3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953" y="2268415"/>
            <a:ext cx="6318093" cy="420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33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0"/>
            <a:ext cx="12192000" cy="2180491"/>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Tabaco</a:t>
            </a:r>
            <a:br>
              <a:rPr lang="es-419" sz="8000" b="1" dirty="0">
                <a:latin typeface="Times New Roman" panose="02020603050405020304" pitchFamily="18" charset="0"/>
                <a:cs typeface="Times New Roman" panose="02020603050405020304" pitchFamily="18" charset="0"/>
              </a:rPr>
            </a:br>
            <a:r>
              <a:rPr lang="es-419" sz="8000" b="1" dirty="0" err="1">
                <a:latin typeface="Times New Roman" panose="02020603050405020304" pitchFamily="18" charset="0"/>
                <a:cs typeface="Times New Roman" panose="02020603050405020304" pitchFamily="18" charset="0"/>
              </a:rPr>
              <a:t>Nicotiana</a:t>
            </a:r>
            <a:r>
              <a:rPr lang="es-419" sz="8000" b="1" dirty="0">
                <a:latin typeface="Times New Roman" panose="02020603050405020304" pitchFamily="18" charset="0"/>
                <a:cs typeface="Times New Roman" panose="02020603050405020304" pitchFamily="18" charset="0"/>
              </a:rPr>
              <a:t> </a:t>
            </a:r>
            <a:r>
              <a:rPr lang="es-419" sz="8000" b="1" dirty="0" err="1">
                <a:latin typeface="Times New Roman" panose="02020603050405020304" pitchFamily="18" charset="0"/>
                <a:cs typeface="Times New Roman" panose="02020603050405020304" pitchFamily="18" charset="0"/>
              </a:rPr>
              <a:t>tabacum</a:t>
            </a:r>
            <a:endParaRPr lang="en-US" sz="8000" b="1" dirty="0">
              <a:latin typeface="Times New Roman" panose="02020603050405020304" pitchFamily="18" charset="0"/>
              <a:cs typeface="Times New Roman" panose="02020603050405020304" pitchFamily="18" charset="0"/>
            </a:endParaRPr>
          </a:p>
        </p:txBody>
      </p:sp>
      <p:pic>
        <p:nvPicPr>
          <p:cNvPr id="10242" name="Picture 2" descr="Imagen relacionada">
            <a:extLst>
              <a:ext uri="{FF2B5EF4-FFF2-40B4-BE49-F238E27FC236}">
                <a16:creationId xmlns:a16="http://schemas.microsoft.com/office/drawing/2014/main" id="{6DDFE097-8699-41C7-A99A-AF68FE190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76" y="2107770"/>
            <a:ext cx="4506424" cy="45064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nicotiana tabacum">
            <a:extLst>
              <a:ext uri="{FF2B5EF4-FFF2-40B4-BE49-F238E27FC236}">
                <a16:creationId xmlns:a16="http://schemas.microsoft.com/office/drawing/2014/main" id="{13F00E90-E1D3-4B64-95EB-7DC547C79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96157"/>
            <a:ext cx="4173415" cy="459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2180492"/>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Nopal</a:t>
            </a:r>
            <a:br>
              <a:rPr lang="es-419" sz="8000" b="1" dirty="0">
                <a:latin typeface="Times New Roman" panose="02020603050405020304" pitchFamily="18" charset="0"/>
                <a:cs typeface="Times New Roman" panose="02020603050405020304" pitchFamily="18" charset="0"/>
              </a:rPr>
            </a:br>
            <a:r>
              <a:rPr lang="es-419" sz="8000" b="1" dirty="0">
                <a:latin typeface="Times New Roman" panose="02020603050405020304" pitchFamily="18" charset="0"/>
                <a:cs typeface="Times New Roman" panose="02020603050405020304" pitchFamily="18" charset="0"/>
              </a:rPr>
              <a:t>Opuntia ficus-indica</a:t>
            </a:r>
            <a:endParaRPr lang="en-US" sz="8000" b="1" dirty="0">
              <a:latin typeface="Times New Roman" panose="02020603050405020304" pitchFamily="18" charset="0"/>
              <a:cs typeface="Times New Roman" panose="02020603050405020304" pitchFamily="18" charset="0"/>
            </a:endParaRPr>
          </a:p>
        </p:txBody>
      </p:sp>
      <p:pic>
        <p:nvPicPr>
          <p:cNvPr id="11268" name="Picture 4" descr="Resultado de imagen para nopal">
            <a:extLst>
              <a:ext uri="{FF2B5EF4-FFF2-40B4-BE49-F238E27FC236}">
                <a16:creationId xmlns:a16="http://schemas.microsoft.com/office/drawing/2014/main" id="{ADC111AF-7C06-4FEF-A34D-A75D36226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878" y="2180493"/>
            <a:ext cx="7209692" cy="450605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sultado de imagen para nopal">
            <a:extLst>
              <a:ext uri="{FF2B5EF4-FFF2-40B4-BE49-F238E27FC236}">
                <a16:creationId xmlns:a16="http://schemas.microsoft.com/office/drawing/2014/main" id="{97F23BBE-1964-44D8-9EDE-75E29BF30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89" y="2180493"/>
            <a:ext cx="6755789" cy="450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6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2092568"/>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Eucalipto</a:t>
            </a:r>
            <a:br>
              <a:rPr lang="es-419" sz="8000" b="1" dirty="0">
                <a:latin typeface="Times New Roman" panose="02020603050405020304" pitchFamily="18" charset="0"/>
                <a:cs typeface="Times New Roman" panose="02020603050405020304" pitchFamily="18" charset="0"/>
              </a:rPr>
            </a:br>
            <a:r>
              <a:rPr lang="es-419" sz="8000" b="1" dirty="0" err="1">
                <a:latin typeface="Times New Roman" panose="02020603050405020304" pitchFamily="18" charset="0"/>
                <a:cs typeface="Times New Roman" panose="02020603050405020304" pitchFamily="18" charset="0"/>
              </a:rPr>
              <a:t>Eucalyptus</a:t>
            </a:r>
            <a:endParaRPr lang="en-US" sz="8000" b="1" dirty="0">
              <a:latin typeface="Times New Roman" panose="02020603050405020304" pitchFamily="18" charset="0"/>
              <a:cs typeface="Times New Roman" panose="02020603050405020304" pitchFamily="18" charset="0"/>
            </a:endParaRPr>
          </a:p>
        </p:txBody>
      </p:sp>
      <p:pic>
        <p:nvPicPr>
          <p:cNvPr id="12290" name="Picture 2" descr="Imagen relacionada">
            <a:extLst>
              <a:ext uri="{FF2B5EF4-FFF2-40B4-BE49-F238E27FC236}">
                <a16:creationId xmlns:a16="http://schemas.microsoft.com/office/drawing/2014/main" id="{4F0420DF-1E8A-427F-A142-3F05090DD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230" y="2092569"/>
            <a:ext cx="6797540" cy="429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1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2039814"/>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Chicozapote</a:t>
            </a:r>
            <a:br>
              <a:rPr lang="es-419" sz="8000" b="1" dirty="0">
                <a:latin typeface="Times New Roman" panose="02020603050405020304" pitchFamily="18" charset="0"/>
                <a:cs typeface="Times New Roman" panose="02020603050405020304" pitchFamily="18" charset="0"/>
              </a:rPr>
            </a:br>
            <a:r>
              <a:rPr lang="es-419" sz="8000" b="1" dirty="0" err="1">
                <a:latin typeface="Times New Roman" panose="02020603050405020304" pitchFamily="18" charset="0"/>
                <a:cs typeface="Times New Roman" panose="02020603050405020304" pitchFamily="18" charset="0"/>
              </a:rPr>
              <a:t>Manilkara</a:t>
            </a:r>
            <a:r>
              <a:rPr lang="es-419" sz="8000" b="1" dirty="0">
                <a:latin typeface="Times New Roman" panose="02020603050405020304" pitchFamily="18" charset="0"/>
                <a:cs typeface="Times New Roman" panose="02020603050405020304" pitchFamily="18" charset="0"/>
              </a:rPr>
              <a:t> </a:t>
            </a:r>
            <a:r>
              <a:rPr lang="es-419" sz="8000" b="1" dirty="0" err="1">
                <a:latin typeface="Times New Roman" panose="02020603050405020304" pitchFamily="18" charset="0"/>
                <a:cs typeface="Times New Roman" panose="02020603050405020304" pitchFamily="18" charset="0"/>
              </a:rPr>
              <a:t>zapota</a:t>
            </a:r>
            <a:endParaRPr lang="en-US" sz="8000" b="1" dirty="0">
              <a:latin typeface="Times New Roman" panose="02020603050405020304" pitchFamily="18" charset="0"/>
              <a:cs typeface="Times New Roman" panose="02020603050405020304" pitchFamily="18" charset="0"/>
            </a:endParaRPr>
          </a:p>
        </p:txBody>
      </p:sp>
      <p:pic>
        <p:nvPicPr>
          <p:cNvPr id="13314" name="Picture 2" descr="Resultado de imagen para chicozapote">
            <a:extLst>
              <a:ext uri="{FF2B5EF4-FFF2-40B4-BE49-F238E27FC236}">
                <a16:creationId xmlns:a16="http://schemas.microsoft.com/office/drawing/2014/main" id="{797A8C82-C871-4CE6-BF55-365C8A52B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502" y="2039815"/>
            <a:ext cx="7090996" cy="473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5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0"/>
            <a:ext cx="12192000" cy="2004645"/>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Palo de Jiote</a:t>
            </a:r>
            <a:br>
              <a:rPr lang="es-419" sz="8000" b="1" dirty="0">
                <a:latin typeface="Times New Roman" panose="02020603050405020304" pitchFamily="18" charset="0"/>
                <a:cs typeface="Times New Roman" panose="02020603050405020304" pitchFamily="18" charset="0"/>
              </a:rPr>
            </a:br>
            <a:r>
              <a:rPr lang="es-419" sz="8000" b="1" dirty="0" err="1">
                <a:latin typeface="Times New Roman" panose="02020603050405020304" pitchFamily="18" charset="0"/>
                <a:cs typeface="Times New Roman" panose="02020603050405020304" pitchFamily="18" charset="0"/>
              </a:rPr>
              <a:t>Bursera</a:t>
            </a:r>
            <a:r>
              <a:rPr lang="es-419" sz="8000" b="1" dirty="0">
                <a:latin typeface="Times New Roman" panose="02020603050405020304" pitchFamily="18" charset="0"/>
                <a:cs typeface="Times New Roman" panose="02020603050405020304" pitchFamily="18" charset="0"/>
              </a:rPr>
              <a:t> simaruba</a:t>
            </a:r>
            <a:endParaRPr lang="en-US" sz="8000" b="1" dirty="0">
              <a:latin typeface="Times New Roman" panose="02020603050405020304" pitchFamily="18" charset="0"/>
              <a:cs typeface="Times New Roman" panose="02020603050405020304" pitchFamily="18" charset="0"/>
            </a:endParaRPr>
          </a:p>
        </p:txBody>
      </p:sp>
      <p:pic>
        <p:nvPicPr>
          <p:cNvPr id="14338" name="Picture 2" descr="Resultado de imagen para palo de jiote">
            <a:extLst>
              <a:ext uri="{FF2B5EF4-FFF2-40B4-BE49-F238E27FC236}">
                <a16:creationId xmlns:a16="http://schemas.microsoft.com/office/drawing/2014/main" id="{84F50EE1-9FE1-4709-ACAE-07B1D2CF6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372" y="2004645"/>
            <a:ext cx="6373256" cy="44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9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1690688"/>
          </a:xfrm>
        </p:spPr>
        <p:txBody>
          <a:bodyPr>
            <a:normAutofit/>
          </a:bodyPr>
          <a:lstStyle/>
          <a:p>
            <a:pPr algn="ctr"/>
            <a:r>
              <a:rPr lang="es-419" sz="8000" b="1" dirty="0">
                <a:latin typeface="Times New Roman" panose="02020603050405020304" pitchFamily="18" charset="0"/>
                <a:cs typeface="Times New Roman" panose="02020603050405020304" pitchFamily="18" charset="0"/>
              </a:rPr>
              <a:t>Copal </a:t>
            </a:r>
            <a:r>
              <a:rPr lang="es-419" sz="8000" b="1" dirty="0" err="1">
                <a:latin typeface="Times New Roman" panose="02020603050405020304" pitchFamily="18" charset="0"/>
                <a:cs typeface="Times New Roman" panose="02020603050405020304" pitchFamily="18" charset="0"/>
              </a:rPr>
              <a:t>Pom</a:t>
            </a:r>
            <a:r>
              <a:rPr lang="es-419" sz="8000" b="1" dirty="0">
                <a:latin typeface="Times New Roman" panose="02020603050405020304" pitchFamily="18" charset="0"/>
                <a:cs typeface="Times New Roman" panose="02020603050405020304" pitchFamily="18" charset="0"/>
              </a:rPr>
              <a:t> </a:t>
            </a:r>
            <a:endParaRPr lang="en-US" sz="8000" b="1" dirty="0">
              <a:latin typeface="Times New Roman" panose="02020603050405020304" pitchFamily="18" charset="0"/>
              <a:cs typeface="Times New Roman" panose="02020603050405020304" pitchFamily="18" charset="0"/>
            </a:endParaRPr>
          </a:p>
        </p:txBody>
      </p:sp>
      <p:pic>
        <p:nvPicPr>
          <p:cNvPr id="16386" name="Picture 2" descr="https://upload.wikimedia.org/wikipedia/commons/thumb/f/f5/Copal_Madagascar.jpg/800px-Copal_Madagascar.jpg">
            <a:extLst>
              <a:ext uri="{FF2B5EF4-FFF2-40B4-BE49-F238E27FC236}">
                <a16:creationId xmlns:a16="http://schemas.microsoft.com/office/drawing/2014/main" id="{0FCD81DC-6300-46D5-A245-6299D9722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915" y="1690689"/>
            <a:ext cx="5750169" cy="506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6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0"/>
            <a:ext cx="12192000" cy="2215661"/>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Muta</a:t>
            </a:r>
            <a:br>
              <a:rPr lang="es-419" sz="8000" b="1" dirty="0">
                <a:latin typeface="Times New Roman" panose="02020603050405020304" pitchFamily="18" charset="0"/>
                <a:cs typeface="Times New Roman" panose="02020603050405020304" pitchFamily="18" charset="0"/>
              </a:rPr>
            </a:br>
            <a:r>
              <a:rPr lang="es-419" sz="8000" b="1" dirty="0">
                <a:latin typeface="Times New Roman" panose="02020603050405020304" pitchFamily="18" charset="0"/>
                <a:cs typeface="Times New Roman" panose="02020603050405020304" pitchFamily="18" charset="0"/>
              </a:rPr>
              <a:t>Bromelia </a:t>
            </a:r>
            <a:r>
              <a:rPr lang="es-419" sz="8000" b="1" dirty="0" err="1">
                <a:latin typeface="Times New Roman" panose="02020603050405020304" pitchFamily="18" charset="0"/>
                <a:cs typeface="Times New Roman" panose="02020603050405020304" pitchFamily="18" charset="0"/>
              </a:rPr>
              <a:t>pinguin</a:t>
            </a:r>
            <a:endParaRPr lang="en-US" sz="8000" b="1" dirty="0">
              <a:latin typeface="Times New Roman" panose="02020603050405020304" pitchFamily="18" charset="0"/>
              <a:cs typeface="Times New Roman" panose="02020603050405020304" pitchFamily="18" charset="0"/>
            </a:endParaRPr>
          </a:p>
        </p:txBody>
      </p:sp>
      <p:pic>
        <p:nvPicPr>
          <p:cNvPr id="15362" name="Picture 2" descr="Resultado de imagen para Bromelia pinguin">
            <a:extLst>
              <a:ext uri="{FF2B5EF4-FFF2-40B4-BE49-F238E27FC236}">
                <a16:creationId xmlns:a16="http://schemas.microsoft.com/office/drawing/2014/main" id="{BDF487A6-C74B-459D-9DA7-8D93A8497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048" y="2164373"/>
            <a:ext cx="7729904" cy="432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8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E7E5-C432-426F-B1DE-1B20131283F6}"/>
              </a:ext>
            </a:extLst>
          </p:cNvPr>
          <p:cNvSpPr>
            <a:spLocks noGrp="1"/>
          </p:cNvSpPr>
          <p:nvPr>
            <p:ph type="title"/>
          </p:nvPr>
        </p:nvSpPr>
        <p:spPr/>
        <p:txBody>
          <a:bodyPr/>
          <a:lstStyle/>
          <a:p>
            <a:r>
              <a:rPr lang="es-419" dirty="0"/>
              <a:t>Bibliografía</a:t>
            </a:r>
            <a:endParaRPr lang="en-US" dirty="0"/>
          </a:p>
        </p:txBody>
      </p:sp>
      <p:sp>
        <p:nvSpPr>
          <p:cNvPr id="3" name="Content Placeholder 2">
            <a:extLst>
              <a:ext uri="{FF2B5EF4-FFF2-40B4-BE49-F238E27FC236}">
                <a16:creationId xmlns:a16="http://schemas.microsoft.com/office/drawing/2014/main" id="{CBBCBEDA-0710-4745-86F5-0042EAE817B6}"/>
              </a:ext>
            </a:extLst>
          </p:cNvPr>
          <p:cNvSpPr>
            <a:spLocks noGrp="1"/>
          </p:cNvSpPr>
          <p:nvPr>
            <p:ph idx="1"/>
          </p:nvPr>
        </p:nvSpPr>
        <p:spPr/>
        <p:txBody>
          <a:bodyPr/>
          <a:lstStyle/>
          <a:p>
            <a:r>
              <a:rPr lang="en-US" dirty="0">
                <a:hlinkClick r:id="rId2"/>
              </a:rPr>
              <a:t>http://www.hondurasensusmanos.com/chortis/#1467660398701-3f8f2f52-908e</a:t>
            </a:r>
            <a:endParaRPr lang="en-US" dirty="0"/>
          </a:p>
          <a:p>
            <a:r>
              <a:rPr lang="en-US" dirty="0">
                <a:hlinkClick r:id="rId3"/>
              </a:rPr>
              <a:t>https://prezi.com/gqse6fv0vvgn/medicina-tradicional-de-pueblos-garifunas-en-honduras/</a:t>
            </a:r>
            <a:endParaRPr lang="en-US" dirty="0"/>
          </a:p>
          <a:p>
            <a:r>
              <a:rPr lang="en-US" dirty="0">
                <a:hlinkClick r:id="rId4"/>
              </a:rPr>
              <a:t>https://www.samaelgnosis.net/revista/index.htm</a:t>
            </a:r>
            <a:endParaRPr lang="en-US" dirty="0"/>
          </a:p>
        </p:txBody>
      </p:sp>
    </p:spTree>
    <p:extLst>
      <p:ext uri="{BB962C8B-B14F-4D97-AF65-F5344CB8AC3E}">
        <p14:creationId xmlns:p14="http://schemas.microsoft.com/office/powerpoint/2010/main" val="15325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1690688"/>
          </a:xfrm>
        </p:spPr>
        <p:txBody>
          <a:bodyPr>
            <a:normAutofit/>
          </a:bodyPr>
          <a:lstStyle/>
          <a:p>
            <a:pPr algn="ctr"/>
            <a:r>
              <a:rPr lang="es-419" sz="8000" b="1" dirty="0">
                <a:latin typeface="Times New Roman" panose="02020603050405020304" pitchFamily="18" charset="0"/>
                <a:cs typeface="Times New Roman" panose="02020603050405020304" pitchFamily="18" charset="0"/>
              </a:rPr>
              <a:t>Medicina Autóctona</a:t>
            </a:r>
            <a:endParaRPr lang="en-US" sz="8000" b="1" dirty="0">
              <a:latin typeface="Times New Roman" panose="02020603050405020304" pitchFamily="18" charset="0"/>
              <a:cs typeface="Times New Roman" panose="02020603050405020304" pitchFamily="18" charset="0"/>
            </a:endParaRPr>
          </a:p>
        </p:txBody>
      </p:sp>
      <p:pic>
        <p:nvPicPr>
          <p:cNvPr id="2050" name="Picture 2" descr="Imagen relacionada">
            <a:extLst>
              <a:ext uri="{FF2B5EF4-FFF2-40B4-BE49-F238E27FC236}">
                <a16:creationId xmlns:a16="http://schemas.microsoft.com/office/drawing/2014/main" id="{1D2EB05C-1FAD-4944-97A7-9E917DE2C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165" y="1355481"/>
            <a:ext cx="7845669" cy="520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5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1690688"/>
          </a:xfrm>
        </p:spPr>
        <p:txBody>
          <a:bodyPr>
            <a:normAutofit/>
          </a:bodyPr>
          <a:lstStyle/>
          <a:p>
            <a:pPr algn="ctr"/>
            <a:r>
              <a:rPr lang="es-419" sz="8000" b="1" dirty="0">
                <a:latin typeface="Times New Roman" panose="02020603050405020304" pitchFamily="18" charset="0"/>
                <a:cs typeface="Times New Roman" panose="02020603050405020304" pitchFamily="18" charset="0"/>
              </a:rPr>
              <a:t>Popol Vuh</a:t>
            </a:r>
            <a:endParaRPr lang="en-US" sz="8000" b="1" dirty="0">
              <a:latin typeface="Times New Roman" panose="02020603050405020304" pitchFamily="18" charset="0"/>
              <a:cs typeface="Times New Roman" panose="02020603050405020304" pitchFamily="18" charset="0"/>
            </a:endParaRPr>
          </a:p>
        </p:txBody>
      </p:sp>
      <p:pic>
        <p:nvPicPr>
          <p:cNvPr id="3074" name="Picture 2" descr="Imagen relacionada">
            <a:extLst>
              <a:ext uri="{FF2B5EF4-FFF2-40B4-BE49-F238E27FC236}">
                <a16:creationId xmlns:a16="http://schemas.microsoft.com/office/drawing/2014/main" id="{F32BB1D2-CFB5-4D62-9C65-9F2A405AD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023" y="1504217"/>
            <a:ext cx="9164516" cy="518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4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1690688"/>
          </a:xfrm>
        </p:spPr>
        <p:txBody>
          <a:bodyPr>
            <a:normAutofit/>
          </a:bodyPr>
          <a:lstStyle/>
          <a:p>
            <a:pPr algn="ctr"/>
            <a:r>
              <a:rPr lang="es-419" sz="8000" b="1" dirty="0">
                <a:latin typeface="Times New Roman" panose="02020603050405020304" pitchFamily="18" charset="0"/>
                <a:cs typeface="Times New Roman" panose="02020603050405020304" pitchFamily="18" charset="0"/>
              </a:rPr>
              <a:t>Deidades Mayas</a:t>
            </a:r>
            <a:endParaRPr lang="en-US" sz="8000" b="1" dirty="0">
              <a:latin typeface="Times New Roman" panose="02020603050405020304" pitchFamily="18" charset="0"/>
              <a:cs typeface="Times New Roman" panose="02020603050405020304" pitchFamily="18" charset="0"/>
            </a:endParaRPr>
          </a:p>
        </p:txBody>
      </p:sp>
      <p:pic>
        <p:nvPicPr>
          <p:cNvPr id="4098" name="Picture 2" descr="Resultado de imagen para ix-chel">
            <a:extLst>
              <a:ext uri="{FF2B5EF4-FFF2-40B4-BE49-F238E27FC236}">
                <a16:creationId xmlns:a16="http://schemas.microsoft.com/office/drawing/2014/main" id="{7763DF45-DF9A-4136-AA76-BD8B0F4DD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70" y="1690689"/>
            <a:ext cx="3810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353BE3-D433-4BAF-B582-3DCF8B24B7CD}"/>
              </a:ext>
            </a:extLst>
          </p:cNvPr>
          <p:cNvSpPr txBox="1"/>
          <p:nvPr/>
        </p:nvSpPr>
        <p:spPr>
          <a:xfrm>
            <a:off x="1497623" y="6167439"/>
            <a:ext cx="1494693" cy="584775"/>
          </a:xfrm>
          <a:prstGeom prst="rect">
            <a:avLst/>
          </a:prstGeom>
          <a:noFill/>
        </p:spPr>
        <p:txBody>
          <a:bodyPr wrap="square" rtlCol="0">
            <a:spAutoFit/>
          </a:bodyPr>
          <a:lstStyle/>
          <a:p>
            <a:r>
              <a:rPr lang="es-419" sz="3200" b="1" dirty="0" err="1">
                <a:latin typeface="Times New Roman" panose="02020603050405020304" pitchFamily="18" charset="0"/>
                <a:cs typeface="Times New Roman" panose="02020603050405020304" pitchFamily="18" charset="0"/>
              </a:rPr>
              <a:t>Ix-Chel</a:t>
            </a:r>
            <a:endParaRPr lang="en-US" sz="3200" b="1" dirty="0">
              <a:latin typeface="Times New Roman" panose="02020603050405020304" pitchFamily="18" charset="0"/>
              <a:cs typeface="Times New Roman" panose="02020603050405020304" pitchFamily="18" charset="0"/>
            </a:endParaRPr>
          </a:p>
        </p:txBody>
      </p:sp>
      <p:pic>
        <p:nvPicPr>
          <p:cNvPr id="4100" name="Picture 4" descr="Imagen relacionada">
            <a:extLst>
              <a:ext uri="{FF2B5EF4-FFF2-40B4-BE49-F238E27FC236}">
                <a16:creationId xmlns:a16="http://schemas.microsoft.com/office/drawing/2014/main" id="{C8F73ECC-DC18-4776-9F15-21AB64C24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294" y="1528764"/>
            <a:ext cx="3804140" cy="4793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480C4E-EB4B-4D68-A1BF-93F0488DB632}"/>
              </a:ext>
            </a:extLst>
          </p:cNvPr>
          <p:cNvSpPr txBox="1"/>
          <p:nvPr/>
        </p:nvSpPr>
        <p:spPr>
          <a:xfrm>
            <a:off x="4267202" y="6167438"/>
            <a:ext cx="4050324" cy="584775"/>
          </a:xfrm>
          <a:prstGeom prst="rect">
            <a:avLst/>
          </a:prstGeom>
          <a:noFill/>
        </p:spPr>
        <p:txBody>
          <a:bodyPr wrap="square" rtlCol="0">
            <a:spAutoFit/>
          </a:bodyPr>
          <a:lstStyle/>
          <a:p>
            <a:r>
              <a:rPr lang="es-419" sz="3200" b="1" dirty="0">
                <a:latin typeface="Times New Roman" panose="02020603050405020304" pitchFamily="18" charset="0"/>
                <a:cs typeface="Times New Roman" panose="02020603050405020304" pitchFamily="18" charset="0"/>
              </a:rPr>
              <a:t>Coatlicue o Tonantzin</a:t>
            </a:r>
            <a:endParaRPr lang="en-US" sz="3200" b="1" dirty="0">
              <a:latin typeface="Times New Roman" panose="02020603050405020304" pitchFamily="18" charset="0"/>
              <a:cs typeface="Times New Roman" panose="02020603050405020304" pitchFamily="18" charset="0"/>
            </a:endParaRPr>
          </a:p>
        </p:txBody>
      </p:sp>
      <p:pic>
        <p:nvPicPr>
          <p:cNvPr id="4102" name="Picture 6" descr="Resultado de imagen para itzamna">
            <a:extLst>
              <a:ext uri="{FF2B5EF4-FFF2-40B4-BE49-F238E27FC236}">
                <a16:creationId xmlns:a16="http://schemas.microsoft.com/office/drawing/2014/main" id="{AB1A3FA1-698F-46C1-9B3D-A85A47260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4" y="2025136"/>
            <a:ext cx="3800472" cy="38004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3A2F7C-A4E7-4EF4-A403-80E8A0419260}"/>
              </a:ext>
            </a:extLst>
          </p:cNvPr>
          <p:cNvSpPr txBox="1"/>
          <p:nvPr/>
        </p:nvSpPr>
        <p:spPr>
          <a:xfrm>
            <a:off x="9347323" y="6029592"/>
            <a:ext cx="1766154" cy="584775"/>
          </a:xfrm>
          <a:prstGeom prst="rect">
            <a:avLst/>
          </a:prstGeom>
          <a:noFill/>
        </p:spPr>
        <p:txBody>
          <a:bodyPr wrap="square" rtlCol="0">
            <a:spAutoFit/>
          </a:bodyPr>
          <a:lstStyle/>
          <a:p>
            <a:r>
              <a:rPr lang="es-419" sz="3200" b="1" dirty="0" err="1">
                <a:latin typeface="Times New Roman" panose="02020603050405020304" pitchFamily="18" charset="0"/>
                <a:cs typeface="Times New Roman" panose="02020603050405020304" pitchFamily="18" charset="0"/>
              </a:rPr>
              <a:t>Itzamná</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41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1690688"/>
          </a:xfrm>
        </p:spPr>
        <p:txBody>
          <a:bodyPr>
            <a:normAutofit/>
          </a:bodyPr>
          <a:lstStyle/>
          <a:p>
            <a:pPr algn="ctr"/>
            <a:r>
              <a:rPr lang="es-419" sz="8000" b="1" dirty="0">
                <a:latin typeface="Times New Roman" panose="02020603050405020304" pitchFamily="18" charset="0"/>
                <a:cs typeface="Times New Roman" panose="02020603050405020304" pitchFamily="18" charset="0"/>
              </a:rPr>
              <a:t>Terapeutas Autóctona</a:t>
            </a:r>
            <a:endParaRPr lang="en-US" sz="8000" b="1" dirty="0">
              <a:latin typeface="Times New Roman" panose="02020603050405020304" pitchFamily="18" charset="0"/>
              <a:cs typeface="Times New Roman" panose="02020603050405020304" pitchFamily="18" charset="0"/>
            </a:endParaRPr>
          </a:p>
        </p:txBody>
      </p:sp>
      <p:pic>
        <p:nvPicPr>
          <p:cNvPr id="5124" name="Picture 4" descr="Imagen relacionada">
            <a:extLst>
              <a:ext uri="{FF2B5EF4-FFF2-40B4-BE49-F238E27FC236}">
                <a16:creationId xmlns:a16="http://schemas.microsoft.com/office/drawing/2014/main" id="{56CAB3D2-E8B5-4601-B793-AD20554576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25" b="24138"/>
          <a:stretch/>
        </p:blipFill>
        <p:spPr bwMode="auto">
          <a:xfrm>
            <a:off x="1220024" y="1567596"/>
            <a:ext cx="9751952" cy="505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3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1690688"/>
          </a:xfrm>
        </p:spPr>
        <p:txBody>
          <a:bodyPr>
            <a:normAutofit/>
          </a:bodyPr>
          <a:lstStyle/>
          <a:p>
            <a:pPr algn="ctr"/>
            <a:r>
              <a:rPr lang="es-419" sz="8000" b="1" dirty="0">
                <a:latin typeface="Times New Roman" panose="02020603050405020304" pitchFamily="18" charset="0"/>
                <a:cs typeface="Times New Roman" panose="02020603050405020304" pitchFamily="18" charset="0"/>
              </a:rPr>
              <a:t>Diagnóstico Autóctono</a:t>
            </a:r>
            <a:endParaRPr lang="en-US" sz="8000" b="1" dirty="0">
              <a:latin typeface="Times New Roman" panose="02020603050405020304" pitchFamily="18" charset="0"/>
              <a:cs typeface="Times New Roman" panose="02020603050405020304" pitchFamily="18" charset="0"/>
            </a:endParaRPr>
          </a:p>
        </p:txBody>
      </p:sp>
      <p:pic>
        <p:nvPicPr>
          <p:cNvPr id="4" name="Picture 2" descr="https://upload.wikimedia.org/wikipedia/commons/7/7d/FlorentineCodex_BK12_F54_smallpox.jpg">
            <a:extLst>
              <a:ext uri="{FF2B5EF4-FFF2-40B4-BE49-F238E27FC236}">
                <a16:creationId xmlns:a16="http://schemas.microsoft.com/office/drawing/2014/main" id="{3E8C55B5-E5E3-45F8-AE7F-110599B74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68" y="1602765"/>
            <a:ext cx="6588369" cy="50853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7FD582-AC88-497E-A83F-D13CB6D88D54}"/>
              </a:ext>
            </a:extLst>
          </p:cNvPr>
          <p:cNvSpPr txBox="1"/>
          <p:nvPr/>
        </p:nvSpPr>
        <p:spPr>
          <a:xfrm>
            <a:off x="7441223" y="1690689"/>
            <a:ext cx="3725008" cy="3539430"/>
          </a:xfrm>
          <a:prstGeom prst="rect">
            <a:avLst/>
          </a:prstGeom>
          <a:noFill/>
        </p:spPr>
        <p:txBody>
          <a:bodyPr wrap="square" rtlCol="0">
            <a:spAutoFit/>
          </a:bodyPr>
          <a:lstStyle/>
          <a:p>
            <a:r>
              <a:rPr lang="es-419" sz="3200" b="1" dirty="0">
                <a:latin typeface="Times New Roman" panose="02020603050405020304" pitchFamily="18" charset="0"/>
                <a:cs typeface="Times New Roman" panose="02020603050405020304" pitchFamily="18" charset="0"/>
              </a:rPr>
              <a:t>Cocoliztli de 1576</a:t>
            </a:r>
          </a:p>
          <a:p>
            <a:endParaRPr lang="es-419" sz="3200" b="1" dirty="0">
              <a:latin typeface="Times New Roman" panose="02020603050405020304" pitchFamily="18" charset="0"/>
              <a:cs typeface="Times New Roman" panose="02020603050405020304" pitchFamily="18" charset="0"/>
            </a:endParaRPr>
          </a:p>
          <a:p>
            <a:r>
              <a:rPr lang="es-419" sz="3200" b="1" dirty="0">
                <a:latin typeface="Times New Roman" panose="02020603050405020304" pitchFamily="18" charset="0"/>
                <a:cs typeface="Times New Roman" panose="02020603050405020304" pitchFamily="18" charset="0"/>
              </a:rPr>
              <a:t>Epidemia de:</a:t>
            </a:r>
          </a:p>
          <a:p>
            <a:endParaRPr lang="es-419" sz="3200" b="1" dirty="0">
              <a:latin typeface="Times New Roman" panose="02020603050405020304" pitchFamily="18" charset="0"/>
              <a:cs typeface="Times New Roman" panose="02020603050405020304" pitchFamily="18" charset="0"/>
            </a:endParaRPr>
          </a:p>
          <a:p>
            <a:r>
              <a:rPr lang="es-419" sz="3200" b="1" dirty="0">
                <a:latin typeface="Times New Roman" panose="02020603050405020304" pitchFamily="18" charset="0"/>
                <a:cs typeface="Times New Roman" panose="02020603050405020304" pitchFamily="18" charset="0"/>
              </a:rPr>
              <a:t>Sarampión</a:t>
            </a:r>
          </a:p>
          <a:p>
            <a:r>
              <a:rPr lang="es-419" sz="3200" b="1" dirty="0">
                <a:latin typeface="Times New Roman" panose="02020603050405020304" pitchFamily="18" charset="0"/>
                <a:cs typeface="Times New Roman" panose="02020603050405020304" pitchFamily="18" charset="0"/>
              </a:rPr>
              <a:t>Rubeola</a:t>
            </a:r>
          </a:p>
          <a:p>
            <a:r>
              <a:rPr lang="es-419" sz="3200" b="1" dirty="0">
                <a:latin typeface="Times New Roman" panose="02020603050405020304" pitchFamily="18" charset="0"/>
                <a:cs typeface="Times New Roman" panose="02020603050405020304" pitchFamily="18" charset="0"/>
              </a:rPr>
              <a:t>Fiebre Hemorrágica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72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1"/>
            <a:ext cx="12192000" cy="1690688"/>
          </a:xfrm>
        </p:spPr>
        <p:txBody>
          <a:bodyPr>
            <a:normAutofit/>
          </a:bodyPr>
          <a:lstStyle/>
          <a:p>
            <a:pPr algn="ctr"/>
            <a:r>
              <a:rPr lang="es-419" sz="8000" b="1" dirty="0">
                <a:latin typeface="Times New Roman" panose="02020603050405020304" pitchFamily="18" charset="0"/>
                <a:cs typeface="Times New Roman" panose="02020603050405020304" pitchFamily="18" charset="0"/>
              </a:rPr>
              <a:t>Tratamiento Autóctono</a:t>
            </a:r>
            <a:endParaRPr lang="en-US" sz="8000" b="1" dirty="0">
              <a:latin typeface="Times New Roman" panose="02020603050405020304" pitchFamily="18" charset="0"/>
              <a:cs typeface="Times New Roman" panose="02020603050405020304" pitchFamily="18" charset="0"/>
            </a:endParaRPr>
          </a:p>
        </p:txBody>
      </p:sp>
      <p:pic>
        <p:nvPicPr>
          <p:cNvPr id="1030" name="Picture 6" descr="Imagen relacionada">
            <a:extLst>
              <a:ext uri="{FF2B5EF4-FFF2-40B4-BE49-F238E27FC236}">
                <a16:creationId xmlns:a16="http://schemas.microsoft.com/office/drawing/2014/main" id="{DB640F5B-76FF-4743-8FA1-110060237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692" y="1281437"/>
            <a:ext cx="8956430" cy="5037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jhFSyMpp68Y/hqdefault.jpg">
            <a:extLst>
              <a:ext uri="{FF2B5EF4-FFF2-40B4-BE49-F238E27FC236}">
                <a16:creationId xmlns:a16="http://schemas.microsoft.com/office/drawing/2014/main" id="{DFBBEECC-09EE-4FE6-9FF2-792320F95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29" y="1281437"/>
            <a:ext cx="6717323" cy="50379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ABCD77-D568-4C7C-9846-E7C351BC664B}"/>
              </a:ext>
            </a:extLst>
          </p:cNvPr>
          <p:cNvSpPr txBox="1"/>
          <p:nvPr/>
        </p:nvSpPr>
        <p:spPr>
          <a:xfrm>
            <a:off x="5120054" y="6231504"/>
            <a:ext cx="2968869" cy="584775"/>
          </a:xfrm>
          <a:prstGeom prst="rect">
            <a:avLst/>
          </a:prstGeom>
          <a:noFill/>
        </p:spPr>
        <p:txBody>
          <a:bodyPr wrap="square" rtlCol="0">
            <a:spAutoFit/>
          </a:bodyPr>
          <a:lstStyle/>
          <a:p>
            <a:r>
              <a:rPr lang="es-419" sz="3200" b="1" dirty="0" err="1">
                <a:latin typeface="Times New Roman" panose="02020603050405020304" pitchFamily="18" charset="0"/>
                <a:cs typeface="Times New Roman" panose="02020603050405020304" pitchFamily="18" charset="0"/>
              </a:rPr>
              <a:t>Temascali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49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0"/>
            <a:ext cx="12192000" cy="2233245"/>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Ruda</a:t>
            </a:r>
            <a:br>
              <a:rPr lang="es-419" sz="8000" b="1" dirty="0">
                <a:latin typeface="Times New Roman" panose="02020603050405020304" pitchFamily="18" charset="0"/>
                <a:cs typeface="Times New Roman" panose="02020603050405020304" pitchFamily="18" charset="0"/>
              </a:rPr>
            </a:br>
            <a:r>
              <a:rPr lang="es-419" sz="8000" b="1" dirty="0">
                <a:latin typeface="Times New Roman" panose="02020603050405020304" pitchFamily="18" charset="0"/>
                <a:cs typeface="Times New Roman" panose="02020603050405020304" pitchFamily="18" charset="0"/>
              </a:rPr>
              <a:t>Ruta angustifolia</a:t>
            </a:r>
            <a:endParaRPr lang="en-US" sz="8000" b="1" dirty="0">
              <a:latin typeface="Times New Roman" panose="02020603050405020304" pitchFamily="18" charset="0"/>
              <a:cs typeface="Times New Roman" panose="02020603050405020304" pitchFamily="18" charset="0"/>
            </a:endParaRPr>
          </a:p>
        </p:txBody>
      </p:sp>
      <p:pic>
        <p:nvPicPr>
          <p:cNvPr id="7170" name="Picture 2" descr="Resultado de imagen para ruda">
            <a:extLst>
              <a:ext uri="{FF2B5EF4-FFF2-40B4-BE49-F238E27FC236}">
                <a16:creationId xmlns:a16="http://schemas.microsoft.com/office/drawing/2014/main" id="{191BDA5E-5942-4D47-B98F-371F4D2C1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70" y="2250832"/>
            <a:ext cx="549003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ruda">
            <a:extLst>
              <a:ext uri="{FF2B5EF4-FFF2-40B4-BE49-F238E27FC236}">
                <a16:creationId xmlns:a16="http://schemas.microsoft.com/office/drawing/2014/main" id="{570AECF6-7E90-4A04-BB54-899D713CF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111" y="2233245"/>
            <a:ext cx="583992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9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BD7C-D2E5-46ED-A31B-A6FDA1FF378F}"/>
              </a:ext>
            </a:extLst>
          </p:cNvPr>
          <p:cNvSpPr>
            <a:spLocks noGrp="1"/>
          </p:cNvSpPr>
          <p:nvPr>
            <p:ph type="title"/>
          </p:nvPr>
        </p:nvSpPr>
        <p:spPr>
          <a:xfrm>
            <a:off x="0" y="0"/>
            <a:ext cx="12192000" cy="2285999"/>
          </a:xfrm>
        </p:spPr>
        <p:txBody>
          <a:bodyPr>
            <a:normAutofit fontScale="90000"/>
          </a:bodyPr>
          <a:lstStyle/>
          <a:p>
            <a:pPr algn="ctr"/>
            <a:r>
              <a:rPr lang="es-419" sz="8000" b="1" dirty="0">
                <a:latin typeface="Times New Roman" panose="02020603050405020304" pitchFamily="18" charset="0"/>
                <a:cs typeface="Times New Roman" panose="02020603050405020304" pitchFamily="18" charset="0"/>
              </a:rPr>
              <a:t>Achiote </a:t>
            </a:r>
            <a:br>
              <a:rPr lang="es-419" sz="8000" b="1" dirty="0">
                <a:latin typeface="Times New Roman" panose="02020603050405020304" pitchFamily="18" charset="0"/>
                <a:cs typeface="Times New Roman" panose="02020603050405020304" pitchFamily="18" charset="0"/>
              </a:rPr>
            </a:br>
            <a:r>
              <a:rPr lang="es-419" sz="8000" b="1" dirty="0" err="1">
                <a:latin typeface="Times New Roman" panose="02020603050405020304" pitchFamily="18" charset="0"/>
                <a:cs typeface="Times New Roman" panose="02020603050405020304" pitchFamily="18" charset="0"/>
              </a:rPr>
              <a:t>Bixa</a:t>
            </a:r>
            <a:r>
              <a:rPr lang="es-419" sz="8000" b="1" dirty="0">
                <a:latin typeface="Times New Roman" panose="02020603050405020304" pitchFamily="18" charset="0"/>
                <a:cs typeface="Times New Roman" panose="02020603050405020304" pitchFamily="18" charset="0"/>
              </a:rPr>
              <a:t> </a:t>
            </a:r>
            <a:r>
              <a:rPr lang="es-419" sz="8000" b="1" dirty="0" err="1">
                <a:latin typeface="Times New Roman" panose="02020603050405020304" pitchFamily="18" charset="0"/>
                <a:cs typeface="Times New Roman" panose="02020603050405020304" pitchFamily="18" charset="0"/>
              </a:rPr>
              <a:t>orellana</a:t>
            </a:r>
            <a:endParaRPr lang="en-US" sz="8000" b="1" dirty="0">
              <a:latin typeface="Times New Roman" panose="02020603050405020304" pitchFamily="18" charset="0"/>
              <a:cs typeface="Times New Roman" panose="02020603050405020304" pitchFamily="18" charset="0"/>
            </a:endParaRPr>
          </a:p>
        </p:txBody>
      </p:sp>
      <p:pic>
        <p:nvPicPr>
          <p:cNvPr id="8194" name="Picture 2" descr="Resultado de imagen para achiote">
            <a:extLst>
              <a:ext uri="{FF2B5EF4-FFF2-40B4-BE49-F238E27FC236}">
                <a16:creationId xmlns:a16="http://schemas.microsoft.com/office/drawing/2014/main" id="{41745E4E-7A99-4E3B-977B-57EA62F96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122976"/>
            <a:ext cx="6667500" cy="45815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n relacionada">
            <a:extLst>
              <a:ext uri="{FF2B5EF4-FFF2-40B4-BE49-F238E27FC236}">
                <a16:creationId xmlns:a16="http://schemas.microsoft.com/office/drawing/2014/main" id="{BDD29833-169C-4CFB-A3A6-DAEB950CCC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rot="16200000">
            <a:off x="908539" y="2181224"/>
            <a:ext cx="41910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46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4308</Words>
  <Application>Microsoft Office PowerPoint</Application>
  <PresentationFormat>Panorámica</PresentationFormat>
  <Paragraphs>136</Paragraphs>
  <Slides>18</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Times New Roman</vt:lpstr>
      <vt:lpstr>Office Theme</vt:lpstr>
      <vt:lpstr>Medicina Maya y Chortí</vt:lpstr>
      <vt:lpstr>Medicina Autóctona</vt:lpstr>
      <vt:lpstr>Popol Vuh</vt:lpstr>
      <vt:lpstr>Deidades Mayas</vt:lpstr>
      <vt:lpstr>Terapeutas Autóctona</vt:lpstr>
      <vt:lpstr>Diagnóstico Autóctono</vt:lpstr>
      <vt:lpstr>Tratamiento Autóctono</vt:lpstr>
      <vt:lpstr>Ruda Ruta angustifolia</vt:lpstr>
      <vt:lpstr>Achiote  Bixa orellana</vt:lpstr>
      <vt:lpstr>Chichicamole  Microsechium helleri</vt:lpstr>
      <vt:lpstr>Tabaco Nicotiana tabacum</vt:lpstr>
      <vt:lpstr>Nopal Opuntia ficus-indica</vt:lpstr>
      <vt:lpstr>Eucalipto Eucalyptus</vt:lpstr>
      <vt:lpstr>Chicozapote Manilkara zapota</vt:lpstr>
      <vt:lpstr>Palo de Jiote Bursera simaruba</vt:lpstr>
      <vt:lpstr>Copal Pom </vt:lpstr>
      <vt:lpstr>Muta Bromelia pinguin</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 Maya y Chortí</dc:title>
  <dc:creator>mario rush</dc:creator>
  <cp:lastModifiedBy>CEIB-FCM-UNAH</cp:lastModifiedBy>
  <cp:revision>51</cp:revision>
  <dcterms:created xsi:type="dcterms:W3CDTF">2019-05-17T11:21:12Z</dcterms:created>
  <dcterms:modified xsi:type="dcterms:W3CDTF">2020-03-30T20:44:03Z</dcterms:modified>
</cp:coreProperties>
</file>