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9" r:id="rId3"/>
    <p:sldId id="260" r:id="rId4"/>
    <p:sldId id="263" r:id="rId5"/>
    <p:sldId id="262" r:id="rId6"/>
    <p:sldId id="261" r:id="rId7"/>
    <p:sldId id="264" r:id="rId8"/>
    <p:sldId id="268" r:id="rId9"/>
    <p:sldId id="265" r:id="rId10"/>
    <p:sldId id="266" r:id="rId11"/>
    <p:sldId id="269"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DCFF4"/>
    <a:srgbClr val="FCA2EB"/>
    <a:srgbClr val="FB71E1"/>
    <a:srgbClr val="F808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1" autoAdjust="0"/>
    <p:restoredTop sz="72364" autoAdjust="0"/>
  </p:normalViewPr>
  <p:slideViewPr>
    <p:cSldViewPr snapToGrid="0">
      <p:cViewPr varScale="1">
        <p:scale>
          <a:sx n="37" d="100"/>
          <a:sy n="37" d="100"/>
        </p:scale>
        <p:origin x="60"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F6461B-B052-49FA-952E-AC5915DDBDB6}" type="datetimeFigureOut">
              <a:rPr lang="en-US" smtClean="0"/>
              <a:t>3/30/2020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8AD48-74FF-4073-8F29-5422FF021E24}" type="slidenum">
              <a:rPr lang="en-US" smtClean="0"/>
              <a:t>‹Nº›</a:t>
            </a:fld>
            <a:endParaRPr lang="en-US"/>
          </a:p>
        </p:txBody>
      </p:sp>
    </p:spTree>
    <p:extLst>
      <p:ext uri="{BB962C8B-B14F-4D97-AF65-F5344CB8AC3E}">
        <p14:creationId xmlns:p14="http://schemas.microsoft.com/office/powerpoint/2010/main" val="71157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s.wikipedia.org/wiki/Lippia_alba#cite_note-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s.wikipedia.org/wiki/Lippia_alba#cite_note-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s.wikipedia.org/wiki/Lippia_alba#cite_note-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8AD48-74FF-4073-8F29-5422FF021E24}" type="slidenum">
              <a:rPr lang="en-US" smtClean="0"/>
              <a:t>1</a:t>
            </a:fld>
            <a:endParaRPr lang="en-US"/>
          </a:p>
        </p:txBody>
      </p:sp>
    </p:spTree>
    <p:extLst>
      <p:ext uri="{BB962C8B-B14F-4D97-AF65-F5344CB8AC3E}">
        <p14:creationId xmlns:p14="http://schemas.microsoft.com/office/powerpoint/2010/main" val="4008508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lipia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arbustiva</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cidrón</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juanilama</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hierba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negra</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pitiona</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pronto alivio</a:t>
            </a:r>
            <a:r>
              <a:rPr lang="en-US" sz="1200" b="0" i="0" u="none" strike="noStrike" kern="1200" baseline="30000" dirty="0">
                <a:solidFill>
                  <a:schemeClr val="tx1"/>
                </a:solidFill>
                <a:effectLst/>
                <a:latin typeface="+mn-lt"/>
                <a:ea typeface="+mn-ea"/>
                <a:cs typeface="+mn-cs"/>
                <a:hlinkClick r:id="rId3"/>
              </a:rPr>
              <a:t>3</a:t>
            </a:r>
            <a:r>
              <a:rPr lang="en-US" sz="1200" b="0" i="0" kern="1200" dirty="0">
                <a:solidFill>
                  <a:schemeClr val="tx1"/>
                </a:solidFill>
                <a:effectLst/>
                <a:latin typeface="+mn-lt"/>
                <a:ea typeface="+mn-ea"/>
                <a:cs typeface="+mn-cs"/>
              </a:rPr>
              <a:t>​ y </a:t>
            </a:r>
            <a:r>
              <a:rPr lang="en-US" sz="1200" b="1" i="0" kern="1200" dirty="0">
                <a:solidFill>
                  <a:schemeClr val="tx1"/>
                </a:solidFill>
                <a:effectLst/>
                <a:latin typeface="+mn-lt"/>
                <a:ea typeface="+mn-ea"/>
                <a:cs typeface="+mn-cs"/>
              </a:rPr>
              <a:t>salvia morada</a:t>
            </a:r>
            <a:endParaRPr lang="es-419" dirty="0"/>
          </a:p>
        </p:txBody>
      </p:sp>
      <p:sp>
        <p:nvSpPr>
          <p:cNvPr id="4" name="Slide Number Placeholder 3"/>
          <p:cNvSpPr>
            <a:spLocks noGrp="1"/>
          </p:cNvSpPr>
          <p:nvPr>
            <p:ph type="sldNum" sz="quarter" idx="5"/>
          </p:nvPr>
        </p:nvSpPr>
        <p:spPr/>
        <p:txBody>
          <a:bodyPr/>
          <a:lstStyle/>
          <a:p>
            <a:fld id="{7AC8AD48-74FF-4073-8F29-5422FF021E24}" type="slidenum">
              <a:rPr lang="en-US" smtClean="0"/>
              <a:t>10</a:t>
            </a:fld>
            <a:endParaRPr lang="en-US"/>
          </a:p>
        </p:txBody>
      </p:sp>
    </p:spTree>
    <p:extLst>
      <p:ext uri="{BB962C8B-B14F-4D97-AF65-F5344CB8AC3E}">
        <p14:creationId xmlns:p14="http://schemas.microsoft.com/office/powerpoint/2010/main" val="160310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lipia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arbustiva</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cidrón</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juanilama</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hierba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negra</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pitiona</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pronto alivio</a:t>
            </a:r>
            <a:r>
              <a:rPr lang="en-US" sz="1200" b="0" i="0" u="none" strike="noStrike" kern="1200" baseline="30000" dirty="0">
                <a:solidFill>
                  <a:schemeClr val="tx1"/>
                </a:solidFill>
                <a:effectLst/>
                <a:latin typeface="+mn-lt"/>
                <a:ea typeface="+mn-ea"/>
                <a:cs typeface="+mn-cs"/>
                <a:hlinkClick r:id="rId3"/>
              </a:rPr>
              <a:t>3</a:t>
            </a:r>
            <a:r>
              <a:rPr lang="en-US" sz="1200" b="0" i="0" kern="1200" dirty="0">
                <a:solidFill>
                  <a:schemeClr val="tx1"/>
                </a:solidFill>
                <a:effectLst/>
                <a:latin typeface="+mn-lt"/>
                <a:ea typeface="+mn-ea"/>
                <a:cs typeface="+mn-cs"/>
              </a:rPr>
              <a:t>​ y </a:t>
            </a:r>
            <a:r>
              <a:rPr lang="en-US" sz="1200" b="1" i="0" kern="1200" dirty="0">
                <a:solidFill>
                  <a:schemeClr val="tx1"/>
                </a:solidFill>
                <a:effectLst/>
                <a:latin typeface="+mn-lt"/>
                <a:ea typeface="+mn-ea"/>
                <a:cs typeface="+mn-cs"/>
              </a:rPr>
              <a:t>salvia morada</a:t>
            </a:r>
            <a:endParaRPr lang="es-419" dirty="0"/>
          </a:p>
        </p:txBody>
      </p:sp>
      <p:sp>
        <p:nvSpPr>
          <p:cNvPr id="4" name="Slide Number Placeholder 3"/>
          <p:cNvSpPr>
            <a:spLocks noGrp="1"/>
          </p:cNvSpPr>
          <p:nvPr>
            <p:ph type="sldNum" sz="quarter" idx="5"/>
          </p:nvPr>
        </p:nvSpPr>
        <p:spPr/>
        <p:txBody>
          <a:bodyPr/>
          <a:lstStyle/>
          <a:p>
            <a:fld id="{7AC8AD48-74FF-4073-8F29-5422FF021E24}" type="slidenum">
              <a:rPr lang="en-US" smtClean="0"/>
              <a:t>11</a:t>
            </a:fld>
            <a:endParaRPr lang="en-US"/>
          </a:p>
        </p:txBody>
      </p:sp>
    </p:spTree>
    <p:extLst>
      <p:ext uri="{BB962C8B-B14F-4D97-AF65-F5344CB8AC3E}">
        <p14:creationId xmlns:p14="http://schemas.microsoft.com/office/powerpoint/2010/main" val="179402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1. La medicina garífuna es una mezcla de las técnicas medicinales de varias culturas, predominando la española, y se observan elementos de medicina europea y de los pueblos indígenas americanos. </a:t>
            </a:r>
          </a:p>
          <a:p>
            <a:r>
              <a:rPr lang="es-419" dirty="0"/>
              <a:t>2. Los garífunas son un pueblo de descendientes africanos que se encuentran en toda la costa atlántica, predominantemente, desde Carolina del Norte en EEUU, hasta Argentina. </a:t>
            </a:r>
          </a:p>
          <a:p>
            <a:r>
              <a:rPr lang="es-419" dirty="0"/>
              <a:t>3. Concepto de Salud: </a:t>
            </a:r>
            <a:r>
              <a:rPr lang="es-ES" dirty="0"/>
              <a:t>“No se le dificulta nada. Está alegre. Una persona enferma, por el contrario, solo pasa acostada, no tiene ánimos de nada, está triste, se le olvidan las cosas, tiene problemas hasta para cantar”. el concepto de salud para los garífunas, está determinado no solamente por las afecciones físicas, sino también por las afecciones emocionales. está ligado a causas físicas, pero también a causas espirituales, emocionales, económicas.</a:t>
            </a:r>
          </a:p>
          <a:p>
            <a:r>
              <a:rPr lang="es-ES" dirty="0"/>
              <a:t>4. el sistema de salud tradicional como los </a:t>
            </a:r>
            <a:r>
              <a:rPr lang="es-ES" dirty="0" err="1"/>
              <a:t>buyei</a:t>
            </a:r>
            <a:r>
              <a:rPr lang="es-ES" dirty="0"/>
              <a:t>, las parteras, los sobadores y los hierberos. El </a:t>
            </a:r>
            <a:r>
              <a:rPr lang="es-ES" dirty="0" err="1"/>
              <a:t>buyei</a:t>
            </a:r>
            <a:r>
              <a:rPr lang="es-ES" dirty="0"/>
              <a:t> o boyé (literalmente: el que expone o revela) desempeña varias funciones: conduce los ritos mayores, es adivino, curandero y maestro del culto. los </a:t>
            </a:r>
            <a:r>
              <a:rPr lang="es-ES" dirty="0" err="1"/>
              <a:t>buyei</a:t>
            </a:r>
            <a:r>
              <a:rPr lang="es-ES" dirty="0"/>
              <a:t> nacen, no se hacen.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5. Cada hora, la vida está llena de peligros potenciales. El miedo hace la vida más excitante, vital y más apreciada debido a su misma vulnerabilidad, por tanto los garífunas tratan de "gozar" al máximo la vida. </a:t>
            </a:r>
            <a:endParaRPr lang="es-419" dirty="0"/>
          </a:p>
          <a:p>
            <a:r>
              <a:rPr lang="es-419" dirty="0"/>
              <a:t>6. </a:t>
            </a:r>
            <a:r>
              <a:rPr lang="es-419" dirty="0" err="1"/>
              <a:t>Alimenetación</a:t>
            </a:r>
            <a:r>
              <a:rPr lang="es-419" dirty="0"/>
              <a:t> a la comida: </a:t>
            </a:r>
            <a:r>
              <a:rPr lang="es-ES" dirty="0"/>
              <a:t>“una parte de la comida hecha para el </a:t>
            </a:r>
            <a:r>
              <a:rPr lang="es-ES" dirty="0" err="1"/>
              <a:t>dugú</a:t>
            </a:r>
            <a:r>
              <a:rPr lang="es-ES" dirty="0"/>
              <a:t> se echa al mar o se entierra, porque algunas veces en tiempos de verano no se saca pescado, entonces cuando se hacen estos rituales, se van a echar los alimentos mar adentro. Una semana después, usted viera como se sacan los pescados. Cuando se va a sembrar algo, nosotros alimentamos la tierra, oramos por la tierra, oramos por el mar, entonces nosotros hacemos estos rituales para que den producción, para que nos provean.</a:t>
            </a:r>
            <a:endParaRPr lang="es-419" dirty="0"/>
          </a:p>
        </p:txBody>
      </p:sp>
      <p:sp>
        <p:nvSpPr>
          <p:cNvPr id="4" name="Slide Number Placeholder 3"/>
          <p:cNvSpPr>
            <a:spLocks noGrp="1"/>
          </p:cNvSpPr>
          <p:nvPr>
            <p:ph type="sldNum" sz="quarter" idx="5"/>
          </p:nvPr>
        </p:nvSpPr>
        <p:spPr/>
        <p:txBody>
          <a:bodyPr/>
          <a:lstStyle/>
          <a:p>
            <a:fld id="{7AC8AD48-74FF-4073-8F29-5422FF021E24}" type="slidenum">
              <a:rPr lang="en-US" smtClean="0"/>
              <a:t>2</a:t>
            </a:fld>
            <a:endParaRPr lang="en-US"/>
          </a:p>
        </p:txBody>
      </p:sp>
    </p:spTree>
    <p:extLst>
      <p:ext uri="{BB962C8B-B14F-4D97-AF65-F5344CB8AC3E}">
        <p14:creationId xmlns:p14="http://schemas.microsoft.com/office/powerpoint/2010/main" val="397451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1. </a:t>
            </a:r>
            <a:r>
              <a:rPr lang="es-ES" dirty="0"/>
              <a:t>son inducidas por la acción de fuerzas sobrenaturales como los espíritus de los ancestros, los embrujos, la hechicería, la posesión.</a:t>
            </a:r>
          </a:p>
          <a:p>
            <a:r>
              <a:rPr lang="es-ES" dirty="0"/>
              <a:t>2. se considera que ésta tiene causas naturales, pero si no hay resultados positivos, o el paciente tiene una recaída, entonces las causas son los </a:t>
            </a:r>
            <a:r>
              <a:rPr lang="es-ES" dirty="0" err="1"/>
              <a:t>gubida</a:t>
            </a:r>
            <a:r>
              <a:rPr lang="es-ES" dirty="0"/>
              <a:t>. </a:t>
            </a:r>
          </a:p>
          <a:p>
            <a:r>
              <a:rPr lang="es-419" dirty="0"/>
              <a:t>3. </a:t>
            </a:r>
            <a:r>
              <a:rPr lang="es-419" dirty="0" err="1"/>
              <a:t>Gubidaz</a:t>
            </a:r>
            <a:r>
              <a:rPr lang="es-419" dirty="0"/>
              <a:t>: la </a:t>
            </a:r>
            <a:r>
              <a:rPr lang="es-ES" dirty="0" err="1"/>
              <a:t>gubida</a:t>
            </a:r>
            <a:r>
              <a:rPr lang="es-ES" dirty="0"/>
              <a:t> esta puede referirse a cualquier manifestación de anormalidad en la conducta y estado de salud que es reconocido por la familia, la comunidad y los rituales garífunas.</a:t>
            </a:r>
          </a:p>
          <a:p>
            <a:r>
              <a:rPr lang="es-ES" dirty="0"/>
              <a:t>4. </a:t>
            </a:r>
            <a:r>
              <a:rPr lang="es-ES" dirty="0" err="1"/>
              <a:t>Sintomas</a:t>
            </a:r>
            <a:r>
              <a:rPr lang="es-ES" dirty="0"/>
              <a:t>: sueños con parientes muertos pidiendo comida o la celebración de un ritual, fuertes dolores de cabeza, hablar en voz alta con parientes muertos, pérdida del apetito, dolores en todo el cuerpo y la cabeza " volando", fiebre, visiones con parientes muertos y falta de energía.</a:t>
            </a:r>
          </a:p>
          <a:p>
            <a:r>
              <a:rPr lang="es-ES" dirty="0"/>
              <a:t>5. Cuando los espíritus o </a:t>
            </a:r>
            <a:r>
              <a:rPr lang="es-ES" dirty="0" err="1"/>
              <a:t>gubida</a:t>
            </a:r>
            <a:r>
              <a:rPr lang="es-ES" dirty="0"/>
              <a:t> están disgustados, retiran la protección a sus descendientes, Si el pariente del muerto no ha mostrado el respeto apropiado a través de la celebración de las misas o del </a:t>
            </a:r>
            <a:r>
              <a:rPr lang="es-ES" dirty="0" err="1"/>
              <a:t>beluria</a:t>
            </a:r>
            <a:r>
              <a:rPr lang="es-ES" dirty="0"/>
              <a:t> (del español velorio).</a:t>
            </a:r>
          </a:p>
          <a:p>
            <a:r>
              <a:rPr lang="es-ES" dirty="0"/>
              <a:t>6. </a:t>
            </a:r>
            <a:r>
              <a:rPr lang="es-ES" dirty="0" err="1"/>
              <a:t>Tratameinto</a:t>
            </a:r>
            <a:r>
              <a:rPr lang="es-ES" dirty="0"/>
              <a:t>:  la persona que está enferma de </a:t>
            </a:r>
            <a:r>
              <a:rPr lang="es-ES" dirty="0" err="1"/>
              <a:t>gubida</a:t>
            </a:r>
            <a:r>
              <a:rPr lang="es-ES" dirty="0"/>
              <a:t> acude al </a:t>
            </a:r>
            <a:r>
              <a:rPr lang="es-ES" dirty="0" err="1"/>
              <a:t>buyei</a:t>
            </a:r>
            <a:r>
              <a:rPr lang="es-ES" dirty="0"/>
              <a:t> y éste determina después de un ritual de contacto con los espíritus si hará un </a:t>
            </a:r>
            <a:r>
              <a:rPr lang="es-ES" dirty="0" err="1"/>
              <a:t>chugú</a:t>
            </a:r>
            <a:r>
              <a:rPr lang="es-ES" dirty="0"/>
              <a:t> o un </a:t>
            </a:r>
            <a:r>
              <a:rPr lang="es-ES" dirty="0" err="1"/>
              <a:t>dugü</a:t>
            </a:r>
            <a:r>
              <a:rPr lang="es-ES" dirty="0"/>
              <a:t>. </a:t>
            </a:r>
          </a:p>
          <a:p>
            <a:r>
              <a:rPr lang="es-ES" dirty="0"/>
              <a:t>7. Cuando el </a:t>
            </a:r>
            <a:r>
              <a:rPr lang="es-ES" dirty="0" err="1"/>
              <a:t>buyei</a:t>
            </a:r>
            <a:r>
              <a:rPr lang="es-ES" dirty="0"/>
              <a:t> decide sanar al enfermo de </a:t>
            </a:r>
            <a:r>
              <a:rPr lang="es-ES" dirty="0" err="1"/>
              <a:t>gubida</a:t>
            </a:r>
            <a:r>
              <a:rPr lang="es-ES" dirty="0"/>
              <a:t> con un </a:t>
            </a:r>
            <a:r>
              <a:rPr lang="es-ES" dirty="0" err="1"/>
              <a:t>chugú</a:t>
            </a:r>
            <a:r>
              <a:rPr lang="es-ES" dirty="0"/>
              <a:t> o un </a:t>
            </a:r>
            <a:r>
              <a:rPr lang="es-ES" dirty="0" err="1"/>
              <a:t>dugü</a:t>
            </a:r>
            <a:r>
              <a:rPr lang="es-ES" dirty="0"/>
              <a:t>, los garífunas se preparan para celebrar los rituales más importantes y trascendentales de su cultura. Ambos rituales incluyen grandes ofrendas de comida y bebida y el sacrificio de gallos, pero solo el </a:t>
            </a:r>
            <a:r>
              <a:rPr lang="es-ES" dirty="0" err="1"/>
              <a:t>dugü</a:t>
            </a:r>
            <a:r>
              <a:rPr lang="es-ES" dirty="0"/>
              <a:t> incluye el sacrificio de cerdos y trances rituales de posesión de los espíritus. La diferencia entre el </a:t>
            </a:r>
            <a:r>
              <a:rPr lang="es-ES" dirty="0" err="1"/>
              <a:t>chugú</a:t>
            </a:r>
            <a:r>
              <a:rPr lang="es-ES" dirty="0"/>
              <a:t> y el </a:t>
            </a:r>
            <a:r>
              <a:rPr lang="es-ES" dirty="0" err="1"/>
              <a:t>dugü</a:t>
            </a:r>
            <a:r>
              <a:rPr lang="es-ES" dirty="0"/>
              <a:t> estriba en que éste último es más costoso y elaborado, por tanto, se tiene la percepción que el </a:t>
            </a:r>
            <a:r>
              <a:rPr lang="es-ES" dirty="0" err="1"/>
              <a:t>chugú</a:t>
            </a:r>
            <a:r>
              <a:rPr lang="es-ES" dirty="0"/>
              <a:t> es para la gente pobre y el </a:t>
            </a:r>
            <a:r>
              <a:rPr lang="es-ES" dirty="0" err="1"/>
              <a:t>dugü</a:t>
            </a:r>
            <a:r>
              <a:rPr lang="es-ES" dirty="0"/>
              <a:t> para gente de mayores recursos económicos. </a:t>
            </a:r>
            <a:r>
              <a:rPr lang="es-ES" dirty="0" err="1"/>
              <a:t>Hieruha</a:t>
            </a:r>
            <a:r>
              <a:rPr lang="es-ES" dirty="0"/>
              <a:t>, espíritu ayuda al </a:t>
            </a:r>
            <a:r>
              <a:rPr lang="es-ES" dirty="0" err="1"/>
              <a:t>buyei</a:t>
            </a:r>
            <a:endParaRPr lang="es-ES" dirty="0"/>
          </a:p>
          <a:p>
            <a:r>
              <a:rPr lang="es-ES" dirty="0"/>
              <a:t>8. Gripe, locura/demencia, SIDA, Cáncer</a:t>
            </a:r>
          </a:p>
        </p:txBody>
      </p:sp>
      <p:sp>
        <p:nvSpPr>
          <p:cNvPr id="4" name="Slide Number Placeholder 3"/>
          <p:cNvSpPr>
            <a:spLocks noGrp="1"/>
          </p:cNvSpPr>
          <p:nvPr>
            <p:ph type="sldNum" sz="quarter" idx="5"/>
          </p:nvPr>
        </p:nvSpPr>
        <p:spPr/>
        <p:txBody>
          <a:bodyPr/>
          <a:lstStyle/>
          <a:p>
            <a:fld id="{7AC8AD48-74FF-4073-8F29-5422FF021E24}" type="slidenum">
              <a:rPr lang="en-US" smtClean="0"/>
              <a:t>3</a:t>
            </a:fld>
            <a:endParaRPr lang="en-US"/>
          </a:p>
        </p:txBody>
      </p:sp>
    </p:spTree>
    <p:extLst>
      <p:ext uri="{BB962C8B-B14F-4D97-AF65-F5344CB8AC3E}">
        <p14:creationId xmlns:p14="http://schemas.microsoft.com/office/powerpoint/2010/main" val="1117523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1. hipertensión, infecciones respiratorias agudas (</a:t>
            </a:r>
            <a:r>
              <a:rPr lang="es-419" dirty="0" err="1"/>
              <a:t>IRA´s</a:t>
            </a:r>
            <a:r>
              <a:rPr lang="es-419" dirty="0"/>
              <a:t>), diarreas y diabetes. malaria, asma, anemia, enfermedades parasitarias, gripes y diarreas.</a:t>
            </a:r>
          </a:p>
          <a:p>
            <a:r>
              <a:rPr lang="es-419" dirty="0"/>
              <a:t>2. Madre/abuela (familia), Enfermera (Centro Salud), Médico, Curandero/a, </a:t>
            </a:r>
            <a:r>
              <a:rPr lang="es-419" dirty="0" err="1"/>
              <a:t>Buyei</a:t>
            </a:r>
            <a:r>
              <a:rPr lang="es-419" dirty="0"/>
              <a:t>, Partera, Sobador/a.</a:t>
            </a:r>
          </a:p>
          <a:p>
            <a:r>
              <a:rPr lang="es-419" dirty="0"/>
              <a:t>3. Las parteras tienen</a:t>
            </a:r>
            <a:r>
              <a:rPr lang="es-ES" dirty="0"/>
              <a:t> algunos secretos y conocimientos admirables  asegura saber con exactitud el sexo del niño a los cinco meses de embarazo de la madre. Además conocer cuando una mujer va a tener solo un hijo, o más. </a:t>
            </a:r>
          </a:p>
          <a:p>
            <a:r>
              <a:rPr lang="es-ES" dirty="0"/>
              <a:t>4. Cuando saca la placenta identifico si es larga o no, y luego cuento el número de nudos que aparecen en la placenta. Ese será el número de hijos que tendrá la mujer. Uso de “Raíz de india” para curar desnutrición intrauterina. antes del parto, realizo masajes en el vientre de la madre para que los dolores sean menos intensos y para verificar la posición del bebé. Si está en mala posición y es difícil colocarlo correctamente. </a:t>
            </a:r>
          </a:p>
          <a:p>
            <a:r>
              <a:rPr lang="es-ES" dirty="0"/>
              <a:t>5. espera una hora para que le salga la placenta. Si no sale durante ese tiempo, enciende una candela dedicada a “San Ramón Partera” y luego la introduce en la garganta de la mujer (para que le den ganas de vomitar) y cuando se realiza el intento de vómito.</a:t>
            </a:r>
          </a:p>
          <a:p>
            <a:r>
              <a:rPr lang="es-ES" dirty="0"/>
              <a:t>6. También en las comunidades garífunas es importante la labor de los sobadores. soba a personas que tienen problemas de fracturas, embarazo, molleras y empachos. Además, tiene el conocimiento para determinar si una mujer tiene matriz pequeña y no podrá tener hijos. Artritis y SIDA.</a:t>
            </a:r>
          </a:p>
          <a:p>
            <a:r>
              <a:rPr lang="es-ES" dirty="0"/>
              <a:t>7. Los hierberos o </a:t>
            </a:r>
            <a:r>
              <a:rPr lang="es-ES" dirty="0" err="1"/>
              <a:t>surusia</a:t>
            </a:r>
            <a:r>
              <a:rPr lang="es-ES" dirty="0"/>
              <a:t> (del francés </a:t>
            </a:r>
            <a:r>
              <a:rPr lang="es-ES" dirty="0" err="1"/>
              <a:t>chirurgien</a:t>
            </a:r>
            <a:r>
              <a:rPr lang="es-ES" dirty="0"/>
              <a:t>) es de origen garífuna, quien relató que después de combinar la medicina tradicional garífuna con algunos elementos de la hoy famosa homeopatía de los indígenas y mestizos, </a:t>
            </a:r>
          </a:p>
          <a:p>
            <a:r>
              <a:rPr lang="es-ES" dirty="0"/>
              <a:t>8. hay que mencionar que en casi todas las familias garífunas hay alguna anciana que ha heredado de su madre recetas sobre hierbas, para tomarlas o para mezclarlas con el baño y que curan las erupciones cutáneas, las fiebres, torceduras y los dolores que afectan a diferentes órganos. </a:t>
            </a:r>
            <a:endParaRPr lang="es-419" dirty="0"/>
          </a:p>
        </p:txBody>
      </p:sp>
      <p:sp>
        <p:nvSpPr>
          <p:cNvPr id="4" name="Slide Number Placeholder 3"/>
          <p:cNvSpPr>
            <a:spLocks noGrp="1"/>
          </p:cNvSpPr>
          <p:nvPr>
            <p:ph type="sldNum" sz="quarter" idx="5"/>
          </p:nvPr>
        </p:nvSpPr>
        <p:spPr/>
        <p:txBody>
          <a:bodyPr/>
          <a:lstStyle/>
          <a:p>
            <a:fld id="{7AC8AD48-74FF-4073-8F29-5422FF021E24}" type="slidenum">
              <a:rPr lang="en-US" smtClean="0"/>
              <a:t>4</a:t>
            </a:fld>
            <a:endParaRPr lang="en-US"/>
          </a:p>
        </p:txBody>
      </p:sp>
    </p:spTree>
    <p:extLst>
      <p:ext uri="{BB962C8B-B14F-4D97-AF65-F5344CB8AC3E}">
        <p14:creationId xmlns:p14="http://schemas.microsoft.com/office/powerpoint/2010/main" val="60681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1. Las plantas medicinales usadas de forma natural por esta población son 28.</a:t>
            </a:r>
          </a:p>
          <a:p>
            <a:r>
              <a:rPr lang="es-ES" dirty="0"/>
              <a:t>2. hojas de albahaca, </a:t>
            </a:r>
            <a:r>
              <a:rPr lang="es-ES" dirty="0" err="1"/>
              <a:t>wandring</a:t>
            </a:r>
            <a:r>
              <a:rPr lang="es-ES" dirty="0"/>
              <a:t> </a:t>
            </a:r>
            <a:r>
              <a:rPr lang="es-ES" dirty="0" err="1"/>
              <a:t>dew</a:t>
            </a:r>
            <a:r>
              <a:rPr lang="es-ES" dirty="0"/>
              <a:t> (Tradescantia </a:t>
            </a:r>
            <a:r>
              <a:rPr lang="es-ES" dirty="0" err="1"/>
              <a:t>zebrina</a:t>
            </a:r>
            <a:r>
              <a:rPr lang="es-ES" dirty="0"/>
              <a:t>),  </a:t>
            </a:r>
            <a:r>
              <a:rPr lang="es-ES" dirty="0" err="1"/>
              <a:t>kaasnipata</a:t>
            </a:r>
            <a:r>
              <a:rPr lang="es-ES" dirty="0"/>
              <a:t>, </a:t>
            </a:r>
            <a:r>
              <a:rPr lang="es-ES" dirty="0" err="1"/>
              <a:t>phisic</a:t>
            </a:r>
            <a:r>
              <a:rPr lang="es-ES" dirty="0"/>
              <a:t> </a:t>
            </a:r>
            <a:r>
              <a:rPr lang="es-ES" dirty="0" err="1"/>
              <a:t>nat</a:t>
            </a:r>
            <a:r>
              <a:rPr lang="es-ES" dirty="0"/>
              <a:t>, casaba </a:t>
            </a:r>
            <a:r>
              <a:rPr lang="es-ES" dirty="0" err="1"/>
              <a:t>marble</a:t>
            </a:r>
            <a:r>
              <a:rPr lang="es-ES" dirty="0"/>
              <a:t>, </a:t>
            </a:r>
            <a:r>
              <a:rPr lang="es-ES" dirty="0" err="1"/>
              <a:t>noni</a:t>
            </a:r>
            <a:r>
              <a:rPr lang="es-ES" dirty="0"/>
              <a:t>, </a:t>
            </a:r>
            <a:r>
              <a:rPr lang="es-ES" dirty="0" err="1"/>
              <a:t>sorosi</a:t>
            </a:r>
            <a:r>
              <a:rPr lang="es-ES" dirty="0"/>
              <a:t>, </a:t>
            </a:r>
            <a:r>
              <a:rPr lang="es-ES" dirty="0" err="1"/>
              <a:t>sweet</a:t>
            </a:r>
            <a:r>
              <a:rPr lang="es-ES" dirty="0"/>
              <a:t> tic, </a:t>
            </a:r>
            <a:r>
              <a:rPr lang="es-ES" dirty="0" err="1"/>
              <a:t>piss</a:t>
            </a:r>
            <a:r>
              <a:rPr lang="es-ES" dirty="0"/>
              <a:t> a </a:t>
            </a:r>
            <a:r>
              <a:rPr lang="es-ES" dirty="0" err="1"/>
              <a:t>bed</a:t>
            </a:r>
            <a:r>
              <a:rPr lang="es-ES" dirty="0"/>
              <a:t>, guanábana sour </a:t>
            </a:r>
            <a:r>
              <a:rPr lang="es-ES" dirty="0" err="1"/>
              <a:t>sap</a:t>
            </a:r>
            <a:r>
              <a:rPr lang="es-ES" dirty="0"/>
              <a:t>, wild </a:t>
            </a:r>
            <a:r>
              <a:rPr lang="es-ES" dirty="0" err="1"/>
              <a:t>shade</a:t>
            </a:r>
            <a:r>
              <a:rPr lang="es-ES" dirty="0"/>
              <a:t>, zacate limón, hojas de peras, hojas guayaba, hojas de marañón, </a:t>
            </a:r>
            <a:r>
              <a:rPr lang="es-ES" dirty="0" err="1"/>
              <a:t>ram</a:t>
            </a:r>
            <a:r>
              <a:rPr lang="es-ES" dirty="0"/>
              <a:t> </a:t>
            </a:r>
            <a:r>
              <a:rPr lang="es-ES" dirty="0" err="1"/>
              <a:t>goat</a:t>
            </a:r>
            <a:r>
              <a:rPr lang="es-ES" dirty="0"/>
              <a:t> </a:t>
            </a:r>
            <a:r>
              <a:rPr lang="es-ES" dirty="0" err="1"/>
              <a:t>dashalan</a:t>
            </a:r>
            <a:r>
              <a:rPr lang="es-ES" dirty="0"/>
              <a:t>, hoja de </a:t>
            </a:r>
            <a:r>
              <a:rPr lang="es-ES" dirty="0" err="1"/>
              <a:t>tatacu</a:t>
            </a:r>
            <a:r>
              <a:rPr lang="es-ES" dirty="0"/>
              <a:t>, </a:t>
            </a:r>
            <a:r>
              <a:rPr lang="es-ES" dirty="0" err="1"/>
              <a:t>chany</a:t>
            </a:r>
            <a:r>
              <a:rPr lang="es-ES" dirty="0"/>
              <a:t> </a:t>
            </a:r>
            <a:r>
              <a:rPr lang="es-ES" dirty="0" err="1"/>
              <a:t>root</a:t>
            </a:r>
            <a:r>
              <a:rPr lang="es-ES" dirty="0"/>
              <a:t>/</a:t>
            </a:r>
            <a:r>
              <a:rPr lang="es-ES" dirty="0" err="1"/>
              <a:t>cuculmeka</a:t>
            </a:r>
            <a:r>
              <a:rPr lang="es-ES" dirty="0"/>
              <a:t>, </a:t>
            </a:r>
          </a:p>
          <a:p>
            <a:r>
              <a:rPr lang="es-ES" dirty="0"/>
              <a:t>malva  </a:t>
            </a:r>
            <a:r>
              <a:rPr lang="es-ES" dirty="0" err="1"/>
              <a:t>leaf</a:t>
            </a:r>
            <a:r>
              <a:rPr lang="es-ES" dirty="0"/>
              <a:t>, </a:t>
            </a:r>
            <a:r>
              <a:rPr lang="es-ES" dirty="0" err="1"/>
              <a:t>vorvine</a:t>
            </a:r>
            <a:r>
              <a:rPr lang="es-ES" dirty="0"/>
              <a:t> </a:t>
            </a:r>
            <a:r>
              <a:rPr lang="es-ES" dirty="0" err="1"/>
              <a:t>leaf</a:t>
            </a:r>
            <a:r>
              <a:rPr lang="es-ES" dirty="0"/>
              <a:t>, </a:t>
            </a:r>
            <a:r>
              <a:rPr lang="es-ES" dirty="0" err="1"/>
              <a:t>cow</a:t>
            </a:r>
            <a:r>
              <a:rPr lang="es-ES" dirty="0"/>
              <a:t> </a:t>
            </a:r>
            <a:r>
              <a:rPr lang="es-ES" dirty="0" err="1"/>
              <a:t>foot</a:t>
            </a:r>
            <a:r>
              <a:rPr lang="es-ES" dirty="0"/>
              <a:t>, sleeping </a:t>
            </a:r>
            <a:r>
              <a:rPr lang="es-ES" dirty="0" err="1"/>
              <a:t>pricle</a:t>
            </a:r>
            <a:r>
              <a:rPr lang="es-ES" dirty="0"/>
              <a:t>, </a:t>
            </a:r>
            <a:r>
              <a:rPr lang="es-ES" dirty="0" err="1"/>
              <a:t>cow</a:t>
            </a:r>
            <a:r>
              <a:rPr lang="es-ES" dirty="0"/>
              <a:t> </a:t>
            </a:r>
            <a:r>
              <a:rPr lang="es-ES" dirty="0" err="1"/>
              <a:t>tonge</a:t>
            </a:r>
            <a:r>
              <a:rPr lang="es-ES" dirty="0"/>
              <a:t>, bitan </a:t>
            </a:r>
            <a:r>
              <a:rPr lang="es-ES" dirty="0" err="1"/>
              <a:t>sweet</a:t>
            </a:r>
            <a:r>
              <a:rPr lang="es-ES" dirty="0"/>
              <a:t>, </a:t>
            </a:r>
            <a:r>
              <a:rPr lang="es-ES" dirty="0" err="1"/>
              <a:t>coconut</a:t>
            </a:r>
            <a:r>
              <a:rPr lang="es-ES" dirty="0"/>
              <a:t> </a:t>
            </a:r>
            <a:r>
              <a:rPr lang="es-ES" dirty="0" err="1"/>
              <a:t>tree</a:t>
            </a:r>
            <a:r>
              <a:rPr lang="es-ES" dirty="0"/>
              <a:t> </a:t>
            </a:r>
            <a:r>
              <a:rPr lang="es-ES" dirty="0" err="1"/>
              <a:t>root</a:t>
            </a:r>
            <a:r>
              <a:rPr lang="es-ES" dirty="0"/>
              <a:t>, single </a:t>
            </a:r>
            <a:r>
              <a:rPr lang="es-ES" dirty="0" err="1"/>
              <a:t>bible</a:t>
            </a:r>
            <a:r>
              <a:rPr lang="es-ES" dirty="0"/>
              <a:t> </a:t>
            </a:r>
            <a:r>
              <a:rPr lang="es-ES" dirty="0" err="1"/>
              <a:t>or</a:t>
            </a:r>
            <a:r>
              <a:rPr lang="es-ES" dirty="0"/>
              <a:t> </a:t>
            </a:r>
            <a:r>
              <a:rPr lang="es-ES" dirty="0" err="1"/>
              <a:t>captice</a:t>
            </a:r>
            <a:r>
              <a:rPr lang="es-ES" dirty="0"/>
              <a:t>, </a:t>
            </a:r>
            <a:r>
              <a:rPr lang="es-ES" dirty="0" err="1"/>
              <a:t>heal</a:t>
            </a:r>
            <a:r>
              <a:rPr lang="es-ES" dirty="0"/>
              <a:t> and </a:t>
            </a:r>
            <a:r>
              <a:rPr lang="es-ES" dirty="0" err="1"/>
              <a:t>draw</a:t>
            </a:r>
            <a:r>
              <a:rPr lang="es-ES" dirty="0"/>
              <a:t>, locas </a:t>
            </a:r>
            <a:r>
              <a:rPr lang="es-ES" dirty="0" err="1"/>
              <a:t>bark</a:t>
            </a:r>
            <a:r>
              <a:rPr lang="es-ES" dirty="0"/>
              <a:t>.</a:t>
            </a:r>
          </a:p>
          <a:p>
            <a:r>
              <a:rPr lang="es-ES" dirty="0"/>
              <a:t>Para encontrar las plantas medicinales, como </a:t>
            </a:r>
            <a:r>
              <a:rPr lang="es-ES" dirty="0" err="1"/>
              <a:t>ram</a:t>
            </a:r>
            <a:r>
              <a:rPr lang="es-ES" dirty="0"/>
              <a:t> </a:t>
            </a:r>
            <a:r>
              <a:rPr lang="es-ES" dirty="0" err="1"/>
              <a:t>goat</a:t>
            </a:r>
            <a:r>
              <a:rPr lang="es-ES" dirty="0"/>
              <a:t> </a:t>
            </a:r>
            <a:r>
              <a:rPr lang="es-ES" dirty="0" err="1"/>
              <a:t>dashalam</a:t>
            </a:r>
            <a:r>
              <a:rPr lang="es-ES" dirty="0"/>
              <a:t>. </a:t>
            </a:r>
            <a:r>
              <a:rPr lang="es-ES" dirty="0" err="1"/>
              <a:t>chainy</a:t>
            </a:r>
            <a:r>
              <a:rPr lang="es-ES" dirty="0"/>
              <a:t> </a:t>
            </a:r>
            <a:r>
              <a:rPr lang="es-ES" dirty="0" err="1"/>
              <a:t>root</a:t>
            </a:r>
            <a:r>
              <a:rPr lang="es-ES" dirty="0"/>
              <a:t>, </a:t>
            </a:r>
            <a:r>
              <a:rPr lang="es-ES" dirty="0" err="1"/>
              <a:t>vervine</a:t>
            </a:r>
            <a:r>
              <a:rPr lang="es-ES" dirty="0"/>
              <a:t>, bitan and </a:t>
            </a:r>
            <a:r>
              <a:rPr lang="es-ES" dirty="0" err="1"/>
              <a:t>sweet</a:t>
            </a:r>
            <a:r>
              <a:rPr lang="es-ES" dirty="0"/>
              <a:t>, wild </a:t>
            </a:r>
            <a:r>
              <a:rPr lang="es-ES" dirty="0" err="1"/>
              <a:t>shade</a:t>
            </a:r>
            <a:r>
              <a:rPr lang="es-ES" dirty="0"/>
              <a:t>, locas </a:t>
            </a:r>
            <a:r>
              <a:rPr lang="es-ES" dirty="0" err="1"/>
              <a:t>bark</a:t>
            </a:r>
            <a:r>
              <a:rPr lang="es-ES" dirty="0"/>
              <a:t>  y </a:t>
            </a:r>
            <a:r>
              <a:rPr lang="es-ES" dirty="0" err="1"/>
              <a:t>heal</a:t>
            </a:r>
            <a:r>
              <a:rPr lang="es-ES" dirty="0"/>
              <a:t> and </a:t>
            </a:r>
            <a:r>
              <a:rPr lang="es-ES" dirty="0" err="1"/>
              <a:t>draw</a:t>
            </a:r>
            <a:r>
              <a:rPr lang="es-ES" dirty="0"/>
              <a:t>, los médicos tradicionales y comunitarios tienen que viajar largas distancias para conseguirlas.</a:t>
            </a:r>
          </a:p>
          <a:p>
            <a:r>
              <a:rPr lang="es-419" dirty="0"/>
              <a:t>3. </a:t>
            </a:r>
            <a:r>
              <a:rPr lang="es-ES" dirty="0"/>
              <a:t>Infección renal.</a:t>
            </a:r>
          </a:p>
          <a:p>
            <a:r>
              <a:rPr lang="es-ES" dirty="0"/>
              <a:t>Hojas de albahaca, </a:t>
            </a:r>
            <a:r>
              <a:rPr lang="es-ES" dirty="0" err="1"/>
              <a:t>wandrin</a:t>
            </a:r>
            <a:r>
              <a:rPr lang="es-ES" dirty="0"/>
              <a:t> </a:t>
            </a:r>
            <a:r>
              <a:rPr lang="es-ES" dirty="0" err="1"/>
              <a:t>jew</a:t>
            </a:r>
            <a:r>
              <a:rPr lang="es-ES" dirty="0"/>
              <a:t>, </a:t>
            </a:r>
            <a:r>
              <a:rPr lang="es-ES" dirty="0" err="1"/>
              <a:t>kaasnipata</a:t>
            </a:r>
            <a:r>
              <a:rPr lang="es-ES" dirty="0"/>
              <a:t> </a:t>
            </a:r>
            <a:r>
              <a:rPr lang="es-ES" dirty="0" err="1"/>
              <a:t>leaves</a:t>
            </a:r>
            <a:r>
              <a:rPr lang="es-ES" dirty="0"/>
              <a:t>, </a:t>
            </a:r>
            <a:r>
              <a:rPr lang="es-ES" dirty="0" err="1"/>
              <a:t>phisicnat</a:t>
            </a:r>
            <a:r>
              <a:rPr lang="es-ES" dirty="0"/>
              <a:t> </a:t>
            </a:r>
            <a:r>
              <a:rPr lang="es-ES" dirty="0" err="1"/>
              <a:t>leaves</a:t>
            </a:r>
            <a:r>
              <a:rPr lang="es-ES" dirty="0"/>
              <a:t>, </a:t>
            </a:r>
            <a:r>
              <a:rPr lang="es-ES" dirty="0" err="1"/>
              <a:t>cassava</a:t>
            </a:r>
            <a:r>
              <a:rPr lang="es-ES" dirty="0"/>
              <a:t> </a:t>
            </a:r>
            <a:r>
              <a:rPr lang="es-ES" dirty="0" err="1"/>
              <a:t>marble</a:t>
            </a:r>
            <a:r>
              <a:rPr lang="es-ES" dirty="0"/>
              <a:t>, </a:t>
            </a:r>
            <a:r>
              <a:rPr lang="es-ES" dirty="0" err="1"/>
              <a:t>nonie</a:t>
            </a:r>
            <a:r>
              <a:rPr lang="es-ES" dirty="0"/>
              <a:t> </a:t>
            </a:r>
            <a:r>
              <a:rPr lang="es-ES" dirty="0" err="1"/>
              <a:t>leaves</a:t>
            </a:r>
            <a:r>
              <a:rPr lang="es-ES" dirty="0"/>
              <a:t>.</a:t>
            </a:r>
          </a:p>
          <a:p>
            <a:r>
              <a:rPr lang="es-ES" dirty="0"/>
              <a:t>Algunas hojas de albahaca, hojas de </a:t>
            </a:r>
            <a:r>
              <a:rPr lang="es-ES" dirty="0" err="1"/>
              <a:t>wandrin</a:t>
            </a:r>
            <a:r>
              <a:rPr lang="es-ES" dirty="0"/>
              <a:t> </a:t>
            </a:r>
            <a:r>
              <a:rPr lang="es-ES" dirty="0" err="1"/>
              <a:t>jew</a:t>
            </a:r>
            <a:r>
              <a:rPr lang="es-ES" dirty="0"/>
              <a:t>, hojas de </a:t>
            </a:r>
            <a:r>
              <a:rPr lang="es-ES" dirty="0" err="1"/>
              <a:t>kaasnipata</a:t>
            </a:r>
            <a:r>
              <a:rPr lang="es-ES" dirty="0"/>
              <a:t>, siete hojas de </a:t>
            </a:r>
            <a:r>
              <a:rPr lang="es-ES" dirty="0" err="1"/>
              <a:t>phisicnat</a:t>
            </a:r>
            <a:r>
              <a:rPr lang="es-ES" dirty="0"/>
              <a:t>, siete hojas de </a:t>
            </a:r>
            <a:r>
              <a:rPr lang="es-ES" dirty="0" err="1"/>
              <a:t>cassava</a:t>
            </a:r>
            <a:r>
              <a:rPr lang="es-ES" dirty="0"/>
              <a:t> </a:t>
            </a:r>
            <a:r>
              <a:rPr lang="es-ES" dirty="0" err="1"/>
              <a:t>marble</a:t>
            </a:r>
            <a:r>
              <a:rPr lang="es-ES" dirty="0"/>
              <a:t> y siete hojas de </a:t>
            </a:r>
            <a:r>
              <a:rPr lang="es-ES" dirty="0" err="1"/>
              <a:t>nonie</a:t>
            </a:r>
            <a:r>
              <a:rPr lang="es-ES" dirty="0"/>
              <a:t>. Hervirlas juntas en un galón de agua por quince minutos.</a:t>
            </a:r>
          </a:p>
          <a:p>
            <a:r>
              <a:rPr lang="es-ES" dirty="0"/>
              <a:t>Adultos: tomar un vaso tres veces al día. Niños: medio vaso tres veces al día.</a:t>
            </a:r>
          </a:p>
          <a:p>
            <a:r>
              <a:rPr lang="es-419" dirty="0"/>
              <a:t>4. </a:t>
            </a:r>
            <a:r>
              <a:rPr lang="es-ES" dirty="0"/>
              <a:t>Fiebre.</a:t>
            </a:r>
          </a:p>
          <a:p>
            <a:r>
              <a:rPr lang="es-ES" dirty="0" err="1"/>
              <a:t>Surusi</a:t>
            </a:r>
            <a:r>
              <a:rPr lang="es-ES" dirty="0"/>
              <a:t>, </a:t>
            </a:r>
            <a:r>
              <a:rPr lang="es-ES" dirty="0" err="1"/>
              <a:t>sweet</a:t>
            </a:r>
            <a:r>
              <a:rPr lang="es-ES" dirty="0"/>
              <a:t> </a:t>
            </a:r>
            <a:r>
              <a:rPr lang="es-ES" dirty="0" err="1"/>
              <a:t>stick</a:t>
            </a:r>
            <a:r>
              <a:rPr lang="es-ES" dirty="0"/>
              <a:t>, zacate limón, </a:t>
            </a:r>
            <a:r>
              <a:rPr lang="es-ES" dirty="0" err="1"/>
              <a:t>pizabeth</a:t>
            </a:r>
            <a:r>
              <a:rPr lang="es-ES" dirty="0"/>
              <a:t> </a:t>
            </a:r>
            <a:r>
              <a:rPr lang="es-ES" dirty="0" err="1"/>
              <a:t>leaves</a:t>
            </a:r>
            <a:r>
              <a:rPr lang="es-ES" dirty="0"/>
              <a:t>, hojas de </a:t>
            </a:r>
            <a:r>
              <a:rPr lang="es-ES" dirty="0" err="1"/>
              <a:t>guanabana</a:t>
            </a:r>
            <a:r>
              <a:rPr lang="es-ES" dirty="0"/>
              <a:t>, </a:t>
            </a:r>
            <a:r>
              <a:rPr lang="es-ES" dirty="0" err="1"/>
              <a:t>while</a:t>
            </a:r>
            <a:r>
              <a:rPr lang="es-ES" dirty="0"/>
              <a:t> </a:t>
            </a:r>
            <a:r>
              <a:rPr lang="es-ES" dirty="0" err="1"/>
              <a:t>shade</a:t>
            </a:r>
            <a:r>
              <a:rPr lang="es-ES" dirty="0"/>
              <a:t> </a:t>
            </a:r>
            <a:r>
              <a:rPr lang="es-ES" dirty="0" err="1"/>
              <a:t>leaves</a:t>
            </a:r>
            <a:r>
              <a:rPr lang="es-ES" dirty="0"/>
              <a:t>, cuatro limones.</a:t>
            </a:r>
          </a:p>
          <a:p>
            <a:r>
              <a:rPr lang="es-ES" dirty="0"/>
              <a:t>Hervir las hojas en medio galón de agua por treinta minutos, todos los ingredientes juntos; cortar el limón en dos partes y echarlas cuando esté hirviendo.</a:t>
            </a:r>
          </a:p>
          <a:p>
            <a:r>
              <a:rPr lang="es-ES" dirty="0"/>
              <a:t>Se toma como agua. Bañar al enfermo con el preparado cuando éste esté tibio.</a:t>
            </a:r>
          </a:p>
          <a:p>
            <a:r>
              <a:rPr lang="es-ES" dirty="0"/>
              <a:t>5. Asma.</a:t>
            </a:r>
          </a:p>
          <a:p>
            <a:r>
              <a:rPr lang="es-ES" dirty="0"/>
              <a:t>Hojas de cilindre, hojas de pera, tres dientes de ajo, cebolla, miel.</a:t>
            </a:r>
          </a:p>
          <a:p>
            <a:r>
              <a:rPr lang="es-ES" dirty="0"/>
              <a:t>Hervir, en un litro de agua, diez hojas de cilindre, tres de pera y tres dientes de ajo. También se puede utilizar una cabeza de ajo, una cebolla entera y miel. Se machaca el ajo y la cebolla, se mezclan con la miel y se deja reposar.</a:t>
            </a:r>
          </a:p>
          <a:p>
            <a:r>
              <a:rPr lang="es-ES" dirty="0"/>
              <a:t>Adultos: medio vaso tres veces al día. Niños: una cucharada tres veces al día.</a:t>
            </a:r>
          </a:p>
          <a:p>
            <a:r>
              <a:rPr lang="es-419" dirty="0"/>
              <a:t>6</a:t>
            </a:r>
            <a:r>
              <a:rPr lang="en-US" dirty="0"/>
              <a:t>. </a:t>
            </a:r>
            <a:r>
              <a:rPr lang="es-ES" dirty="0"/>
              <a:t>Diarrea.</a:t>
            </a:r>
          </a:p>
          <a:p>
            <a:r>
              <a:rPr lang="es-ES" dirty="0"/>
              <a:t>Hojas de guayaba y cáscara de marañón. </a:t>
            </a:r>
          </a:p>
          <a:p>
            <a:r>
              <a:rPr lang="es-ES" dirty="0"/>
              <a:t>Hervir las hojas con la cáscara en medio galón de agua.</a:t>
            </a:r>
          </a:p>
          <a:p>
            <a:r>
              <a:rPr lang="es-ES" dirty="0"/>
              <a:t>Tomar medio vaso tres veces al día.</a:t>
            </a:r>
          </a:p>
          <a:p>
            <a:r>
              <a:rPr lang="es-419" dirty="0"/>
              <a:t>7. </a:t>
            </a:r>
            <a:r>
              <a:rPr lang="es-ES" dirty="0"/>
              <a:t>Tos. </a:t>
            </a:r>
            <a:r>
              <a:rPr lang="es-ES" dirty="0" err="1"/>
              <a:t>Ram</a:t>
            </a:r>
            <a:r>
              <a:rPr lang="es-ES" dirty="0"/>
              <a:t> </a:t>
            </a:r>
            <a:r>
              <a:rPr lang="es-ES" dirty="0" err="1"/>
              <a:t>goat</a:t>
            </a:r>
            <a:r>
              <a:rPr lang="es-ES" dirty="0"/>
              <a:t> </a:t>
            </a:r>
            <a:r>
              <a:rPr lang="es-ES" dirty="0" err="1"/>
              <a:t>dashalan</a:t>
            </a:r>
            <a:r>
              <a:rPr lang="es-ES" dirty="0"/>
              <a:t>. Hervir siete hojas en un litro de agua.</a:t>
            </a:r>
          </a:p>
          <a:p>
            <a:r>
              <a:rPr lang="es-ES" dirty="0"/>
              <a:t>Adultos y niños tomarlo como agua.</a:t>
            </a:r>
          </a:p>
          <a:p>
            <a:r>
              <a:rPr lang="es-419" dirty="0"/>
              <a:t>8. </a:t>
            </a:r>
            <a:r>
              <a:rPr lang="es-ES" dirty="0"/>
              <a:t>Cefalea, dolor de cabeza.</a:t>
            </a:r>
          </a:p>
          <a:p>
            <a:r>
              <a:rPr lang="es-ES" dirty="0"/>
              <a:t>Hojas de guanábana ice </a:t>
            </a:r>
            <a:r>
              <a:rPr lang="es-ES" dirty="0" err="1"/>
              <a:t>leaf</a:t>
            </a:r>
            <a:r>
              <a:rPr lang="es-ES" dirty="0"/>
              <a:t>.</a:t>
            </a:r>
          </a:p>
          <a:p>
            <a:r>
              <a:rPr lang="es-ES" dirty="0"/>
              <a:t>Se colocan atadas en la cabeza.</a:t>
            </a:r>
          </a:p>
          <a:p>
            <a:r>
              <a:rPr lang="es-419" dirty="0"/>
              <a:t>9. </a:t>
            </a:r>
            <a:r>
              <a:rPr lang="es-ES" dirty="0"/>
              <a:t>Roncha mala. Hojas de </a:t>
            </a:r>
            <a:r>
              <a:rPr lang="es-ES" dirty="0" err="1"/>
              <a:t>tatacu</a:t>
            </a:r>
            <a:r>
              <a:rPr lang="es-ES" dirty="0"/>
              <a:t>. Machacar las hojas.</a:t>
            </a:r>
          </a:p>
          <a:p>
            <a:r>
              <a:rPr lang="es-ES" dirty="0"/>
              <a:t>Aplicar sobre la parte afectada tres veces al día</a:t>
            </a:r>
          </a:p>
          <a:p>
            <a:r>
              <a:rPr lang="es-419" dirty="0"/>
              <a:t>10. </a:t>
            </a:r>
            <a:r>
              <a:rPr lang="es-ES" dirty="0"/>
              <a:t>Dolor de cabeza. Malva, alcohol o </a:t>
            </a:r>
            <a:r>
              <a:rPr lang="es-ES" dirty="0" err="1"/>
              <a:t>menticol</a:t>
            </a:r>
            <a:r>
              <a:rPr lang="es-ES" dirty="0"/>
              <a:t>.</a:t>
            </a:r>
          </a:p>
          <a:p>
            <a:r>
              <a:rPr lang="es-ES" dirty="0"/>
              <a:t>Machacar la malva con un poquito de agua y echar alcohol o </a:t>
            </a:r>
            <a:r>
              <a:rPr lang="es-ES" dirty="0" err="1"/>
              <a:t>menticol</a:t>
            </a:r>
            <a:r>
              <a:rPr lang="es-ES" dirty="0"/>
              <a:t>.</a:t>
            </a:r>
          </a:p>
          <a:p>
            <a:r>
              <a:rPr lang="es-ES" dirty="0"/>
              <a:t>Aplicar la preparación en la cabeza tres veces al día. </a:t>
            </a:r>
          </a:p>
          <a:p>
            <a:r>
              <a:rPr lang="es-ES" dirty="0"/>
              <a:t>11. Úlcera estomacal. Single </a:t>
            </a:r>
            <a:r>
              <a:rPr lang="es-ES" dirty="0" err="1"/>
              <a:t>bible</a:t>
            </a:r>
            <a:r>
              <a:rPr lang="es-ES" dirty="0"/>
              <a:t>/ </a:t>
            </a:r>
            <a:r>
              <a:rPr lang="es-ES" dirty="0" err="1"/>
              <a:t>captice</a:t>
            </a:r>
            <a:r>
              <a:rPr lang="es-ES" dirty="0"/>
              <a:t>.</a:t>
            </a:r>
          </a:p>
          <a:p>
            <a:r>
              <a:rPr lang="es-ES" dirty="0"/>
              <a:t>Se machaca y se pone en un pichel de agua.</a:t>
            </a:r>
          </a:p>
          <a:p>
            <a:r>
              <a:rPr lang="es-ES" dirty="0"/>
              <a:t>Se toma como agua, un pichel diario por quince días.</a:t>
            </a:r>
          </a:p>
          <a:p>
            <a:r>
              <a:rPr lang="es-419" dirty="0"/>
              <a:t>12. </a:t>
            </a:r>
            <a:r>
              <a:rPr lang="es-ES" dirty="0"/>
              <a:t>Anemia. </a:t>
            </a:r>
            <a:r>
              <a:rPr lang="es-ES" dirty="0" err="1"/>
              <a:t>Chainy</a:t>
            </a:r>
            <a:r>
              <a:rPr lang="es-ES" dirty="0"/>
              <a:t> </a:t>
            </a:r>
            <a:r>
              <a:rPr lang="es-ES" dirty="0" err="1"/>
              <a:t>root</a:t>
            </a:r>
            <a:r>
              <a:rPr lang="es-ES" dirty="0"/>
              <a:t> y leche.</a:t>
            </a:r>
          </a:p>
          <a:p>
            <a:r>
              <a:rPr lang="es-ES" dirty="0"/>
              <a:t>Hervir un puño de </a:t>
            </a:r>
            <a:r>
              <a:rPr lang="es-ES" dirty="0" err="1"/>
              <a:t>chainy</a:t>
            </a:r>
            <a:r>
              <a:rPr lang="es-ES" dirty="0"/>
              <a:t> </a:t>
            </a:r>
            <a:r>
              <a:rPr lang="es-ES" dirty="0" err="1"/>
              <a:t>root</a:t>
            </a:r>
            <a:r>
              <a:rPr lang="es-ES" dirty="0"/>
              <a:t>. Antes de tomarlo mezclar con leche.</a:t>
            </a:r>
          </a:p>
          <a:p>
            <a:r>
              <a:rPr lang="es-ES" dirty="0"/>
              <a:t>Tomar un vaso tres veces al día.</a:t>
            </a:r>
          </a:p>
          <a:p>
            <a:r>
              <a:rPr lang="es-419" dirty="0"/>
              <a:t>13. </a:t>
            </a:r>
            <a:r>
              <a:rPr lang="es-ES" dirty="0" err="1"/>
              <a:t>Worms</a:t>
            </a:r>
            <a:r>
              <a:rPr lang="es-ES" dirty="0"/>
              <a:t> /parásitos.</a:t>
            </a:r>
          </a:p>
          <a:p>
            <a:r>
              <a:rPr lang="es-ES" dirty="0"/>
              <a:t>10 </a:t>
            </a:r>
            <a:r>
              <a:rPr lang="es-ES" dirty="0" err="1"/>
              <a:t>vervine</a:t>
            </a:r>
            <a:r>
              <a:rPr lang="es-ES" dirty="0"/>
              <a:t> </a:t>
            </a:r>
            <a:r>
              <a:rPr lang="es-ES" dirty="0" err="1"/>
              <a:t>leaves</a:t>
            </a:r>
            <a:r>
              <a:rPr lang="es-ES" dirty="0"/>
              <a:t>, dos </a:t>
            </a:r>
            <a:r>
              <a:rPr lang="es-ES" dirty="0" err="1"/>
              <a:t>peg</a:t>
            </a:r>
            <a:r>
              <a:rPr lang="es-ES" dirty="0"/>
              <a:t> </a:t>
            </a:r>
            <a:r>
              <a:rPr lang="es-ES" dirty="0" err="1"/>
              <a:t>of</a:t>
            </a:r>
            <a:r>
              <a:rPr lang="es-ES" dirty="0"/>
              <a:t> </a:t>
            </a:r>
            <a:r>
              <a:rPr lang="es-ES" dirty="0" err="1"/>
              <a:t>garlic</a:t>
            </a:r>
            <a:r>
              <a:rPr lang="es-ES" dirty="0"/>
              <a:t>.</a:t>
            </a:r>
          </a:p>
          <a:p>
            <a:r>
              <a:rPr lang="es-ES" dirty="0"/>
              <a:t>Hervirlos por quince minutos en tres tazas de agua.</a:t>
            </a:r>
          </a:p>
          <a:p>
            <a:r>
              <a:rPr lang="es-ES" dirty="0"/>
              <a:t>Tomarlo cuando se tenga sed.</a:t>
            </a:r>
          </a:p>
          <a:p>
            <a:r>
              <a:rPr lang="es-419" dirty="0"/>
              <a:t>14. </a:t>
            </a:r>
            <a:r>
              <a:rPr lang="es-ES" dirty="0"/>
              <a:t>Parásitos. </a:t>
            </a:r>
          </a:p>
          <a:p>
            <a:r>
              <a:rPr lang="es-ES" dirty="0" err="1"/>
              <a:t>Vervine</a:t>
            </a:r>
            <a:r>
              <a:rPr lang="es-ES" dirty="0"/>
              <a:t> (10 </a:t>
            </a:r>
            <a:r>
              <a:rPr lang="es-ES" dirty="0" err="1"/>
              <a:t>leaves</a:t>
            </a:r>
            <a:r>
              <a:rPr lang="es-ES" dirty="0"/>
              <a:t>), </a:t>
            </a:r>
            <a:r>
              <a:rPr lang="es-ES" dirty="0" err="1"/>
              <a:t>coconut</a:t>
            </a:r>
            <a:r>
              <a:rPr lang="es-ES" dirty="0"/>
              <a:t> </a:t>
            </a:r>
            <a:r>
              <a:rPr lang="es-ES" dirty="0" err="1"/>
              <a:t>cream</a:t>
            </a:r>
            <a:r>
              <a:rPr lang="es-ES" dirty="0"/>
              <a:t>, </a:t>
            </a:r>
            <a:r>
              <a:rPr lang="es-ES" dirty="0" err="1"/>
              <a:t>salt</a:t>
            </a:r>
            <a:r>
              <a:rPr lang="es-ES" dirty="0"/>
              <a:t>.</a:t>
            </a:r>
          </a:p>
          <a:p>
            <a:r>
              <a:rPr lang="es-ES" dirty="0"/>
              <a:t>Mezclarlas con un poco de sal.</a:t>
            </a:r>
          </a:p>
          <a:p>
            <a:r>
              <a:rPr lang="es-ES" dirty="0"/>
              <a:t>Adultos: una cucharada una vez al día. Niño: una cucharadita una vez al día. </a:t>
            </a:r>
          </a:p>
          <a:p>
            <a:r>
              <a:rPr lang="es-ES" dirty="0"/>
              <a:t>15. Vómito.</a:t>
            </a:r>
          </a:p>
          <a:p>
            <a:r>
              <a:rPr lang="es-ES" dirty="0" err="1"/>
              <a:t>Promenta</a:t>
            </a:r>
            <a:r>
              <a:rPr lang="es-ES" dirty="0"/>
              <a:t> </a:t>
            </a:r>
            <a:r>
              <a:rPr lang="es-ES" dirty="0" err="1"/>
              <a:t>seed</a:t>
            </a:r>
            <a:r>
              <a:rPr lang="es-ES" dirty="0"/>
              <a:t>, </a:t>
            </a:r>
            <a:r>
              <a:rPr lang="es-ES" dirty="0" err="1"/>
              <a:t>cinannon</a:t>
            </a:r>
            <a:r>
              <a:rPr lang="es-ES" dirty="0"/>
              <a:t> and </a:t>
            </a:r>
            <a:r>
              <a:rPr lang="es-ES" dirty="0" err="1"/>
              <a:t>chicken</a:t>
            </a:r>
            <a:r>
              <a:rPr lang="es-ES" dirty="0"/>
              <a:t> guisad.</a:t>
            </a:r>
          </a:p>
          <a:p>
            <a:r>
              <a:rPr lang="es-ES" dirty="0"/>
              <a:t>Hervirlo todo en dos tazas de agua por diez minutos.</a:t>
            </a:r>
          </a:p>
          <a:p>
            <a:r>
              <a:rPr lang="es-ES" dirty="0"/>
              <a:t>Adultos: una cucharada tres veces al día, Niño: una cucharadita tres veces al día hasta dejar de vomitar.</a:t>
            </a:r>
          </a:p>
          <a:p>
            <a:r>
              <a:rPr lang="es-419" dirty="0"/>
              <a:t>16. </a:t>
            </a:r>
            <a:r>
              <a:rPr lang="es-ES" dirty="0"/>
              <a:t>Próstata.</a:t>
            </a:r>
          </a:p>
          <a:p>
            <a:r>
              <a:rPr lang="es-ES" dirty="0"/>
              <a:t>Miel, manzanilla, </a:t>
            </a:r>
            <a:r>
              <a:rPr lang="es-ES" dirty="0" err="1"/>
              <a:t>bitam</a:t>
            </a:r>
            <a:r>
              <a:rPr lang="es-ES" dirty="0"/>
              <a:t> </a:t>
            </a:r>
            <a:r>
              <a:rPr lang="es-ES" dirty="0" err="1"/>
              <a:t>sweet</a:t>
            </a:r>
            <a:r>
              <a:rPr lang="es-ES" dirty="0"/>
              <a:t>.</a:t>
            </a:r>
          </a:p>
          <a:p>
            <a:r>
              <a:rPr lang="es-ES" dirty="0"/>
              <a:t>Hervir juntos estos dos productos, y antes de tomar la poción mezclar con la miel.</a:t>
            </a:r>
          </a:p>
          <a:p>
            <a:r>
              <a:rPr lang="es-ES" dirty="0"/>
              <a:t>Tomarlo como agua</a:t>
            </a:r>
          </a:p>
          <a:p>
            <a:r>
              <a:rPr lang="es-ES" dirty="0"/>
              <a:t>17. Conjuntivitis. </a:t>
            </a:r>
            <a:r>
              <a:rPr lang="es-ES" dirty="0" err="1"/>
              <a:t>Pizabeth</a:t>
            </a:r>
            <a:endParaRPr lang="es-ES" dirty="0"/>
          </a:p>
          <a:p>
            <a:r>
              <a:rPr lang="es-ES" dirty="0"/>
              <a:t>Machacarlo y verter el jugo en un gotero para su aplicación en los ojos. </a:t>
            </a:r>
          </a:p>
          <a:p>
            <a:r>
              <a:rPr lang="es-ES" dirty="0"/>
              <a:t>Aplicarlo tres veces al día.</a:t>
            </a:r>
          </a:p>
          <a:p>
            <a:r>
              <a:rPr lang="es-419" dirty="0"/>
              <a:t>18. </a:t>
            </a:r>
            <a:r>
              <a:rPr lang="es-ES" dirty="0"/>
              <a:t>Enfermedades de la piel.</a:t>
            </a:r>
          </a:p>
          <a:p>
            <a:r>
              <a:rPr lang="es-ES" dirty="0" err="1"/>
              <a:t>Surusi</a:t>
            </a:r>
            <a:endParaRPr lang="es-ES" dirty="0"/>
          </a:p>
          <a:p>
            <a:r>
              <a:rPr lang="es-ES" dirty="0"/>
              <a:t>Machacarlo y aplicarlo en el área afectada.</a:t>
            </a:r>
          </a:p>
          <a:p>
            <a:r>
              <a:rPr lang="es-ES" dirty="0"/>
              <a:t>Aplicar 3 veces al día en el área afectada.</a:t>
            </a:r>
          </a:p>
          <a:p>
            <a:r>
              <a:rPr lang="es-419" dirty="0"/>
              <a:t>19. </a:t>
            </a:r>
            <a:r>
              <a:rPr lang="es-ES" dirty="0"/>
              <a:t>Dolor de muela. </a:t>
            </a:r>
            <a:r>
              <a:rPr lang="es-ES" dirty="0" err="1"/>
              <a:t>Cow</a:t>
            </a:r>
            <a:r>
              <a:rPr lang="es-ES" dirty="0"/>
              <a:t> </a:t>
            </a:r>
            <a:r>
              <a:rPr lang="es-ES" dirty="0" err="1"/>
              <a:t>foot</a:t>
            </a:r>
            <a:r>
              <a:rPr lang="es-ES" dirty="0"/>
              <a:t> 3 </a:t>
            </a:r>
            <a:r>
              <a:rPr lang="es-ES" dirty="0" err="1"/>
              <a:t>root</a:t>
            </a:r>
            <a:r>
              <a:rPr lang="es-ES" dirty="0"/>
              <a:t> </a:t>
            </a:r>
            <a:r>
              <a:rPr lang="es-ES" dirty="0" err="1"/>
              <a:t>scrape</a:t>
            </a:r>
            <a:r>
              <a:rPr lang="es-ES" dirty="0"/>
              <a:t> </a:t>
            </a:r>
            <a:r>
              <a:rPr lang="es-ES" dirty="0" err="1"/>
              <a:t>it</a:t>
            </a:r>
            <a:endParaRPr lang="es-ES" dirty="0"/>
          </a:p>
          <a:p>
            <a:r>
              <a:rPr lang="es-ES" dirty="0"/>
              <a:t>El polvo de la raíz ya raspado introducirlo en el agujero de la muela cariada. </a:t>
            </a:r>
          </a:p>
          <a:p>
            <a:r>
              <a:rPr lang="es-ES" dirty="0"/>
              <a:t>Una vez al día hasta que el dolor desaparezca.</a:t>
            </a:r>
          </a:p>
          <a:p>
            <a:r>
              <a:rPr lang="es-419" dirty="0"/>
              <a:t>20. Diarrea con sangre.</a:t>
            </a:r>
          </a:p>
          <a:p>
            <a:r>
              <a:rPr lang="es-419" dirty="0"/>
              <a:t>3 </a:t>
            </a:r>
            <a:r>
              <a:rPr lang="es-419" dirty="0" err="1"/>
              <a:t>young</a:t>
            </a:r>
            <a:r>
              <a:rPr lang="es-419" dirty="0"/>
              <a:t> </a:t>
            </a:r>
            <a:r>
              <a:rPr lang="es-419" dirty="0" err="1"/>
              <a:t>coconut</a:t>
            </a:r>
            <a:r>
              <a:rPr lang="es-419" dirty="0"/>
              <a:t> </a:t>
            </a:r>
            <a:r>
              <a:rPr lang="es-419" dirty="0" err="1"/>
              <a:t>cut</a:t>
            </a:r>
            <a:r>
              <a:rPr lang="es-419" dirty="0"/>
              <a:t> </a:t>
            </a:r>
            <a:r>
              <a:rPr lang="es-419" dirty="0" err="1"/>
              <a:t>each</a:t>
            </a:r>
            <a:r>
              <a:rPr lang="es-419" dirty="0"/>
              <a:t> </a:t>
            </a:r>
            <a:r>
              <a:rPr lang="es-419" dirty="0" err="1"/>
              <a:t>one</a:t>
            </a:r>
            <a:r>
              <a:rPr lang="es-419" dirty="0"/>
              <a:t> in 3 </a:t>
            </a:r>
            <a:r>
              <a:rPr lang="es-419" dirty="0" err="1"/>
              <a:t>pieces</a:t>
            </a:r>
            <a:r>
              <a:rPr lang="es-419" dirty="0"/>
              <a:t> 4 </a:t>
            </a:r>
            <a:r>
              <a:rPr lang="es-419" dirty="0" err="1"/>
              <a:t>pieces</a:t>
            </a:r>
            <a:r>
              <a:rPr lang="es-419" dirty="0"/>
              <a:t> </a:t>
            </a:r>
            <a:r>
              <a:rPr lang="es-419" dirty="0" err="1"/>
              <a:t>of</a:t>
            </a:r>
            <a:r>
              <a:rPr lang="es-419" dirty="0"/>
              <a:t> </a:t>
            </a:r>
            <a:r>
              <a:rPr lang="es-419" dirty="0" err="1"/>
              <a:t>coconut</a:t>
            </a:r>
            <a:r>
              <a:rPr lang="es-419" dirty="0"/>
              <a:t> 3 </a:t>
            </a:r>
            <a:r>
              <a:rPr lang="es-419" dirty="0" err="1"/>
              <a:t>root</a:t>
            </a:r>
            <a:r>
              <a:rPr lang="es-419" dirty="0"/>
              <a:t>, </a:t>
            </a:r>
            <a:r>
              <a:rPr lang="es-419" dirty="0" err="1"/>
              <a:t>cut</a:t>
            </a:r>
            <a:r>
              <a:rPr lang="es-419" dirty="0"/>
              <a:t> </a:t>
            </a:r>
            <a:r>
              <a:rPr lang="es-419" dirty="0" err="1"/>
              <a:t>it</a:t>
            </a:r>
            <a:r>
              <a:rPr lang="es-419" dirty="0"/>
              <a:t> up small6 </a:t>
            </a:r>
            <a:r>
              <a:rPr lang="es-419" dirty="0" err="1"/>
              <a:t>guava</a:t>
            </a:r>
            <a:r>
              <a:rPr lang="es-419" dirty="0"/>
              <a:t> </a:t>
            </a:r>
            <a:r>
              <a:rPr lang="es-419" dirty="0" err="1"/>
              <a:t>leaves</a:t>
            </a:r>
            <a:r>
              <a:rPr lang="es-419" dirty="0"/>
              <a:t> 4 </a:t>
            </a:r>
            <a:r>
              <a:rPr lang="es-419" dirty="0" err="1"/>
              <a:t>guava</a:t>
            </a:r>
            <a:r>
              <a:rPr lang="es-419" dirty="0"/>
              <a:t> </a:t>
            </a:r>
            <a:r>
              <a:rPr lang="es-419" dirty="0" err="1"/>
              <a:t>buds</a:t>
            </a:r>
            <a:r>
              <a:rPr lang="es-419" dirty="0"/>
              <a:t>, 1 </a:t>
            </a:r>
            <a:r>
              <a:rPr lang="es-419" dirty="0" err="1"/>
              <a:t>little</a:t>
            </a:r>
            <a:r>
              <a:rPr lang="es-419" dirty="0"/>
              <a:t> bag </a:t>
            </a:r>
            <a:r>
              <a:rPr lang="es-419" dirty="0" err="1"/>
              <a:t>with</a:t>
            </a:r>
            <a:r>
              <a:rPr lang="es-419" dirty="0"/>
              <a:t> </a:t>
            </a:r>
            <a:r>
              <a:rPr lang="es-419" dirty="0" err="1"/>
              <a:t>sinimont</a:t>
            </a:r>
            <a:r>
              <a:rPr lang="es-419" dirty="0"/>
              <a:t>-esencia.</a:t>
            </a:r>
          </a:p>
          <a:p>
            <a:r>
              <a:rPr lang="es-419" dirty="0"/>
              <a:t>Hervirlo en un litro de agua por treinta minutos, luego echarle un poco de esencia. </a:t>
            </a:r>
          </a:p>
          <a:p>
            <a:r>
              <a:rPr lang="es-419" dirty="0"/>
              <a:t>Adutos:1/4 de vaso tres veces al día. </a:t>
            </a:r>
          </a:p>
          <a:p>
            <a:r>
              <a:rPr lang="es-419" dirty="0"/>
              <a:t>21. Hemorragia.</a:t>
            </a:r>
          </a:p>
          <a:p>
            <a:r>
              <a:rPr lang="es-419" dirty="0" err="1"/>
              <a:t>Wandrin</a:t>
            </a:r>
            <a:r>
              <a:rPr lang="es-419" dirty="0"/>
              <a:t> </a:t>
            </a:r>
            <a:r>
              <a:rPr lang="es-419" dirty="0" err="1"/>
              <a:t>jew</a:t>
            </a:r>
            <a:r>
              <a:rPr lang="es-419" dirty="0"/>
              <a:t>, </a:t>
            </a:r>
            <a:r>
              <a:rPr lang="es-419" dirty="0" err="1"/>
              <a:t>kaasnipata</a:t>
            </a:r>
            <a:r>
              <a:rPr lang="es-419" dirty="0"/>
              <a:t>, </a:t>
            </a:r>
            <a:r>
              <a:rPr lang="es-419" dirty="0" err="1"/>
              <a:t>cassava</a:t>
            </a:r>
            <a:r>
              <a:rPr lang="es-419" dirty="0"/>
              <a:t> </a:t>
            </a:r>
            <a:r>
              <a:rPr lang="es-419" dirty="0" err="1"/>
              <a:t>marble</a:t>
            </a:r>
            <a:r>
              <a:rPr lang="es-419" dirty="0"/>
              <a:t>, sleeping </a:t>
            </a:r>
            <a:r>
              <a:rPr lang="es-419" dirty="0" err="1"/>
              <a:t>prickel</a:t>
            </a:r>
            <a:r>
              <a:rPr lang="es-419" dirty="0"/>
              <a:t>, </a:t>
            </a:r>
            <a:r>
              <a:rPr lang="es-419" dirty="0" err="1"/>
              <a:t>cow</a:t>
            </a:r>
            <a:r>
              <a:rPr lang="es-419" dirty="0"/>
              <a:t> </a:t>
            </a:r>
            <a:r>
              <a:rPr lang="es-419" dirty="0" err="1"/>
              <a:t>tong</a:t>
            </a:r>
            <a:r>
              <a:rPr lang="es-419" dirty="0"/>
              <a:t>, </a:t>
            </a:r>
            <a:r>
              <a:rPr lang="es-419" dirty="0" err="1"/>
              <a:t>fisic</a:t>
            </a:r>
            <a:r>
              <a:rPr lang="es-419" dirty="0"/>
              <a:t> </a:t>
            </a:r>
            <a:r>
              <a:rPr lang="es-419" dirty="0" err="1"/>
              <a:t>not</a:t>
            </a:r>
            <a:r>
              <a:rPr lang="es-419" dirty="0"/>
              <a:t>.</a:t>
            </a:r>
          </a:p>
          <a:p>
            <a:r>
              <a:rPr lang="es-419" dirty="0"/>
              <a:t>Hervir todo junto.</a:t>
            </a:r>
          </a:p>
          <a:p>
            <a:r>
              <a:rPr lang="es-419" dirty="0"/>
              <a:t>Comenzar  primero con un vaso y, después de media hora,  tomar otro.</a:t>
            </a:r>
          </a:p>
          <a:p>
            <a:r>
              <a:rPr lang="es-419" dirty="0"/>
              <a:t>22. </a:t>
            </a:r>
            <a:r>
              <a:rPr lang="es-ES" dirty="0"/>
              <a:t>Cualquier herida. </a:t>
            </a:r>
            <a:r>
              <a:rPr lang="es-ES" dirty="0" err="1"/>
              <a:t>Heall</a:t>
            </a:r>
            <a:r>
              <a:rPr lang="es-ES" dirty="0"/>
              <a:t> and </a:t>
            </a:r>
            <a:r>
              <a:rPr lang="es-ES" dirty="0" err="1"/>
              <a:t>draw</a:t>
            </a:r>
            <a:r>
              <a:rPr lang="es-ES" dirty="0"/>
              <a:t>. Se machaca y se le saca el jugo.</a:t>
            </a:r>
          </a:p>
          <a:p>
            <a:r>
              <a:rPr lang="es-ES" dirty="0"/>
              <a:t>Se aplica el jugo en la herida hasta que ésta se cure.</a:t>
            </a:r>
          </a:p>
          <a:p>
            <a:r>
              <a:rPr lang="es-419" dirty="0"/>
              <a:t>23. </a:t>
            </a:r>
            <a:r>
              <a:rPr lang="es-ES" dirty="0"/>
              <a:t>Desnutrición. </a:t>
            </a:r>
          </a:p>
          <a:p>
            <a:r>
              <a:rPr lang="es-ES" dirty="0"/>
              <a:t>Locas </a:t>
            </a:r>
            <a:r>
              <a:rPr lang="es-ES" dirty="0" err="1"/>
              <a:t>bark</a:t>
            </a:r>
            <a:r>
              <a:rPr lang="es-ES" dirty="0"/>
              <a:t>, </a:t>
            </a:r>
            <a:r>
              <a:rPr lang="es-ES" dirty="0" err="1"/>
              <a:t>chainy</a:t>
            </a:r>
            <a:r>
              <a:rPr lang="es-ES" dirty="0"/>
              <a:t> </a:t>
            </a:r>
            <a:r>
              <a:rPr lang="es-ES" dirty="0" err="1"/>
              <a:t>root</a:t>
            </a:r>
            <a:r>
              <a:rPr lang="es-ES" dirty="0"/>
              <a:t> and </a:t>
            </a:r>
            <a:r>
              <a:rPr lang="es-ES" dirty="0" err="1"/>
              <a:t>sweet</a:t>
            </a:r>
            <a:r>
              <a:rPr lang="es-ES" dirty="0"/>
              <a:t>.</a:t>
            </a:r>
          </a:p>
          <a:p>
            <a:r>
              <a:rPr lang="es-ES" dirty="0"/>
              <a:t>Hervir las tres plantas medicinales. </a:t>
            </a:r>
          </a:p>
          <a:p>
            <a:r>
              <a:rPr lang="es-ES" dirty="0"/>
              <a:t>Se toma como agua por seis meses hasta que se cura la desnutrición.</a:t>
            </a:r>
          </a:p>
          <a:p>
            <a:r>
              <a:rPr lang="es-419" dirty="0"/>
              <a:t>24. </a:t>
            </a:r>
            <a:r>
              <a:rPr lang="es-ES" dirty="0"/>
              <a:t>Hipertensión. Wild </a:t>
            </a:r>
            <a:r>
              <a:rPr lang="es-ES" dirty="0" err="1"/>
              <a:t>shade</a:t>
            </a:r>
            <a:r>
              <a:rPr lang="es-ES" dirty="0"/>
              <a:t>. </a:t>
            </a:r>
          </a:p>
          <a:p>
            <a:r>
              <a:rPr lang="es-ES" dirty="0"/>
              <a:t>Se hierven siete hojas. Se puede también masticar 3 hojas sacándole el jugo y  botando el residuo.</a:t>
            </a:r>
          </a:p>
          <a:p>
            <a:r>
              <a:rPr lang="es-ES" dirty="0"/>
              <a:t>Se toma  por meses, diariamente, como agua.</a:t>
            </a:r>
          </a:p>
          <a:p>
            <a:r>
              <a:rPr lang="es-419" dirty="0"/>
              <a:t>25. </a:t>
            </a:r>
            <a:r>
              <a:rPr lang="es-ES" dirty="0"/>
              <a:t>aire” (cualquier dolor o calambre que ataque diferentes partes del cuerpo) se ha de tomar pomada de cebo de vaca, de ajo y de hojas de árboles de </a:t>
            </a:r>
            <a:r>
              <a:rPr lang="es-ES" dirty="0" err="1"/>
              <a:t>siguapate</a:t>
            </a:r>
            <a:r>
              <a:rPr lang="es-ES" dirty="0"/>
              <a:t>, apazote y </a:t>
            </a:r>
            <a:r>
              <a:rPr lang="es-ES" dirty="0" err="1"/>
              <a:t>wanilama</a:t>
            </a:r>
            <a:r>
              <a:rPr lang="es-ES" dirty="0"/>
              <a:t> hervidas con hojas de plátano.</a:t>
            </a:r>
          </a:p>
          <a:p>
            <a:r>
              <a:rPr lang="es-ES" dirty="0"/>
              <a:t>26. picaduras de la </a:t>
            </a:r>
            <a:r>
              <a:rPr lang="es-ES" dirty="0" err="1"/>
              <a:t>Sirudunatu</a:t>
            </a:r>
            <a:r>
              <a:rPr lang="es-ES" dirty="0"/>
              <a:t>, una pequeña Mantarraya. </a:t>
            </a:r>
          </a:p>
          <a:p>
            <a:r>
              <a:rPr lang="es-ES" dirty="0"/>
              <a:t>pinchazo produce sangrado, paraliza toda la pierna, la inflama y causa un dolor insoportable. Los garífunas dicen que la única cura es la secreción vaginal. </a:t>
            </a:r>
          </a:p>
          <a:p>
            <a:r>
              <a:rPr lang="es-ES" dirty="0"/>
              <a:t> el líquido vaginal es recogido en un algodón y puesto a presión sobre la herida, la cual a su vez es envuelta en hojas de plátano.</a:t>
            </a:r>
          </a:p>
          <a:p>
            <a:r>
              <a:rPr lang="es-ES" dirty="0"/>
              <a:t>27. La hipertensión la curan con la </a:t>
            </a:r>
            <a:r>
              <a:rPr lang="es-ES" dirty="0" err="1"/>
              <a:t>calaica</a:t>
            </a:r>
            <a:r>
              <a:rPr lang="es-ES" dirty="0"/>
              <a:t> hervida, que es una hoja muy amarga. Asimismo, la utilizan para tratar los calambres. El “bajo” que es un tipo de enfermedad originada por el contacto cercano con los muertos, se contrarresta dando un baño con la planta de “velo de muerto”. </a:t>
            </a:r>
          </a:p>
          <a:p>
            <a:r>
              <a:rPr lang="es-ES" dirty="0"/>
              <a:t>28. Frecuencia de uso: </a:t>
            </a:r>
            <a:r>
              <a:rPr lang="es-ES" dirty="0" err="1"/>
              <a:t>Calaica</a:t>
            </a:r>
            <a:r>
              <a:rPr lang="es-ES" dirty="0"/>
              <a:t> 42 Aceite de Coco 8 Manzanilla 37 Naranja Agria 7 Apazote 34 Limón 7 Aceite de Tiburón 27 Clavo de Olor 7 Albaca 16 Altamisa 7 Eucalipto 16 Mano de Lagarto 6 Valeriana 12 Zacate Té 6 Frijolillo 10 Palo de Hombre 5 </a:t>
            </a:r>
            <a:r>
              <a:rPr lang="es-ES" dirty="0" err="1"/>
              <a:t>Epacina</a:t>
            </a:r>
            <a:r>
              <a:rPr lang="es-ES" dirty="0"/>
              <a:t> 9 Miel de Abeja 5 Madreado 8 Malva 5 Siempre Viva </a:t>
            </a:r>
          </a:p>
          <a:p>
            <a:r>
              <a:rPr lang="es-ES" dirty="0"/>
              <a:t>29. Hojas de piña Después de sobar la parte afectada con aceite de comer, se recomienda machacar dos o tres hojas de piña y colocárselas también con un trapo limpio.</a:t>
            </a:r>
          </a:p>
          <a:p>
            <a:r>
              <a:rPr lang="es-ES" dirty="0"/>
              <a:t>El propósito es que el calor y lo frío de las hojas se mezclen e intercedan en la recuperación de los músculos doloridos, manteniéndolos en su lugar y absorbiendo el dolor; de lo contrario se entiesan y duelen cada día más.  Al día siguiente se retiran las hojas de piña y se repite la sanación por tres noches consecutivas.</a:t>
            </a:r>
          </a:p>
          <a:p>
            <a:r>
              <a:rPr lang="es-419" dirty="0"/>
              <a:t>30. </a:t>
            </a:r>
            <a:r>
              <a:rPr lang="es-ES" dirty="0"/>
              <a:t>Chupón para bebés  Para preparar el chupón se cortan de 5 a 8 hojas de artemisa y se mezclan con semillas de anís y 2 dientes de ajo; se envuelve en un trapo blanco y se amarra para luego enjuagarlo en miel blanca y dárselo al bebe en forma de bobo. Esto sirve para limpiarle el estómago y evitar los cólicos, se recomienda repetir el proceso cada 15 días.</a:t>
            </a:r>
          </a:p>
          <a:p>
            <a:r>
              <a:rPr lang="es-ES" dirty="0"/>
              <a:t>31. Hojas de albahaca seca Para preparar el té, primero se cortan suficientes hojas de albahaca, se dejan secar al sol, ya secas se remojan en agua, se ponen a hervir y se toma una taza sin azúcar;  sirve para evitar los vómitos y nauseas.</a:t>
            </a:r>
          </a:p>
          <a:p>
            <a:r>
              <a:rPr lang="es-419" dirty="0"/>
              <a:t>32. </a:t>
            </a:r>
            <a:r>
              <a:rPr lang="es-ES" dirty="0"/>
              <a:t>Hojas de albahaca Primero se cortan las hojas de albahaca frescas, se ponen a hervir con un poco de clavo y 2 dientes de ajo para después ser bebido por la embarazada. Esta infusión sirve para acelerar el parto y darle aire a la hora de pujar; se debe tomar durante las primeras contracciones.</a:t>
            </a:r>
          </a:p>
          <a:p>
            <a:r>
              <a:rPr lang="es-419" dirty="0"/>
              <a:t>33. </a:t>
            </a:r>
            <a:r>
              <a:rPr lang="es-ES" dirty="0"/>
              <a:t>Hierba de cáncer Con las hojas se prepara una infusión  que sirve para aliviar los cólicos menstruales y el dolor de estómago. La dosis es 3 tazas por día para desaparecer el dolor y cualquier infección estomacal.</a:t>
            </a:r>
          </a:p>
          <a:p>
            <a:r>
              <a:rPr lang="es-ES" dirty="0"/>
              <a:t>34. Bejuco de Ajo Las hojas son utilizadas para hacer baños y curar la fiebre en niños y adultos. De las hojas secas se obtiene incienso. </a:t>
            </a:r>
          </a:p>
          <a:p>
            <a:r>
              <a:rPr lang="es-ES" dirty="0"/>
              <a:t>35. Madre cacao Las hojas son utilizadas para curar el salpullido. El lienzo se prepara machacando las hojas con agua salada (de mar); se recomienda bañarse todos los días hasta eliminar la picazón. </a:t>
            </a:r>
          </a:p>
          <a:p>
            <a:r>
              <a:rPr lang="es-ES" dirty="0"/>
              <a:t>36. Bálsamo de aire Con las hojas se prepara una infusión que sirve para eliminar los gases estomacales. Se toma 3 veces al día hasta desaparecer el mal.</a:t>
            </a:r>
          </a:p>
          <a:p>
            <a:r>
              <a:rPr lang="es-419" dirty="0"/>
              <a:t>37. </a:t>
            </a:r>
            <a:r>
              <a:rPr lang="es-ES" dirty="0"/>
              <a:t>Aguacate La infusión de las hojas sirve para bajar la fiebre y aliviar los dolores de cabeza; se toma sin azúcar, sustituyéndola por el agua hasta desaparecer la fiebre.</a:t>
            </a:r>
          </a:p>
          <a:p>
            <a:r>
              <a:rPr lang="es-ES" dirty="0"/>
              <a:t>La semilla del aguacate con clavo sirve para las mujeres que no desean volver a tener hijos. La dosis, 2  litros en lugar de agua; consumidos los dos litros acudir de nuevo con la comadrona. </a:t>
            </a:r>
          </a:p>
          <a:p>
            <a:r>
              <a:rPr lang="es-ES" dirty="0"/>
              <a:t>38. Mazapán La infusión de las hojas se utiliza para normalizar la presión alta; la dosis, un vaso diario por una semana sustituyéndolo por el agua.</a:t>
            </a:r>
          </a:p>
          <a:p>
            <a:r>
              <a:rPr lang="es-419" dirty="0"/>
              <a:t>39. </a:t>
            </a:r>
            <a:r>
              <a:rPr lang="es-ES" dirty="0"/>
              <a:t>Manzanilla </a:t>
            </a:r>
            <a:r>
              <a:rPr lang="es-ES" dirty="0" err="1"/>
              <a:t>Manzanilla</a:t>
            </a:r>
            <a:r>
              <a:rPr lang="es-ES" dirty="0"/>
              <a:t> mezclada con clavo y esencia coronado; sirve para adelantar el parto, se recomienda tomar una taza en las primeras contracciones. </a:t>
            </a:r>
          </a:p>
          <a:p>
            <a:r>
              <a:rPr lang="es-ES" dirty="0"/>
              <a:t>El té de manzanilla sirve para contrarrestar los dolores menstruales; tomar de 2 a 3 tazas el primer día menstrual es suficiente para terminar con el dolor.</a:t>
            </a:r>
          </a:p>
          <a:p>
            <a:r>
              <a:rPr lang="es-419" dirty="0"/>
              <a:t>40. </a:t>
            </a:r>
            <a:r>
              <a:rPr lang="es-ES" dirty="0"/>
              <a:t>Pericón La infusión sirve para limpiar el estómago después del parto. El pericón se mezcla y se  hierve juntamente con manzanilla y bálsamo de aire; la dosis, una taza.</a:t>
            </a:r>
          </a:p>
          <a:p>
            <a:endParaRPr lang="es-419" dirty="0"/>
          </a:p>
        </p:txBody>
      </p:sp>
      <p:sp>
        <p:nvSpPr>
          <p:cNvPr id="4" name="Slide Number Placeholder 3"/>
          <p:cNvSpPr>
            <a:spLocks noGrp="1"/>
          </p:cNvSpPr>
          <p:nvPr>
            <p:ph type="sldNum" sz="quarter" idx="5"/>
          </p:nvPr>
        </p:nvSpPr>
        <p:spPr/>
        <p:txBody>
          <a:bodyPr/>
          <a:lstStyle/>
          <a:p>
            <a:fld id="{7AC8AD48-74FF-4073-8F29-5422FF021E24}" type="slidenum">
              <a:rPr lang="en-US" smtClean="0"/>
              <a:t>5</a:t>
            </a:fld>
            <a:endParaRPr lang="en-US"/>
          </a:p>
        </p:txBody>
      </p:sp>
    </p:spTree>
    <p:extLst>
      <p:ext uri="{BB962C8B-B14F-4D97-AF65-F5344CB8AC3E}">
        <p14:creationId xmlns:p14="http://schemas.microsoft.com/office/powerpoint/2010/main" val="103097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419" dirty="0"/>
              <a:t>1. </a:t>
            </a:r>
            <a:r>
              <a:rPr lang="en-US" sz="1200" b="0" i="0" kern="1200" dirty="0" err="1">
                <a:solidFill>
                  <a:schemeClr val="tx1"/>
                </a:solidFill>
                <a:effectLst/>
                <a:latin typeface="+mn-lt"/>
                <a:ea typeface="+mn-ea"/>
                <a:cs typeface="+mn-cs"/>
              </a:rPr>
              <a:t>medicina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preventiva</a:t>
            </a:r>
            <a:r>
              <a:rPr lang="en-US" sz="1200" b="0" i="0" kern="1200" dirty="0">
                <a:solidFill>
                  <a:schemeClr val="tx1"/>
                </a:solidFill>
                <a:effectLst/>
                <a:latin typeface="+mn-lt"/>
                <a:ea typeface="+mn-ea"/>
                <a:cs typeface="+mn-cs"/>
              </a:rPr>
              <a:t> para </a:t>
            </a:r>
            <a:r>
              <a:rPr lang="en-US" sz="1200" b="0" i="0" kern="1200" dirty="0" err="1">
                <a:solidFill>
                  <a:schemeClr val="tx1"/>
                </a:solidFill>
                <a:effectLst/>
                <a:latin typeface="+mn-lt"/>
                <a:ea typeface="+mn-ea"/>
                <a:cs typeface="+mn-cs"/>
              </a:rPr>
              <a:t>tratar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fiebres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estrés</a:t>
            </a:r>
            <a:r>
              <a:rPr lang="en-US" sz="1200" b="0" i="0" kern="1200" dirty="0">
                <a:solidFill>
                  <a:schemeClr val="tx1"/>
                </a:solidFill>
                <a:effectLst/>
                <a:latin typeface="+mn-lt"/>
                <a:ea typeface="+mn-ea"/>
                <a:cs typeface="+mn-cs"/>
              </a:rPr>
              <a:t> e </a:t>
            </a:r>
            <a:r>
              <a:rPr lang="en-US" sz="1200" b="0" i="0" kern="1200" dirty="0" err="1">
                <a:solidFill>
                  <a:schemeClr val="tx1"/>
                </a:solidFill>
                <a:effectLst/>
                <a:latin typeface="+mn-lt"/>
                <a:ea typeface="+mn-ea"/>
                <a:cs typeface="+mn-cs"/>
              </a:rPr>
              <a:t>incluso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dolores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menstruales</a:t>
            </a:r>
            <a:r>
              <a:rPr lang="en-US" sz="1200" b="0" i="0" kern="1200" dirty="0">
                <a:solidFill>
                  <a:schemeClr val="tx1"/>
                </a:solidFill>
                <a:effectLst/>
                <a:latin typeface="+mn-lt"/>
                <a:ea typeface="+mn-ea"/>
                <a:cs typeface="+mn-cs"/>
              </a:rPr>
              <a:t> y de </a:t>
            </a:r>
            <a:r>
              <a:rPr lang="en-US" sz="1200" b="0" i="0" kern="1200" dirty="0" err="1">
                <a:solidFill>
                  <a:schemeClr val="tx1"/>
                </a:solidFill>
                <a:effectLst/>
                <a:latin typeface="+mn-lt"/>
                <a:ea typeface="+mn-ea"/>
                <a:cs typeface="+mn-cs"/>
              </a:rPr>
              <a:t>espalda</a:t>
            </a:r>
            <a:r>
              <a:rPr lang="en-US" sz="1200" b="0" i="0" kern="1200" dirty="0">
                <a:solidFill>
                  <a:schemeClr val="tx1"/>
                </a:solidFill>
                <a:effectLst/>
                <a:latin typeface="+mn-lt"/>
                <a:ea typeface="+mn-ea"/>
                <a:cs typeface="+mn-cs"/>
              </a:rPr>
              <a:t>.</a:t>
            </a:r>
          </a:p>
          <a:p>
            <a:r>
              <a:rPr lang="es-419" dirty="0"/>
              <a:t>2. Libido</a:t>
            </a:r>
          </a:p>
        </p:txBody>
      </p:sp>
      <p:sp>
        <p:nvSpPr>
          <p:cNvPr id="4" name="Slide Number Placeholder 3"/>
          <p:cNvSpPr>
            <a:spLocks noGrp="1"/>
          </p:cNvSpPr>
          <p:nvPr>
            <p:ph type="sldNum" sz="quarter" idx="5"/>
          </p:nvPr>
        </p:nvSpPr>
        <p:spPr/>
        <p:txBody>
          <a:bodyPr/>
          <a:lstStyle/>
          <a:p>
            <a:fld id="{7AC8AD48-74FF-4073-8F29-5422FF021E24}" type="slidenum">
              <a:rPr lang="en-US" smtClean="0"/>
              <a:t>6</a:t>
            </a:fld>
            <a:endParaRPr lang="en-US"/>
          </a:p>
        </p:txBody>
      </p:sp>
    </p:spTree>
    <p:extLst>
      <p:ext uri="{BB962C8B-B14F-4D97-AF65-F5344CB8AC3E}">
        <p14:creationId xmlns:p14="http://schemas.microsoft.com/office/powerpoint/2010/main" val="278996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7AC8AD48-74FF-4073-8F29-5422FF021E24}" type="slidenum">
              <a:rPr lang="en-US" smtClean="0"/>
              <a:t>7</a:t>
            </a:fld>
            <a:endParaRPr lang="en-US"/>
          </a:p>
        </p:txBody>
      </p:sp>
    </p:spTree>
    <p:extLst>
      <p:ext uri="{BB962C8B-B14F-4D97-AF65-F5344CB8AC3E}">
        <p14:creationId xmlns:p14="http://schemas.microsoft.com/office/powerpoint/2010/main" val="2648891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5"/>
          </p:nvPr>
        </p:nvSpPr>
        <p:spPr/>
        <p:txBody>
          <a:bodyPr/>
          <a:lstStyle/>
          <a:p>
            <a:fld id="{7AC8AD48-74FF-4073-8F29-5422FF021E24}" type="slidenum">
              <a:rPr lang="en-US" smtClean="0"/>
              <a:t>8</a:t>
            </a:fld>
            <a:endParaRPr lang="en-US"/>
          </a:p>
        </p:txBody>
      </p:sp>
    </p:spTree>
    <p:extLst>
      <p:ext uri="{BB962C8B-B14F-4D97-AF65-F5344CB8AC3E}">
        <p14:creationId xmlns:p14="http://schemas.microsoft.com/office/powerpoint/2010/main" val="331141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err="1">
                <a:solidFill>
                  <a:schemeClr val="tx1"/>
                </a:solidFill>
                <a:effectLst/>
                <a:latin typeface="+mn-lt"/>
                <a:ea typeface="+mn-ea"/>
                <a:cs typeface="+mn-cs"/>
              </a:rPr>
              <a:t>lipia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arbustiva</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cidrón</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juanilama</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hierba</a:t>
            </a:r>
            <a:r>
              <a:rPr lang="en-US" sz="1200" b="1"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negra</a:t>
            </a:r>
            <a:r>
              <a:rPr lang="en-US" sz="1200" b="0" i="0" kern="1200" dirty="0">
                <a:solidFill>
                  <a:schemeClr val="tx1"/>
                </a:solidFill>
                <a:effectLst/>
                <a:latin typeface="+mn-lt"/>
                <a:ea typeface="+mn-ea"/>
                <a:cs typeface="+mn-cs"/>
              </a:rPr>
              <a:t>, </a:t>
            </a:r>
            <a:r>
              <a:rPr lang="en-US" sz="1200" b="1" i="0" kern="1200" dirty="0" err="1">
                <a:solidFill>
                  <a:schemeClr val="tx1"/>
                </a:solidFill>
                <a:effectLst/>
                <a:latin typeface="+mn-lt"/>
                <a:ea typeface="+mn-ea"/>
                <a:cs typeface="+mn-cs"/>
              </a:rPr>
              <a:t>pitiona</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pronto alivio</a:t>
            </a:r>
            <a:r>
              <a:rPr lang="en-US" sz="1200" b="0" i="0" u="none" strike="noStrike" kern="1200" baseline="30000" dirty="0">
                <a:solidFill>
                  <a:schemeClr val="tx1"/>
                </a:solidFill>
                <a:effectLst/>
                <a:latin typeface="+mn-lt"/>
                <a:ea typeface="+mn-ea"/>
                <a:cs typeface="+mn-cs"/>
                <a:hlinkClick r:id="rId3"/>
              </a:rPr>
              <a:t>3</a:t>
            </a:r>
            <a:r>
              <a:rPr lang="en-US" sz="1200" b="0" i="0" kern="1200" dirty="0">
                <a:solidFill>
                  <a:schemeClr val="tx1"/>
                </a:solidFill>
                <a:effectLst/>
                <a:latin typeface="+mn-lt"/>
                <a:ea typeface="+mn-ea"/>
                <a:cs typeface="+mn-cs"/>
              </a:rPr>
              <a:t>​ y </a:t>
            </a:r>
            <a:r>
              <a:rPr lang="en-US" sz="1200" b="1" i="0" kern="1200" dirty="0">
                <a:solidFill>
                  <a:schemeClr val="tx1"/>
                </a:solidFill>
                <a:effectLst/>
                <a:latin typeface="+mn-lt"/>
                <a:ea typeface="+mn-ea"/>
                <a:cs typeface="+mn-cs"/>
              </a:rPr>
              <a:t>salvia morada</a:t>
            </a:r>
            <a:endParaRPr lang="es-419" dirty="0"/>
          </a:p>
        </p:txBody>
      </p:sp>
      <p:sp>
        <p:nvSpPr>
          <p:cNvPr id="4" name="Slide Number Placeholder 3"/>
          <p:cNvSpPr>
            <a:spLocks noGrp="1"/>
          </p:cNvSpPr>
          <p:nvPr>
            <p:ph type="sldNum" sz="quarter" idx="5"/>
          </p:nvPr>
        </p:nvSpPr>
        <p:spPr/>
        <p:txBody>
          <a:bodyPr/>
          <a:lstStyle/>
          <a:p>
            <a:fld id="{7AC8AD48-74FF-4073-8F29-5422FF021E24}" type="slidenum">
              <a:rPr lang="en-US" smtClean="0"/>
              <a:t>9</a:t>
            </a:fld>
            <a:endParaRPr lang="en-US"/>
          </a:p>
        </p:txBody>
      </p:sp>
    </p:spTree>
    <p:extLst>
      <p:ext uri="{BB962C8B-B14F-4D97-AF65-F5344CB8AC3E}">
        <p14:creationId xmlns:p14="http://schemas.microsoft.com/office/powerpoint/2010/main" val="1857780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002A7-6360-43DA-AD28-7FDB3B543C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163B1C-5063-4EF1-80F2-6E6A01F85F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AC4DF3-6CE7-4790-A6A3-61E84AE96096}"/>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5" name="Footer Placeholder 4">
            <a:extLst>
              <a:ext uri="{FF2B5EF4-FFF2-40B4-BE49-F238E27FC236}">
                <a16:creationId xmlns:a16="http://schemas.microsoft.com/office/drawing/2014/main" id="{29E39A94-B103-4F16-913D-3EA654BF9A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5E3902-7BC9-4A63-8727-428EF733282E}"/>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3648175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3B2F2-C5C8-4AD5-88B3-C7142BD313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F88FF-513D-4AAE-B618-04DF8D5746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759F5-52BF-4898-9DAC-831F3D3D9DFB}"/>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5" name="Footer Placeholder 4">
            <a:extLst>
              <a:ext uri="{FF2B5EF4-FFF2-40B4-BE49-F238E27FC236}">
                <a16:creationId xmlns:a16="http://schemas.microsoft.com/office/drawing/2014/main" id="{596D70FA-D9E7-4C07-BE7C-D7A0CCAF3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C8AC71-8211-4534-B1DC-DCA361E82125}"/>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310630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1FEAC0-FFE7-46C2-A4C8-E4373F5BC8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506EC0-C0C9-4A15-AD3F-DA81B18873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5AEC7-BA68-4470-A5DF-2A858E58380E}"/>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5" name="Footer Placeholder 4">
            <a:extLst>
              <a:ext uri="{FF2B5EF4-FFF2-40B4-BE49-F238E27FC236}">
                <a16:creationId xmlns:a16="http://schemas.microsoft.com/office/drawing/2014/main" id="{87AEAA8F-FF35-4673-A84E-C57634122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9C3E36-9440-4126-B949-27DC0FDE7735}"/>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167197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26B2-45CD-40C3-A398-1228C30F0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F1D715-0543-4BEB-9FD5-D557982DDE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53638-9FF7-459A-A857-906121EEA761}"/>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5" name="Footer Placeholder 4">
            <a:extLst>
              <a:ext uri="{FF2B5EF4-FFF2-40B4-BE49-F238E27FC236}">
                <a16:creationId xmlns:a16="http://schemas.microsoft.com/office/drawing/2014/main" id="{E4EB42A6-9212-434C-B78A-46DC39257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E680C9-EBEC-4673-BE8B-1189E2447E59}"/>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325834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88B9-22B9-46F1-9591-5470D485B1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E8FA0F-0703-43DB-8E91-8F89FF3D3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8BB03AD-1285-443A-915B-6422756366C5}"/>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5" name="Footer Placeholder 4">
            <a:extLst>
              <a:ext uri="{FF2B5EF4-FFF2-40B4-BE49-F238E27FC236}">
                <a16:creationId xmlns:a16="http://schemas.microsoft.com/office/drawing/2014/main" id="{5234FB95-0026-4A32-A6CB-D6433D955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D3CF9-9303-42BA-8FDA-E67B78372876}"/>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2726114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F838-D9A5-43C4-98A5-8A0109F09E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45D651-5150-4DC3-AC6E-CC6B2F65C5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307CF3-9F3C-4797-BC4D-59141FFEBC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08468E-3C9B-46F7-9FE8-6373CE62A89E}"/>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6" name="Footer Placeholder 5">
            <a:extLst>
              <a:ext uri="{FF2B5EF4-FFF2-40B4-BE49-F238E27FC236}">
                <a16:creationId xmlns:a16="http://schemas.microsoft.com/office/drawing/2014/main" id="{C4ABA3BC-E8BA-4941-B008-DFEFD5891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9FD3F7-D4AF-4C6D-B0F3-02D6F3EDBF7E}"/>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115250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11CC-9C08-4572-B226-A92D86C0A3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4531B5-85EA-4222-8EC7-EB36C90AB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01EFCE-6C97-46FD-9243-64E6846E083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7BCB4-97F5-4892-9F25-810BF5A73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BCDFAAA-DBD6-405F-A7F5-E13CD1D8E3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79B4AB-6FB1-4479-8D87-15C1A001346A}"/>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8" name="Footer Placeholder 7">
            <a:extLst>
              <a:ext uri="{FF2B5EF4-FFF2-40B4-BE49-F238E27FC236}">
                <a16:creationId xmlns:a16="http://schemas.microsoft.com/office/drawing/2014/main" id="{F2DAF8C1-E29E-48E2-8516-04CE698459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8D33CD9-34E0-4A17-89D3-5B09C09252C8}"/>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433273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D0E0-9770-4C56-96B7-6F30BDD3CF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DA80FB-943B-4100-B211-B7285C3A95F4}"/>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4" name="Footer Placeholder 3">
            <a:extLst>
              <a:ext uri="{FF2B5EF4-FFF2-40B4-BE49-F238E27FC236}">
                <a16:creationId xmlns:a16="http://schemas.microsoft.com/office/drawing/2014/main" id="{7D4C942D-E5AA-4A72-9AB4-1AAE155FD7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FFC8D1-B5A3-4F46-9D45-185A860D1EFC}"/>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8310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DEE66C-FBA6-43A0-A9F5-A3B096538FAC}"/>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3" name="Footer Placeholder 2">
            <a:extLst>
              <a:ext uri="{FF2B5EF4-FFF2-40B4-BE49-F238E27FC236}">
                <a16:creationId xmlns:a16="http://schemas.microsoft.com/office/drawing/2014/main" id="{B545E35A-9C52-449B-8DB4-4DD7241472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2CC34E-258D-4F61-BBDB-7574DF62D335}"/>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275267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BCA5-CDAB-4BB4-AFD6-858C031A63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339311-DE8F-4041-A215-63E070BAAA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4251D1-98EC-480F-B977-CC067BF0DA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672026-FB53-408F-A08E-3B8050902BC3}"/>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6" name="Footer Placeholder 5">
            <a:extLst>
              <a:ext uri="{FF2B5EF4-FFF2-40B4-BE49-F238E27FC236}">
                <a16:creationId xmlns:a16="http://schemas.microsoft.com/office/drawing/2014/main" id="{A55D1E7D-1360-448D-BD97-306BF429CA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53E7F6-3CC1-48A5-8E9D-E3844494B49D}"/>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2538822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2D0F-0A38-4385-AE06-D92A4D86C1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07CE14-204F-45B6-9FA3-F7ECA098EC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AD3270-00FB-4847-AA19-5D8C0393E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F9406D-A2F2-4E3D-8E96-2AB9FABD2B9E}"/>
              </a:ext>
            </a:extLst>
          </p:cNvPr>
          <p:cNvSpPr>
            <a:spLocks noGrp="1"/>
          </p:cNvSpPr>
          <p:nvPr>
            <p:ph type="dt" sz="half" idx="10"/>
          </p:nvPr>
        </p:nvSpPr>
        <p:spPr/>
        <p:txBody>
          <a:bodyPr/>
          <a:lstStyle/>
          <a:p>
            <a:fld id="{B9FD9CB6-DF71-4800-82B3-48DC4BD243AA}" type="datetimeFigureOut">
              <a:rPr lang="en-US" smtClean="0"/>
              <a:t>3/30/2020</a:t>
            </a:fld>
            <a:endParaRPr lang="en-US"/>
          </a:p>
        </p:txBody>
      </p:sp>
      <p:sp>
        <p:nvSpPr>
          <p:cNvPr id="6" name="Footer Placeholder 5">
            <a:extLst>
              <a:ext uri="{FF2B5EF4-FFF2-40B4-BE49-F238E27FC236}">
                <a16:creationId xmlns:a16="http://schemas.microsoft.com/office/drawing/2014/main" id="{251A5DD3-B2CA-429D-B882-A12CF1E3E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6D0B5-DDFC-4A10-AB83-002A1DC65A93}"/>
              </a:ext>
            </a:extLst>
          </p:cNvPr>
          <p:cNvSpPr>
            <a:spLocks noGrp="1"/>
          </p:cNvSpPr>
          <p:nvPr>
            <p:ph type="sldNum" sz="quarter" idx="12"/>
          </p:nvPr>
        </p:nvSpPr>
        <p:spPr/>
        <p:txBody>
          <a:bodyPr/>
          <a:lstStyle/>
          <a:p>
            <a:fld id="{FCA54AE9-3B48-485E-9B7F-BA2F6162B4C0}" type="slidenum">
              <a:rPr lang="en-US" smtClean="0"/>
              <a:t>‹Nº›</a:t>
            </a:fld>
            <a:endParaRPr lang="en-US"/>
          </a:p>
        </p:txBody>
      </p:sp>
    </p:spTree>
    <p:extLst>
      <p:ext uri="{BB962C8B-B14F-4D97-AF65-F5344CB8AC3E}">
        <p14:creationId xmlns:p14="http://schemas.microsoft.com/office/powerpoint/2010/main" val="3288184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9A4D5-F56C-4DDE-9774-51BDE9C1E0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2D24FB-F8CF-4B3C-909A-09F08DAA1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292F8-DAB1-48D2-92D1-64EE8C27AA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D9CB6-DF71-4800-82B3-48DC4BD243AA}" type="datetimeFigureOut">
              <a:rPr lang="en-US" smtClean="0"/>
              <a:t>3/30/2020</a:t>
            </a:fld>
            <a:endParaRPr lang="en-US"/>
          </a:p>
        </p:txBody>
      </p:sp>
      <p:sp>
        <p:nvSpPr>
          <p:cNvPr id="5" name="Footer Placeholder 4">
            <a:extLst>
              <a:ext uri="{FF2B5EF4-FFF2-40B4-BE49-F238E27FC236}">
                <a16:creationId xmlns:a16="http://schemas.microsoft.com/office/drawing/2014/main" id="{FDAA9C3D-5726-4254-8190-48D3F94557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09D16E-08BD-45C6-BA5F-3BB108356B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54AE9-3B48-485E-9B7F-BA2F6162B4C0}" type="slidenum">
              <a:rPr lang="en-US" smtClean="0"/>
              <a:t>‹Nº›</a:t>
            </a:fld>
            <a:endParaRPr lang="en-US"/>
          </a:p>
        </p:txBody>
      </p:sp>
    </p:spTree>
    <p:extLst>
      <p:ext uri="{BB962C8B-B14F-4D97-AF65-F5344CB8AC3E}">
        <p14:creationId xmlns:p14="http://schemas.microsoft.com/office/powerpoint/2010/main" val="2765929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garifuna">
            <a:extLst>
              <a:ext uri="{FF2B5EF4-FFF2-40B4-BE49-F238E27FC236}">
                <a16:creationId xmlns:a16="http://schemas.microsoft.com/office/drawing/2014/main" id="{253EF6AD-0E62-4CFA-BE0D-05C9CEFCDD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831" y="0"/>
            <a:ext cx="11021377" cy="70423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41D5C24-811F-4814-8786-578A51E7DD1E}"/>
              </a:ext>
            </a:extLst>
          </p:cNvPr>
          <p:cNvSpPr>
            <a:spLocks noGrp="1"/>
          </p:cNvSpPr>
          <p:nvPr>
            <p:ph type="ctrTitle"/>
          </p:nvPr>
        </p:nvSpPr>
        <p:spPr>
          <a:xfrm>
            <a:off x="0" y="3621024"/>
            <a:ext cx="12192000" cy="1459294"/>
          </a:xfrm>
        </p:spPr>
        <p:txBody>
          <a:bodyPr>
            <a:noAutofit/>
          </a:bodyPr>
          <a:lstStyle/>
          <a:p>
            <a:r>
              <a:rPr lang="es-419" sz="9600" b="1" dirty="0">
                <a:ln w="9525">
                  <a:solidFill>
                    <a:schemeClr val="bg1"/>
                  </a:solidFill>
                  <a:prstDash val="solid"/>
                </a:ln>
                <a:effectLst>
                  <a:glow rad="228600">
                    <a:schemeClr val="accent4">
                      <a:satMod val="175000"/>
                      <a:alpha val="40000"/>
                    </a:schemeClr>
                  </a:glow>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Medicina Garífuna</a:t>
            </a:r>
            <a:endParaRPr lang="en-US" sz="9600" b="1" dirty="0">
              <a:ln w="9525">
                <a:solidFill>
                  <a:schemeClr val="bg1"/>
                </a:solidFill>
                <a:prstDash val="solid"/>
              </a:ln>
              <a:effectLst>
                <a:glow rad="228600">
                  <a:schemeClr val="accent4">
                    <a:satMod val="175000"/>
                    <a:alpha val="40000"/>
                  </a:schemeClr>
                </a:glow>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84E4A90-ECEE-462D-AE4F-03CEEB50B2A5}"/>
              </a:ext>
            </a:extLst>
          </p:cNvPr>
          <p:cNvSpPr>
            <a:spLocks noGrp="1"/>
          </p:cNvSpPr>
          <p:nvPr>
            <p:ph type="subTitle" idx="1"/>
          </p:nvPr>
        </p:nvSpPr>
        <p:spPr>
          <a:xfrm>
            <a:off x="0" y="5019358"/>
            <a:ext cx="12192000" cy="1655762"/>
          </a:xfrm>
        </p:spPr>
        <p:txBody>
          <a:bodyPr>
            <a:noAutofit/>
          </a:bodyPr>
          <a:lstStyle/>
          <a:p>
            <a:r>
              <a:rPr lang="es-419" sz="6000" b="1" dirty="0">
                <a:ln w="9525">
                  <a:solidFill>
                    <a:schemeClr val="bg1"/>
                  </a:solidFill>
                  <a:prstDash val="solid"/>
                </a:ln>
                <a:effectLst>
                  <a:glow rad="228600">
                    <a:schemeClr val="accent4">
                      <a:satMod val="175000"/>
                      <a:alpha val="40000"/>
                    </a:schemeClr>
                  </a:glow>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03.27.2020</a:t>
            </a:r>
            <a:endParaRPr lang="en-US" sz="6000" b="1" dirty="0">
              <a:ln w="9525">
                <a:solidFill>
                  <a:schemeClr val="bg1"/>
                </a:solidFill>
                <a:prstDash val="solid"/>
              </a:ln>
              <a:effectLst>
                <a:glow rad="228600">
                  <a:schemeClr val="accent4">
                    <a:satMod val="175000"/>
                    <a:alpha val="40000"/>
                  </a:schemeClr>
                </a:glow>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472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12192000" cy="1943097"/>
          </a:xfrm>
        </p:spPr>
        <p:txBody>
          <a:bodyPr>
            <a:noAutofit/>
          </a:bodyPr>
          <a:lstStyle/>
          <a:p>
            <a:pPr algn="ctr"/>
            <a:r>
              <a:rPr lang="es-419" sz="6600" b="1" dirty="0" err="1">
                <a:latin typeface="Times New Roman" panose="02020603050405020304" pitchFamily="18" charset="0"/>
                <a:cs typeface="Times New Roman" panose="02020603050405020304" pitchFamily="18" charset="0"/>
              </a:rPr>
              <a:t>Calaica</a:t>
            </a:r>
            <a:br>
              <a:rPr lang="es-419" sz="6600" b="1" dirty="0">
                <a:latin typeface="Times New Roman" panose="02020603050405020304" pitchFamily="18" charset="0"/>
                <a:cs typeface="Times New Roman" panose="02020603050405020304" pitchFamily="18" charset="0"/>
              </a:rPr>
            </a:br>
            <a:r>
              <a:rPr lang="es-419" sz="6600" b="1" dirty="0" err="1">
                <a:latin typeface="Times New Roman" panose="02020603050405020304" pitchFamily="18" charset="0"/>
                <a:cs typeface="Times New Roman" panose="02020603050405020304" pitchFamily="18" charset="0"/>
              </a:rPr>
              <a:t>Momordica</a:t>
            </a:r>
            <a:r>
              <a:rPr lang="es-419" sz="6600" b="1" dirty="0">
                <a:latin typeface="Times New Roman" panose="02020603050405020304" pitchFamily="18" charset="0"/>
                <a:cs typeface="Times New Roman" panose="02020603050405020304" pitchFamily="18" charset="0"/>
              </a:rPr>
              <a:t> </a:t>
            </a:r>
            <a:r>
              <a:rPr lang="es-419" sz="6600" b="1" dirty="0" err="1">
                <a:latin typeface="Times New Roman" panose="02020603050405020304" pitchFamily="18" charset="0"/>
                <a:cs typeface="Times New Roman" panose="02020603050405020304" pitchFamily="18" charset="0"/>
              </a:rPr>
              <a:t>Charantia</a:t>
            </a:r>
            <a:endParaRPr lang="en-US" sz="6600" b="1" dirty="0">
              <a:latin typeface="Times New Roman" panose="02020603050405020304" pitchFamily="18" charset="0"/>
              <a:cs typeface="Times New Roman" panose="02020603050405020304" pitchFamily="18" charset="0"/>
            </a:endParaRPr>
          </a:p>
        </p:txBody>
      </p:sp>
      <p:pic>
        <p:nvPicPr>
          <p:cNvPr id="8194" name="Picture 2" descr="Resultado de imagen para calaica">
            <a:extLst>
              <a:ext uri="{FF2B5EF4-FFF2-40B4-BE49-F238E27FC236}">
                <a16:creationId xmlns:a16="http://schemas.microsoft.com/office/drawing/2014/main" id="{D50B1460-01BA-44F1-8BED-BCE289FF5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3541" y="2049378"/>
            <a:ext cx="6659558" cy="443163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sultado de imagen para calaica">
            <a:extLst>
              <a:ext uri="{FF2B5EF4-FFF2-40B4-BE49-F238E27FC236}">
                <a16:creationId xmlns:a16="http://schemas.microsoft.com/office/drawing/2014/main" id="{329203D7-BA6D-4C4E-9B51-F28F3F549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259" y="2049378"/>
            <a:ext cx="6255920" cy="446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23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12192000" cy="1943097"/>
          </a:xfrm>
        </p:spPr>
        <p:txBody>
          <a:bodyPr>
            <a:noAutofit/>
          </a:bodyPr>
          <a:lstStyle/>
          <a:p>
            <a:pPr algn="ctr"/>
            <a:r>
              <a:rPr lang="es-419" sz="6600" b="1" dirty="0">
                <a:latin typeface="Times New Roman" panose="02020603050405020304" pitchFamily="18" charset="0"/>
                <a:cs typeface="Times New Roman" panose="02020603050405020304" pitchFamily="18" charset="0"/>
              </a:rPr>
              <a:t>Velo de Muerto</a:t>
            </a:r>
            <a:br>
              <a:rPr lang="es-419" sz="6600" b="1" dirty="0">
                <a:latin typeface="Times New Roman" panose="02020603050405020304" pitchFamily="18" charset="0"/>
                <a:cs typeface="Times New Roman" panose="02020603050405020304" pitchFamily="18" charset="0"/>
              </a:rPr>
            </a:br>
            <a:r>
              <a:rPr lang="es-419" sz="6600" b="1" dirty="0" err="1">
                <a:latin typeface="Times New Roman" panose="02020603050405020304" pitchFamily="18" charset="0"/>
                <a:cs typeface="Times New Roman" panose="02020603050405020304" pitchFamily="18" charset="0"/>
              </a:rPr>
              <a:t>Tagetes</a:t>
            </a:r>
            <a:r>
              <a:rPr lang="es-419" sz="6600" b="1" dirty="0">
                <a:latin typeface="Times New Roman" panose="02020603050405020304" pitchFamily="18" charset="0"/>
                <a:cs typeface="Times New Roman" panose="02020603050405020304" pitchFamily="18" charset="0"/>
              </a:rPr>
              <a:t> erecta</a:t>
            </a:r>
            <a:endParaRPr lang="en-US" sz="6600" b="1" dirty="0">
              <a:latin typeface="Times New Roman" panose="02020603050405020304" pitchFamily="18" charset="0"/>
              <a:cs typeface="Times New Roman" panose="02020603050405020304" pitchFamily="18" charset="0"/>
            </a:endParaRPr>
          </a:p>
        </p:txBody>
      </p:sp>
      <p:pic>
        <p:nvPicPr>
          <p:cNvPr id="2052" name="Picture 4" descr="Resultado de imagen para Cempasuchil">
            <a:extLst>
              <a:ext uri="{FF2B5EF4-FFF2-40B4-BE49-F238E27FC236}">
                <a16:creationId xmlns:a16="http://schemas.microsoft.com/office/drawing/2014/main" id="{AA379F81-2611-4836-A4C3-1ED843849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9524" y="2053388"/>
            <a:ext cx="7162316" cy="4448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n para Cempasuchil">
            <a:extLst>
              <a:ext uri="{FF2B5EF4-FFF2-40B4-BE49-F238E27FC236}">
                <a16:creationId xmlns:a16="http://schemas.microsoft.com/office/drawing/2014/main" id="{BD2B77B3-CCCB-4325-98E9-54B07AD43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053387"/>
            <a:ext cx="65151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99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5336F-DD9C-4F57-A9C2-C10128DB7F43}"/>
              </a:ext>
            </a:extLst>
          </p:cNvPr>
          <p:cNvSpPr>
            <a:spLocks noGrp="1"/>
          </p:cNvSpPr>
          <p:nvPr>
            <p:ph type="title"/>
          </p:nvPr>
        </p:nvSpPr>
        <p:spPr>
          <a:xfrm>
            <a:off x="365760" y="76517"/>
            <a:ext cx="11509248" cy="1325563"/>
          </a:xfrm>
        </p:spPr>
        <p:txBody>
          <a:bodyPr/>
          <a:lstStyle/>
          <a:p>
            <a:r>
              <a:rPr lang="es-419" dirty="0">
                <a:latin typeface="Times New Roman" panose="02020603050405020304" pitchFamily="18" charset="0"/>
                <a:cs typeface="Times New Roman" panose="02020603050405020304" pitchFamily="18" charset="0"/>
              </a:rPr>
              <a:t>Bibliografía</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0F769F-9F1C-4CC3-AF0C-D9EF9CD6CA77}"/>
              </a:ext>
            </a:extLst>
          </p:cNvPr>
          <p:cNvSpPr>
            <a:spLocks noGrp="1"/>
          </p:cNvSpPr>
          <p:nvPr>
            <p:ph idx="1"/>
          </p:nvPr>
        </p:nvSpPr>
        <p:spPr>
          <a:xfrm>
            <a:off x="365760" y="1633728"/>
            <a:ext cx="11509248" cy="4998720"/>
          </a:xfrm>
        </p:spPr>
        <p:txBody>
          <a:bodyPr/>
          <a:lstStyle/>
          <a:p>
            <a:r>
              <a:rPr lang="en-US" dirty="0" err="1">
                <a:latin typeface="Times New Roman" panose="02020603050405020304" pitchFamily="18" charset="0"/>
                <a:cs typeface="Times New Roman" panose="02020603050405020304" pitchFamily="18" charset="0"/>
              </a:rPr>
              <a:t>Forn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Prudencia</a:t>
            </a:r>
            <a:r>
              <a:rPr lang="en-US" dirty="0">
                <a:latin typeface="Times New Roman" panose="02020603050405020304" pitchFamily="18" charset="0"/>
                <a:cs typeface="Times New Roman" panose="02020603050405020304" pitchFamily="18" charset="0"/>
              </a:rPr>
              <a:t> López Stephen. </a:t>
            </a:r>
            <a:r>
              <a:rPr lang="es-ES" dirty="0">
                <a:latin typeface="Times New Roman" panose="02020603050405020304" pitchFamily="18" charset="0"/>
                <a:cs typeface="Times New Roman" panose="02020603050405020304" pitchFamily="18" charset="0"/>
              </a:rPr>
              <a:t>Medicina Tradicional en la comunidad garífuna de Orinoco. WANI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3001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12192000" cy="1325563"/>
          </a:xfrm>
        </p:spPr>
        <p:txBody>
          <a:bodyPr>
            <a:normAutofit/>
          </a:bodyPr>
          <a:lstStyle/>
          <a:p>
            <a:pPr algn="ctr"/>
            <a:r>
              <a:rPr lang="es-419" sz="7200" b="1" dirty="0">
                <a:latin typeface="Times New Roman" panose="02020603050405020304" pitchFamily="18" charset="0"/>
                <a:cs typeface="Times New Roman" panose="02020603050405020304" pitchFamily="18" charset="0"/>
              </a:rPr>
              <a:t>Los </a:t>
            </a:r>
            <a:r>
              <a:rPr lang="es-419" sz="7200" b="1" dirty="0" err="1">
                <a:latin typeface="Times New Roman" panose="02020603050405020304" pitchFamily="18" charset="0"/>
                <a:cs typeface="Times New Roman" panose="02020603050405020304" pitchFamily="18" charset="0"/>
              </a:rPr>
              <a:t>Garifuna</a:t>
            </a:r>
            <a:endParaRPr lang="en-US" sz="7200" b="1" dirty="0">
              <a:latin typeface="Times New Roman" panose="02020603050405020304" pitchFamily="18" charset="0"/>
              <a:cs typeface="Times New Roman" panose="02020603050405020304" pitchFamily="18" charset="0"/>
            </a:endParaRPr>
          </a:p>
        </p:txBody>
      </p:sp>
      <p:pic>
        <p:nvPicPr>
          <p:cNvPr id="2052" name="Picture 4" descr="Imagen relacionada">
            <a:extLst>
              <a:ext uri="{FF2B5EF4-FFF2-40B4-BE49-F238E27FC236}">
                <a16:creationId xmlns:a16="http://schemas.microsoft.com/office/drawing/2014/main" id="{9439A94D-3047-409A-877F-656F1946C4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939" y="1481060"/>
            <a:ext cx="7334250" cy="4333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n relacionada">
            <a:extLst>
              <a:ext uri="{FF2B5EF4-FFF2-40B4-BE49-F238E27FC236}">
                <a16:creationId xmlns:a16="http://schemas.microsoft.com/office/drawing/2014/main" id="{F4F892E4-8EDB-4EBB-A6E1-6C30CA4F0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48" y="3837284"/>
            <a:ext cx="4318182" cy="29104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garifuna people">
            <a:extLst>
              <a:ext uri="{FF2B5EF4-FFF2-40B4-BE49-F238E27FC236}">
                <a16:creationId xmlns:a16="http://schemas.microsoft.com/office/drawing/2014/main" id="{6D9A0020-0838-4CBB-95C7-AF350F80A3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0520" y="1814428"/>
            <a:ext cx="3132632" cy="4933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79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12192000" cy="1325563"/>
          </a:xfrm>
        </p:spPr>
        <p:txBody>
          <a:bodyPr>
            <a:normAutofit/>
          </a:bodyPr>
          <a:lstStyle/>
          <a:p>
            <a:pPr algn="ctr"/>
            <a:r>
              <a:rPr lang="es-419" sz="7200" b="1" dirty="0">
                <a:latin typeface="Times New Roman" panose="02020603050405020304" pitchFamily="18" charset="0"/>
                <a:cs typeface="Times New Roman" panose="02020603050405020304" pitchFamily="18" charset="0"/>
              </a:rPr>
              <a:t>Enfermedades Espirituales</a:t>
            </a:r>
            <a:endParaRPr lang="en-US" sz="72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BF10512-55E6-4A1F-B6EC-39C4D7AF8699}"/>
              </a:ext>
            </a:extLst>
          </p:cNvPr>
          <p:cNvPicPr>
            <a:picLocks noChangeAspect="1"/>
          </p:cNvPicPr>
          <p:nvPr/>
        </p:nvPicPr>
        <p:blipFill rotWithShape="1">
          <a:blip r:embed="rId3"/>
          <a:srcRect l="48788" t="23555" r="28443" b="19723"/>
          <a:stretch/>
        </p:blipFill>
        <p:spPr>
          <a:xfrm>
            <a:off x="6705600" y="1370904"/>
            <a:ext cx="3923374" cy="5487096"/>
          </a:xfrm>
          <a:prstGeom prst="rect">
            <a:avLst/>
          </a:prstGeom>
        </p:spPr>
      </p:pic>
      <p:pic>
        <p:nvPicPr>
          <p:cNvPr id="4" name="Picture 3">
            <a:extLst>
              <a:ext uri="{FF2B5EF4-FFF2-40B4-BE49-F238E27FC236}">
                <a16:creationId xmlns:a16="http://schemas.microsoft.com/office/drawing/2014/main" id="{850BA0E7-5456-4053-A59A-2CE2050B9102}"/>
              </a:ext>
            </a:extLst>
          </p:cNvPr>
          <p:cNvPicPr>
            <a:picLocks noChangeAspect="1"/>
          </p:cNvPicPr>
          <p:nvPr/>
        </p:nvPicPr>
        <p:blipFill rotWithShape="1">
          <a:blip r:embed="rId3"/>
          <a:srcRect l="10574" t="23555" r="66657" b="19723"/>
          <a:stretch/>
        </p:blipFill>
        <p:spPr>
          <a:xfrm>
            <a:off x="1563026" y="1184223"/>
            <a:ext cx="3923374" cy="5487096"/>
          </a:xfrm>
          <a:prstGeom prst="rect">
            <a:avLst/>
          </a:prstGeom>
        </p:spPr>
      </p:pic>
    </p:spTree>
    <p:extLst>
      <p:ext uri="{BB962C8B-B14F-4D97-AF65-F5344CB8AC3E}">
        <p14:creationId xmlns:p14="http://schemas.microsoft.com/office/powerpoint/2010/main" val="1010321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12192000" cy="1325563"/>
          </a:xfrm>
        </p:spPr>
        <p:txBody>
          <a:bodyPr>
            <a:normAutofit/>
          </a:bodyPr>
          <a:lstStyle/>
          <a:p>
            <a:pPr algn="ctr"/>
            <a:r>
              <a:rPr lang="es-419" sz="7200" b="1" dirty="0">
                <a:latin typeface="Times New Roman" panose="02020603050405020304" pitchFamily="18" charset="0"/>
                <a:cs typeface="Times New Roman" panose="02020603050405020304" pitchFamily="18" charset="0"/>
              </a:rPr>
              <a:t>Enfermedades Naturales</a:t>
            </a:r>
            <a:endParaRPr lang="en-US" sz="7200" b="1" dirty="0">
              <a:latin typeface="Times New Roman" panose="02020603050405020304" pitchFamily="18" charset="0"/>
              <a:cs typeface="Times New Roman" panose="02020603050405020304" pitchFamily="18" charset="0"/>
            </a:endParaRPr>
          </a:p>
        </p:txBody>
      </p:sp>
      <p:pic>
        <p:nvPicPr>
          <p:cNvPr id="4098" name="Picture 2" descr="Resultado de imagen para enfermedades garifuna">
            <a:extLst>
              <a:ext uri="{FF2B5EF4-FFF2-40B4-BE49-F238E27FC236}">
                <a16:creationId xmlns:a16="http://schemas.microsoft.com/office/drawing/2014/main" id="{91BDD565-5C94-43FF-B1A9-B004F6A0E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774" y="1285406"/>
            <a:ext cx="6930452" cy="5197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80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12192000" cy="1325563"/>
          </a:xfrm>
        </p:spPr>
        <p:txBody>
          <a:bodyPr>
            <a:normAutofit/>
          </a:bodyPr>
          <a:lstStyle/>
          <a:p>
            <a:pPr algn="ctr"/>
            <a:r>
              <a:rPr lang="es-419" sz="7200" b="1" dirty="0">
                <a:latin typeface="Times New Roman" panose="02020603050405020304" pitchFamily="18" charset="0"/>
                <a:cs typeface="Times New Roman" panose="02020603050405020304" pitchFamily="18" charset="0"/>
              </a:rPr>
              <a:t>Uso de Plantas Medicinales</a:t>
            </a:r>
            <a:endParaRPr lang="en-US" sz="7200" b="1" dirty="0">
              <a:latin typeface="Times New Roman" panose="02020603050405020304" pitchFamily="18" charset="0"/>
              <a:cs typeface="Times New Roman" panose="02020603050405020304" pitchFamily="18" charset="0"/>
            </a:endParaRPr>
          </a:p>
        </p:txBody>
      </p:sp>
      <p:pic>
        <p:nvPicPr>
          <p:cNvPr id="6150" name="Picture 6" descr="Resultado de imagen para medicina natural garifuna">
            <a:extLst>
              <a:ext uri="{FF2B5EF4-FFF2-40B4-BE49-F238E27FC236}">
                <a16:creationId xmlns:a16="http://schemas.microsoft.com/office/drawing/2014/main" id="{FA7CDA4C-DEDB-42A6-81BD-CE90982687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2246" y="1199575"/>
            <a:ext cx="5527508" cy="554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238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7884826" cy="1325563"/>
          </a:xfrm>
        </p:spPr>
        <p:txBody>
          <a:bodyPr>
            <a:normAutofit/>
          </a:bodyPr>
          <a:lstStyle/>
          <a:p>
            <a:pPr algn="ctr"/>
            <a:r>
              <a:rPr lang="es-419" sz="7200" b="1" dirty="0" err="1">
                <a:latin typeface="Times New Roman" panose="02020603050405020304" pitchFamily="18" charset="0"/>
                <a:cs typeface="Times New Roman" panose="02020603050405020304" pitchFamily="18" charset="0"/>
              </a:rPr>
              <a:t>Gifiti</a:t>
            </a:r>
            <a:endParaRPr lang="en-US" sz="7200" b="1" dirty="0">
              <a:latin typeface="Times New Roman" panose="02020603050405020304" pitchFamily="18" charset="0"/>
              <a:cs typeface="Times New Roman" panose="02020603050405020304" pitchFamily="18" charset="0"/>
            </a:endParaRPr>
          </a:p>
        </p:txBody>
      </p:sp>
      <p:pic>
        <p:nvPicPr>
          <p:cNvPr id="3074" name="Picture 2" descr="Imagen relacionada">
            <a:extLst>
              <a:ext uri="{FF2B5EF4-FFF2-40B4-BE49-F238E27FC236}">
                <a16:creationId xmlns:a16="http://schemas.microsoft.com/office/drawing/2014/main" id="{C73A0E64-F40F-4D31-AC19-4C2A89E850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382" y="0"/>
            <a:ext cx="4557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7E456EE-9B4C-4896-908A-370A7A036213}"/>
              </a:ext>
            </a:extLst>
          </p:cNvPr>
          <p:cNvSpPr txBox="1"/>
          <p:nvPr/>
        </p:nvSpPr>
        <p:spPr>
          <a:xfrm>
            <a:off x="929390" y="1690062"/>
            <a:ext cx="6026045" cy="3477875"/>
          </a:xfrm>
          <a:prstGeom prst="rect">
            <a:avLst/>
          </a:prstGeom>
          <a:noFill/>
        </p:spPr>
        <p:txBody>
          <a:bodyPr wrap="square" rtlCol="0">
            <a:spAutoFit/>
          </a:bodyPr>
          <a:lstStyle/>
          <a:p>
            <a:pPr marL="285750" indent="-285750">
              <a:buFont typeface="Arial" panose="020B0604020202020204" pitchFamily="34" charset="0"/>
              <a:buChar char="•"/>
            </a:pPr>
            <a:r>
              <a:rPr lang="es-ES" sz="4400" b="1" dirty="0">
                <a:latin typeface="Times New Roman" panose="02020603050405020304" pitchFamily="18" charset="0"/>
                <a:cs typeface="Times New Roman" panose="02020603050405020304" pitchFamily="18" charset="0"/>
              </a:rPr>
              <a:t>Manzanilla</a:t>
            </a:r>
          </a:p>
          <a:p>
            <a:pPr marL="285750" indent="-285750">
              <a:buFont typeface="Arial" panose="020B0604020202020204" pitchFamily="34" charset="0"/>
              <a:buChar char="•"/>
            </a:pPr>
            <a:r>
              <a:rPr lang="es-ES" sz="4400" b="1" dirty="0">
                <a:latin typeface="Times New Roman" panose="02020603050405020304" pitchFamily="18" charset="0"/>
                <a:cs typeface="Times New Roman" panose="02020603050405020304" pitchFamily="18" charset="0"/>
              </a:rPr>
              <a:t>Anís</a:t>
            </a:r>
          </a:p>
          <a:p>
            <a:pPr marL="285750" indent="-285750">
              <a:buFont typeface="Arial" panose="020B0604020202020204" pitchFamily="34" charset="0"/>
              <a:buChar char="•"/>
            </a:pPr>
            <a:r>
              <a:rPr lang="es-ES" sz="4400" b="1" dirty="0">
                <a:latin typeface="Times New Roman" panose="02020603050405020304" pitchFamily="18" charset="0"/>
                <a:cs typeface="Times New Roman" panose="02020603050405020304" pitchFamily="18" charset="0"/>
              </a:rPr>
              <a:t>Pimienta gorda</a:t>
            </a:r>
          </a:p>
          <a:p>
            <a:pPr marL="285750" indent="-285750">
              <a:buFont typeface="Arial" panose="020B0604020202020204" pitchFamily="34" charset="0"/>
              <a:buChar char="•"/>
            </a:pPr>
            <a:r>
              <a:rPr lang="es-ES" sz="4400" b="1" dirty="0">
                <a:latin typeface="Times New Roman" panose="02020603050405020304" pitchFamily="18" charset="0"/>
                <a:cs typeface="Times New Roman" panose="02020603050405020304" pitchFamily="18" charset="0"/>
              </a:rPr>
              <a:t>Clavos de olor </a:t>
            </a:r>
          </a:p>
          <a:p>
            <a:pPr marL="285750" indent="-285750">
              <a:buFont typeface="Arial" panose="020B0604020202020204" pitchFamily="34" charset="0"/>
              <a:buChar char="•"/>
            </a:pPr>
            <a:r>
              <a:rPr lang="es-ES" sz="4400" b="1" dirty="0">
                <a:latin typeface="Times New Roman" panose="02020603050405020304" pitchFamily="18" charset="0"/>
                <a:cs typeface="Times New Roman" panose="02020603050405020304" pitchFamily="18" charset="0"/>
              </a:rPr>
              <a:t>Palos de hombre</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163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12192000" cy="1943097"/>
          </a:xfrm>
        </p:spPr>
        <p:txBody>
          <a:bodyPr>
            <a:noAutofit/>
          </a:bodyPr>
          <a:lstStyle/>
          <a:p>
            <a:pPr algn="ctr"/>
            <a:r>
              <a:rPr lang="es-419" sz="6600" b="1" dirty="0">
                <a:latin typeface="Times New Roman" panose="02020603050405020304" pitchFamily="18" charset="0"/>
                <a:cs typeface="Times New Roman" panose="02020603050405020304" pitchFamily="18" charset="0"/>
              </a:rPr>
              <a:t>Coco</a:t>
            </a:r>
            <a:br>
              <a:rPr lang="es-419" sz="6600" b="1" dirty="0">
                <a:latin typeface="Times New Roman" panose="02020603050405020304" pitchFamily="18" charset="0"/>
                <a:cs typeface="Times New Roman" panose="02020603050405020304" pitchFamily="18" charset="0"/>
              </a:rPr>
            </a:br>
            <a:r>
              <a:rPr lang="es-419" sz="6600" b="1" dirty="0">
                <a:latin typeface="Times New Roman" panose="02020603050405020304" pitchFamily="18" charset="0"/>
                <a:cs typeface="Times New Roman" panose="02020603050405020304" pitchFamily="18" charset="0"/>
              </a:rPr>
              <a:t>Cocos </a:t>
            </a:r>
            <a:r>
              <a:rPr lang="es-419" sz="6600" b="1" dirty="0" err="1">
                <a:latin typeface="Times New Roman" panose="02020603050405020304" pitchFamily="18" charset="0"/>
                <a:cs typeface="Times New Roman" panose="02020603050405020304" pitchFamily="18" charset="0"/>
              </a:rPr>
              <a:t>nucifera</a:t>
            </a:r>
            <a:endParaRPr lang="en-US" sz="6600" b="1" dirty="0">
              <a:latin typeface="Times New Roman" panose="02020603050405020304" pitchFamily="18" charset="0"/>
              <a:cs typeface="Times New Roman" panose="02020603050405020304" pitchFamily="18" charset="0"/>
            </a:endParaRPr>
          </a:p>
        </p:txBody>
      </p:sp>
      <p:pic>
        <p:nvPicPr>
          <p:cNvPr id="1026" name="Picture 2" descr="Resultado de imagen para coco frut">
            <a:extLst>
              <a:ext uri="{FF2B5EF4-FFF2-40B4-BE49-F238E27FC236}">
                <a16:creationId xmlns:a16="http://schemas.microsoft.com/office/drawing/2014/main" id="{B52B9B73-A018-4CAE-911E-4BBE3D4B74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796" y="2000599"/>
            <a:ext cx="8442408" cy="474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97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12192000" cy="1943097"/>
          </a:xfrm>
        </p:spPr>
        <p:txBody>
          <a:bodyPr>
            <a:noAutofit/>
          </a:bodyPr>
          <a:lstStyle/>
          <a:p>
            <a:pPr algn="ctr"/>
            <a:r>
              <a:rPr lang="es-419" sz="6600" b="1" dirty="0">
                <a:latin typeface="Times New Roman" panose="02020603050405020304" pitchFamily="18" charset="0"/>
                <a:cs typeface="Times New Roman" panose="02020603050405020304" pitchFamily="18" charset="0"/>
              </a:rPr>
              <a:t>Ciguapate</a:t>
            </a:r>
            <a:br>
              <a:rPr lang="es-419" sz="6600" b="1" dirty="0">
                <a:latin typeface="Times New Roman" panose="02020603050405020304" pitchFamily="18" charset="0"/>
                <a:cs typeface="Times New Roman" panose="02020603050405020304" pitchFamily="18" charset="0"/>
              </a:rPr>
            </a:br>
            <a:r>
              <a:rPr lang="es-419" sz="6600" b="1" dirty="0" err="1">
                <a:latin typeface="Times New Roman" panose="02020603050405020304" pitchFamily="18" charset="0"/>
                <a:cs typeface="Times New Roman" panose="02020603050405020304" pitchFamily="18" charset="0"/>
              </a:rPr>
              <a:t>Pluchea</a:t>
            </a:r>
            <a:r>
              <a:rPr lang="es-419" sz="6600" b="1" dirty="0">
                <a:latin typeface="Times New Roman" panose="02020603050405020304" pitchFamily="18" charset="0"/>
                <a:cs typeface="Times New Roman" panose="02020603050405020304" pitchFamily="18" charset="0"/>
              </a:rPr>
              <a:t> </a:t>
            </a:r>
            <a:r>
              <a:rPr lang="es-419" sz="6600" b="1" dirty="0" err="1">
                <a:latin typeface="Times New Roman" panose="02020603050405020304" pitchFamily="18" charset="0"/>
                <a:cs typeface="Times New Roman" panose="02020603050405020304" pitchFamily="18" charset="0"/>
              </a:rPr>
              <a:t>carolinensis</a:t>
            </a:r>
            <a:endParaRPr lang="en-US" sz="6600" b="1" dirty="0">
              <a:latin typeface="Times New Roman" panose="02020603050405020304" pitchFamily="18" charset="0"/>
              <a:cs typeface="Times New Roman" panose="02020603050405020304" pitchFamily="18" charset="0"/>
            </a:endParaRPr>
          </a:p>
        </p:txBody>
      </p:sp>
      <p:pic>
        <p:nvPicPr>
          <p:cNvPr id="3" name="Picture 8" descr="Resultado de imagen para Pluchea carolinensis">
            <a:extLst>
              <a:ext uri="{FF2B5EF4-FFF2-40B4-BE49-F238E27FC236}">
                <a16:creationId xmlns:a16="http://schemas.microsoft.com/office/drawing/2014/main" id="{AEE09374-4541-4C29-BE07-E6ACE5D057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87" y="2053389"/>
            <a:ext cx="6103018" cy="457191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n para Pluchea carolinensis">
            <a:extLst>
              <a:ext uri="{FF2B5EF4-FFF2-40B4-BE49-F238E27FC236}">
                <a16:creationId xmlns:a16="http://schemas.microsoft.com/office/drawing/2014/main" id="{BFAABD00-D65E-4F28-B54B-3B8B7562A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7953" y="2016288"/>
            <a:ext cx="6095880" cy="4571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5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050B1-1480-4DA1-B7C0-B559AAD9DEFB}"/>
              </a:ext>
            </a:extLst>
          </p:cNvPr>
          <p:cNvSpPr>
            <a:spLocks noGrp="1"/>
          </p:cNvSpPr>
          <p:nvPr>
            <p:ph type="title"/>
          </p:nvPr>
        </p:nvSpPr>
        <p:spPr>
          <a:xfrm>
            <a:off x="0" y="110292"/>
            <a:ext cx="12192000" cy="1943097"/>
          </a:xfrm>
        </p:spPr>
        <p:txBody>
          <a:bodyPr>
            <a:noAutofit/>
          </a:bodyPr>
          <a:lstStyle/>
          <a:p>
            <a:pPr algn="ctr"/>
            <a:r>
              <a:rPr lang="es-419" sz="6600" b="1" dirty="0" err="1">
                <a:latin typeface="Times New Roman" panose="02020603050405020304" pitchFamily="18" charset="0"/>
                <a:cs typeface="Times New Roman" panose="02020603050405020304" pitchFamily="18" charset="0"/>
              </a:rPr>
              <a:t>Wanilama</a:t>
            </a:r>
            <a:br>
              <a:rPr lang="es-419" sz="6600" b="1" dirty="0">
                <a:latin typeface="Times New Roman" panose="02020603050405020304" pitchFamily="18" charset="0"/>
                <a:cs typeface="Times New Roman" panose="02020603050405020304" pitchFamily="18" charset="0"/>
              </a:rPr>
            </a:br>
            <a:r>
              <a:rPr lang="es-419" sz="6600" b="1" dirty="0" err="1">
                <a:latin typeface="Times New Roman" panose="02020603050405020304" pitchFamily="18" charset="0"/>
                <a:cs typeface="Times New Roman" panose="02020603050405020304" pitchFamily="18" charset="0"/>
              </a:rPr>
              <a:t>Lippia</a:t>
            </a:r>
            <a:r>
              <a:rPr lang="es-419" sz="6600" b="1" dirty="0">
                <a:latin typeface="Times New Roman" panose="02020603050405020304" pitchFamily="18" charset="0"/>
                <a:cs typeface="Times New Roman" panose="02020603050405020304" pitchFamily="18" charset="0"/>
              </a:rPr>
              <a:t> alba</a:t>
            </a:r>
            <a:endParaRPr lang="en-US" sz="6600" b="1" dirty="0">
              <a:latin typeface="Times New Roman" panose="02020603050405020304" pitchFamily="18" charset="0"/>
              <a:cs typeface="Times New Roman" panose="02020603050405020304" pitchFamily="18" charset="0"/>
            </a:endParaRPr>
          </a:p>
        </p:txBody>
      </p:sp>
      <p:pic>
        <p:nvPicPr>
          <p:cNvPr id="7172" name="Picture 4" descr="Imagen relacionada">
            <a:extLst>
              <a:ext uri="{FF2B5EF4-FFF2-40B4-BE49-F238E27FC236}">
                <a16:creationId xmlns:a16="http://schemas.microsoft.com/office/drawing/2014/main" id="{5FBB5353-DA46-4E2B-B5CA-8D1590371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184" y="2229851"/>
            <a:ext cx="4855510" cy="436381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n relacionada">
            <a:extLst>
              <a:ext uri="{FF2B5EF4-FFF2-40B4-BE49-F238E27FC236}">
                <a16:creationId xmlns:a16="http://schemas.microsoft.com/office/drawing/2014/main" id="{6F72B3B2-0257-4615-80E1-934A07C535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275" y="2229851"/>
            <a:ext cx="5804018" cy="4347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122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3148</Words>
  <Application>Microsoft Office PowerPoint</Application>
  <PresentationFormat>Panorámica</PresentationFormat>
  <Paragraphs>157</Paragraphs>
  <Slides>12</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12</vt:i4>
      </vt:variant>
    </vt:vector>
  </HeadingPairs>
  <TitlesOfParts>
    <vt:vector size="17" baseType="lpstr">
      <vt:lpstr>Arial</vt:lpstr>
      <vt:lpstr>Calibri</vt:lpstr>
      <vt:lpstr>Calibri Light</vt:lpstr>
      <vt:lpstr>Times New Roman</vt:lpstr>
      <vt:lpstr>Office Theme</vt:lpstr>
      <vt:lpstr>Medicina Garífuna</vt:lpstr>
      <vt:lpstr>Los Garifuna</vt:lpstr>
      <vt:lpstr>Enfermedades Espirituales</vt:lpstr>
      <vt:lpstr>Enfermedades Naturales</vt:lpstr>
      <vt:lpstr>Uso de Plantas Medicinales</vt:lpstr>
      <vt:lpstr>Gifiti</vt:lpstr>
      <vt:lpstr>Coco Cocos nucifera</vt:lpstr>
      <vt:lpstr>Ciguapate Pluchea carolinensis</vt:lpstr>
      <vt:lpstr>Wanilama Lippia alba</vt:lpstr>
      <vt:lpstr>Calaica Momordica Charantia</vt:lpstr>
      <vt:lpstr>Velo de Muerto Tagetes erecta</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Mareo</dc:title>
  <dc:creator>mario rush</dc:creator>
  <cp:lastModifiedBy>CEIB-FCM-UNAH</cp:lastModifiedBy>
  <cp:revision>40</cp:revision>
  <dcterms:created xsi:type="dcterms:W3CDTF">2019-02-26T16:42:21Z</dcterms:created>
  <dcterms:modified xsi:type="dcterms:W3CDTF">2020-03-30T20:50:56Z</dcterms:modified>
</cp:coreProperties>
</file>