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70" r:id="rId4"/>
    <p:sldId id="284" r:id="rId5"/>
    <p:sldId id="271" r:id="rId6"/>
    <p:sldId id="285" r:id="rId7"/>
    <p:sldId id="287" r:id="rId8"/>
    <p:sldId id="288" r:id="rId9"/>
    <p:sldId id="289" r:id="rId10"/>
    <p:sldId id="272" r:id="rId11"/>
    <p:sldId id="258" r:id="rId12"/>
    <p:sldId id="274" r:id="rId13"/>
    <p:sldId id="275" r:id="rId14"/>
    <p:sldId id="292" r:id="rId15"/>
    <p:sldId id="259" r:id="rId16"/>
    <p:sldId id="276" r:id="rId17"/>
    <p:sldId id="293" r:id="rId18"/>
    <p:sldId id="260" r:id="rId19"/>
    <p:sldId id="277" r:id="rId20"/>
    <p:sldId id="290" r:id="rId21"/>
    <p:sldId id="291" r:id="rId22"/>
    <p:sldId id="261" r:id="rId23"/>
    <p:sldId id="278" r:id="rId24"/>
    <p:sldId id="294" r:id="rId25"/>
    <p:sldId id="262" r:id="rId26"/>
    <p:sldId id="263" r:id="rId27"/>
    <p:sldId id="279" r:id="rId28"/>
    <p:sldId id="265" r:id="rId29"/>
    <p:sldId id="266" r:id="rId30"/>
    <p:sldId id="280" r:id="rId31"/>
    <p:sldId id="281" r:id="rId32"/>
    <p:sldId id="282" r:id="rId33"/>
    <p:sldId id="295" r:id="rId34"/>
    <p:sldId id="296" r:id="rId35"/>
    <p:sldId id="297" r:id="rId36"/>
    <p:sldId id="298" r:id="rId37"/>
    <p:sldId id="283" r:id="rId38"/>
  </p:sldIdLst>
  <p:sldSz cx="9144000" cy="6858000" type="screen4x3"/>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HN"/>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B9F1F-F743-40B8-BDBB-EC61D1869A9D}" type="datetimeFigureOut">
              <a:rPr lang="es-HN" smtClean="0"/>
              <a:pPr/>
              <a:t>6/12/2018</a:t>
            </a:fld>
            <a:endParaRPr lang="es-HN"/>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HN"/>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HN"/>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67BC1B-1457-4D51-9FC4-1038D66A2DA6}" type="slidenum">
              <a:rPr lang="es-HN" smtClean="0"/>
              <a:pPr/>
              <a:t>‹Nº›</a:t>
            </a:fld>
            <a:endParaRPr lang="es-HN"/>
          </a:p>
        </p:txBody>
      </p:sp>
    </p:spTree>
    <p:extLst>
      <p:ext uri="{BB962C8B-B14F-4D97-AF65-F5344CB8AC3E}">
        <p14:creationId xmlns:p14="http://schemas.microsoft.com/office/powerpoint/2010/main" val="250247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HN" dirty="0" smtClean="0"/>
              <a:t>Por nivel </a:t>
            </a:r>
            <a:r>
              <a:rPr lang="es-HN" dirty="0" err="1" smtClean="0"/>
              <a:t>socioeonomio</a:t>
            </a:r>
            <a:r>
              <a:rPr lang="es-HN" dirty="0" smtClean="0"/>
              <a:t> y embarazo </a:t>
            </a:r>
            <a:endParaRPr lang="es-HN" dirty="0"/>
          </a:p>
        </p:txBody>
      </p:sp>
      <p:sp>
        <p:nvSpPr>
          <p:cNvPr id="4" name="3 Marcador de número de diapositiva"/>
          <p:cNvSpPr>
            <a:spLocks noGrp="1"/>
          </p:cNvSpPr>
          <p:nvPr>
            <p:ph type="sldNum" sz="quarter" idx="10"/>
          </p:nvPr>
        </p:nvSpPr>
        <p:spPr/>
        <p:txBody>
          <a:bodyPr/>
          <a:lstStyle/>
          <a:p>
            <a:fld id="{DB67BC1B-1457-4D51-9FC4-1038D66A2DA6}" type="slidenum">
              <a:rPr lang="es-HN" smtClean="0"/>
              <a:pPr/>
              <a:t>18</a:t>
            </a:fld>
            <a:endParaRPr lang="es-HN"/>
          </a:p>
        </p:txBody>
      </p:sp>
    </p:spTree>
    <p:extLst>
      <p:ext uri="{BB962C8B-B14F-4D97-AF65-F5344CB8AC3E}">
        <p14:creationId xmlns:p14="http://schemas.microsoft.com/office/powerpoint/2010/main" val="41295316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DF60DF96-086F-4505-AC9B-4C492A251B9D}" type="datetimeFigureOut">
              <a:rPr lang="es-HN" smtClean="0"/>
              <a:pPr/>
              <a:t>6/12/2018</a:t>
            </a:fld>
            <a:endParaRPr lang="es-HN"/>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HN"/>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6F25EF52-1E87-446E-952E-951583AC438F}" type="slidenum">
              <a:rPr lang="es-HN" smtClean="0"/>
              <a:pPr/>
              <a:t>‹Nº›</a:t>
            </a:fld>
            <a:endParaRPr lang="es-H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F60DF96-086F-4505-AC9B-4C492A251B9D}" type="datetimeFigureOut">
              <a:rPr lang="es-HN" smtClean="0"/>
              <a:pPr/>
              <a:t>6/12/2018</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F60DF96-086F-4505-AC9B-4C492A251B9D}" type="datetimeFigureOut">
              <a:rPr lang="es-HN" smtClean="0"/>
              <a:pPr/>
              <a:t>6/12/2018</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F60DF96-086F-4505-AC9B-4C492A251B9D}" type="datetimeFigureOut">
              <a:rPr lang="es-HN" smtClean="0"/>
              <a:pPr/>
              <a:t>6/12/2018</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
        <p:nvSpPr>
          <p:cNvPr id="7" name="6 Título"/>
          <p:cNvSpPr>
            <a:spLocks noGrp="1"/>
          </p:cNvSpPr>
          <p:nvPr>
            <p:ph type="title"/>
          </p:nvPr>
        </p:nvSpPr>
        <p:spPr/>
        <p:txBody>
          <a:bodyPr rtlCol="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F60DF96-086F-4505-AC9B-4C492A251B9D}" type="datetimeFigureOut">
              <a:rPr lang="es-HN" smtClean="0"/>
              <a:pPr/>
              <a:t>6/12/2018</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F60DF96-086F-4505-AC9B-4C492A251B9D}" type="datetimeFigureOut">
              <a:rPr lang="es-HN" smtClean="0"/>
              <a:pPr/>
              <a:t>6/12/2018</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
        <p:nvSpPr>
          <p:cNvPr id="8" name="7 Título"/>
          <p:cNvSpPr>
            <a:spLocks noGrp="1"/>
          </p:cNvSpPr>
          <p:nvPr>
            <p:ph type="title"/>
          </p:nvPr>
        </p:nvSpPr>
        <p:spPr/>
        <p:txBody>
          <a:bodyPr rtlCol="0"/>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F60DF96-086F-4505-AC9B-4C492A251B9D}" type="datetimeFigureOut">
              <a:rPr lang="es-HN" smtClean="0"/>
              <a:pPr/>
              <a:t>6/12/2018</a:t>
            </a:fld>
            <a:endParaRPr lang="es-HN"/>
          </a:p>
        </p:txBody>
      </p:sp>
      <p:sp>
        <p:nvSpPr>
          <p:cNvPr id="8" name="7 Marcador de pie de página"/>
          <p:cNvSpPr>
            <a:spLocks noGrp="1"/>
          </p:cNvSpPr>
          <p:nvPr>
            <p:ph type="ftr" sz="quarter" idx="11"/>
          </p:nvPr>
        </p:nvSpPr>
        <p:spPr/>
        <p:txBody>
          <a:bodyPr/>
          <a:lstStyle/>
          <a:p>
            <a:endParaRPr lang="es-HN"/>
          </a:p>
        </p:txBody>
      </p:sp>
      <p:sp>
        <p:nvSpPr>
          <p:cNvPr id="9" name="8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DF60DF96-086F-4505-AC9B-4C492A251B9D}" type="datetimeFigureOut">
              <a:rPr lang="es-HN" smtClean="0"/>
              <a:pPr/>
              <a:t>6/12/2018</a:t>
            </a:fld>
            <a:endParaRPr lang="es-HN"/>
          </a:p>
        </p:txBody>
      </p:sp>
      <p:sp>
        <p:nvSpPr>
          <p:cNvPr id="4" name="3 Marcador de pie de página"/>
          <p:cNvSpPr>
            <a:spLocks noGrp="1"/>
          </p:cNvSpPr>
          <p:nvPr>
            <p:ph type="ftr" sz="quarter" idx="11"/>
          </p:nvPr>
        </p:nvSpPr>
        <p:spPr/>
        <p:txBody>
          <a:bodyPr/>
          <a:lstStyle/>
          <a:p>
            <a:endParaRPr lang="es-HN"/>
          </a:p>
        </p:txBody>
      </p:sp>
      <p:sp>
        <p:nvSpPr>
          <p:cNvPr id="5" name="4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
        <p:nvSpPr>
          <p:cNvPr id="6" name="5 Título"/>
          <p:cNvSpPr>
            <a:spLocks noGrp="1"/>
          </p:cNvSpPr>
          <p:nvPr>
            <p:ph type="title"/>
          </p:nvPr>
        </p:nvSpPr>
        <p:spPr/>
        <p:txBody>
          <a:bodyPr rtlCol="0"/>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F60DF96-086F-4505-AC9B-4C492A251B9D}" type="datetimeFigureOut">
              <a:rPr lang="es-HN" smtClean="0"/>
              <a:pPr/>
              <a:t>6/12/2018</a:t>
            </a:fld>
            <a:endParaRPr lang="es-HN"/>
          </a:p>
        </p:txBody>
      </p:sp>
      <p:sp>
        <p:nvSpPr>
          <p:cNvPr id="3" name="2 Marcador de pie de página"/>
          <p:cNvSpPr>
            <a:spLocks noGrp="1"/>
          </p:cNvSpPr>
          <p:nvPr>
            <p:ph type="ftr" sz="quarter" idx="11"/>
          </p:nvPr>
        </p:nvSpPr>
        <p:spPr/>
        <p:txBody>
          <a:bodyPr/>
          <a:lstStyle/>
          <a:p>
            <a:endParaRPr lang="es-HN"/>
          </a:p>
        </p:txBody>
      </p:sp>
      <p:sp>
        <p:nvSpPr>
          <p:cNvPr id="4" name="3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p>
            <a:fld id="{DF60DF96-086F-4505-AC9B-4C492A251B9D}" type="datetimeFigureOut">
              <a:rPr lang="es-HN" smtClean="0"/>
              <a:pPr/>
              <a:t>6/12/2018</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DF60DF96-086F-4505-AC9B-4C492A251B9D}" type="datetimeFigureOut">
              <a:rPr lang="es-HN" smtClean="0"/>
              <a:pPr/>
              <a:t>6/12/2018</a:t>
            </a:fld>
            <a:endParaRPr lang="es-HN"/>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HN"/>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6F25EF52-1E87-446E-952E-951583AC438F}" type="slidenum">
              <a:rPr lang="es-HN" smtClean="0"/>
              <a:pPr/>
              <a:t>‹Nº›</a:t>
            </a:fld>
            <a:endParaRPr lang="es-HN"/>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F60DF96-086F-4505-AC9B-4C492A251B9D}" type="datetimeFigureOut">
              <a:rPr lang="es-HN" smtClean="0"/>
              <a:pPr/>
              <a:t>6/12/2018</a:t>
            </a:fld>
            <a:endParaRPr lang="es-HN"/>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HN"/>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F25EF52-1E87-446E-952E-951583AC438F}" type="slidenum">
              <a:rPr lang="es-HN" smtClean="0"/>
              <a:pPr/>
              <a:t>‹Nº›</a:t>
            </a:fld>
            <a:endParaRPr lang="es-H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HN" dirty="0" smtClean="0"/>
              <a:t>UNIVERSO, MUESTRA Y MUESTREO</a:t>
            </a:r>
            <a:endParaRPr lang="es-HN" dirty="0"/>
          </a:p>
        </p:txBody>
      </p:sp>
      <p:sp>
        <p:nvSpPr>
          <p:cNvPr id="3" name="2 Subtítulo"/>
          <p:cNvSpPr>
            <a:spLocks noGrp="1"/>
          </p:cNvSpPr>
          <p:nvPr>
            <p:ph type="subTitle" idx="1"/>
          </p:nvPr>
        </p:nvSpPr>
        <p:spPr/>
        <p:txBody>
          <a:bodyPr>
            <a:normAutofit fontScale="92500" lnSpcReduction="20000"/>
          </a:bodyPr>
          <a:lstStyle/>
          <a:p>
            <a:r>
              <a:rPr lang="es-HN" dirty="0" smtClean="0"/>
              <a:t>DRA ELEONORA ESPINOZA </a:t>
            </a:r>
          </a:p>
          <a:p>
            <a:r>
              <a:rPr lang="es-HN" dirty="0" smtClean="0"/>
              <a:t>UIC</a:t>
            </a:r>
          </a:p>
          <a:p>
            <a:r>
              <a:rPr lang="es-HN" dirty="0" smtClean="0"/>
              <a:t>Diciembre </a:t>
            </a:r>
            <a:r>
              <a:rPr lang="es-HN" dirty="0" smtClean="0"/>
              <a:t>2018</a:t>
            </a:r>
            <a:endParaRPr lang="es-HN"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HN" dirty="0"/>
              <a:t>Es la técnica empleada para la selección de elementos (unidades de análisis o de investigación) representativos de la población de estudio que conformarán una muestra y que será utilizada para hacer inferencias (generalización) a la población de estudio. </a:t>
            </a:r>
          </a:p>
        </p:txBody>
      </p:sp>
      <p:sp>
        <p:nvSpPr>
          <p:cNvPr id="2" name="1 Título"/>
          <p:cNvSpPr>
            <a:spLocks noGrp="1"/>
          </p:cNvSpPr>
          <p:nvPr>
            <p:ph type="title"/>
          </p:nvPr>
        </p:nvSpPr>
        <p:spPr/>
        <p:txBody>
          <a:bodyPr/>
          <a:lstStyle/>
          <a:p>
            <a:r>
              <a:rPr lang="es-HN" b="1" dirty="0"/>
              <a:t>Muestreo </a:t>
            </a:r>
            <a:endParaRPr lang="es-H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357158" y="214290"/>
            <a:ext cx="8286808" cy="5911873"/>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pPr algn="just"/>
            <a:r>
              <a:rPr lang="es-HN" dirty="0" smtClean="0"/>
              <a:t>Cada </a:t>
            </a:r>
            <a:r>
              <a:rPr lang="es-HN" dirty="0"/>
              <a:t>unidad de análisis tiene una probabilidad de ser elegida, lo cual determina la situación de poder generalizar los hallazgos del estudio a toda la población objetivo. </a:t>
            </a:r>
          </a:p>
          <a:p>
            <a:pPr algn="just"/>
            <a:r>
              <a:rPr lang="es-HN" dirty="0"/>
              <a:t>Sólo estos métodos de muestreo probabilístico nos aseguran la representatividad de la muestra extraída y son, por tanto, los más recomendables. </a:t>
            </a:r>
          </a:p>
          <a:p>
            <a:pPr algn="just">
              <a:lnSpc>
                <a:spcPct val="120000"/>
              </a:lnSpc>
              <a:buNone/>
            </a:pPr>
            <a:r>
              <a:rPr lang="es-HN" dirty="0" smtClean="0"/>
              <a:t>    </a:t>
            </a:r>
          </a:p>
          <a:p>
            <a:pPr algn="just">
              <a:lnSpc>
                <a:spcPct val="120000"/>
              </a:lnSpc>
              <a:buNone/>
            </a:pPr>
            <a:r>
              <a:rPr lang="es-HN" dirty="0"/>
              <a:t> </a:t>
            </a:r>
            <a:r>
              <a:rPr lang="es-HN" dirty="0" smtClean="0"/>
              <a:t>    1</a:t>
            </a:r>
            <a:r>
              <a:rPr lang="es-HN" dirty="0"/>
              <a:t>. Muestreo aleatorio simple (MAS) </a:t>
            </a:r>
          </a:p>
          <a:p>
            <a:pPr algn="just">
              <a:lnSpc>
                <a:spcPct val="120000"/>
              </a:lnSpc>
              <a:buNone/>
            </a:pPr>
            <a:r>
              <a:rPr lang="es-HN" dirty="0" smtClean="0"/>
              <a:t>     2</a:t>
            </a:r>
            <a:r>
              <a:rPr lang="es-HN" dirty="0"/>
              <a:t>. Muestreo aleatorio estratificado (MAE) </a:t>
            </a:r>
          </a:p>
          <a:p>
            <a:pPr algn="just">
              <a:lnSpc>
                <a:spcPct val="120000"/>
              </a:lnSpc>
              <a:buNone/>
            </a:pPr>
            <a:r>
              <a:rPr lang="es-HN" dirty="0" smtClean="0"/>
              <a:t>     3</a:t>
            </a:r>
            <a:r>
              <a:rPr lang="es-HN" dirty="0"/>
              <a:t>. Muestreo aleatorio sistemático </a:t>
            </a:r>
          </a:p>
          <a:p>
            <a:pPr algn="just">
              <a:lnSpc>
                <a:spcPct val="120000"/>
              </a:lnSpc>
              <a:buNone/>
            </a:pPr>
            <a:r>
              <a:rPr lang="es-HN" dirty="0" smtClean="0"/>
              <a:t>     4</a:t>
            </a:r>
            <a:r>
              <a:rPr lang="es-HN" dirty="0"/>
              <a:t>. Muestreo aleatorio por conglomerados </a:t>
            </a:r>
          </a:p>
          <a:p>
            <a:pPr algn="just">
              <a:lnSpc>
                <a:spcPct val="120000"/>
              </a:lnSpc>
              <a:buNone/>
            </a:pPr>
            <a:r>
              <a:rPr lang="es-HN" dirty="0" smtClean="0"/>
              <a:t>     5</a:t>
            </a:r>
            <a:r>
              <a:rPr lang="es-HN" dirty="0"/>
              <a:t>. Muestreo aleatorio poli-</a:t>
            </a:r>
            <a:r>
              <a:rPr lang="es-HN" dirty="0" err="1"/>
              <a:t>etápico</a:t>
            </a:r>
            <a:r>
              <a:rPr lang="es-HN" dirty="0"/>
              <a:t> </a:t>
            </a:r>
          </a:p>
          <a:p>
            <a:endParaRPr lang="es-HN" dirty="0"/>
          </a:p>
        </p:txBody>
      </p:sp>
      <p:sp>
        <p:nvSpPr>
          <p:cNvPr id="2" name="1 Título"/>
          <p:cNvSpPr>
            <a:spLocks noGrp="1"/>
          </p:cNvSpPr>
          <p:nvPr>
            <p:ph type="title"/>
          </p:nvPr>
        </p:nvSpPr>
        <p:spPr/>
        <p:txBody>
          <a:bodyPr/>
          <a:lstStyle/>
          <a:p>
            <a:r>
              <a:rPr lang="es-HN" b="1" dirty="0" smtClean="0"/>
              <a:t>Muestreo probabilístico </a:t>
            </a:r>
            <a:endParaRPr lang="es-H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s-HN" dirty="0" smtClean="0"/>
              <a:t>Primero </a:t>
            </a:r>
            <a:r>
              <a:rPr lang="es-HN" dirty="0"/>
              <a:t>se prepara un marco </a:t>
            </a:r>
            <a:r>
              <a:rPr lang="es-HN" dirty="0" err="1"/>
              <a:t>muestral</a:t>
            </a:r>
            <a:r>
              <a:rPr lang="es-HN" dirty="0"/>
              <a:t>, que es una lista de todas las unidades, después se decide el tamaño de la muestra, y se selecciona del marco, utilizando procedimientos aleatorios (números, tablas, software, </a:t>
            </a:r>
            <a:r>
              <a:rPr lang="es-HN" dirty="0" err="1"/>
              <a:t>etc</a:t>
            </a:r>
            <a:r>
              <a:rPr lang="es-HN" dirty="0"/>
              <a:t>). </a:t>
            </a:r>
          </a:p>
          <a:p>
            <a:pPr marL="109728" indent="0" algn="just">
              <a:buNone/>
            </a:pPr>
            <a:r>
              <a:rPr lang="es-HN" i="1" dirty="0" smtClean="0"/>
              <a:t> </a:t>
            </a:r>
          </a:p>
          <a:p>
            <a:pPr algn="just"/>
            <a:r>
              <a:rPr lang="es-HN" i="1" dirty="0" smtClean="0"/>
              <a:t>implica </a:t>
            </a:r>
            <a:r>
              <a:rPr lang="es-HN" i="1" dirty="0"/>
              <a:t>contar con un listado de todos los elementos del universo y esto lo hace muy costoso y en oportunidades imposibles de realizar. </a:t>
            </a:r>
            <a:endParaRPr lang="es-HN" dirty="0"/>
          </a:p>
        </p:txBody>
      </p:sp>
      <p:sp>
        <p:nvSpPr>
          <p:cNvPr id="2" name="1 Título"/>
          <p:cNvSpPr>
            <a:spLocks noGrp="1"/>
          </p:cNvSpPr>
          <p:nvPr>
            <p:ph type="title"/>
          </p:nvPr>
        </p:nvSpPr>
        <p:spPr/>
        <p:txBody>
          <a:bodyPr>
            <a:normAutofit fontScale="90000"/>
          </a:bodyPr>
          <a:lstStyle/>
          <a:p>
            <a:r>
              <a:rPr lang="es-HN" b="1" dirty="0"/>
              <a:t>Muestreo aleatorio simple (MAS) </a:t>
            </a:r>
            <a:endParaRPr lang="es-H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857232"/>
            <a:ext cx="8229600" cy="5150059"/>
          </a:xfrm>
        </p:spPr>
        <p:txBody>
          <a:bodyPr>
            <a:normAutofit/>
          </a:bodyPr>
          <a:lstStyle/>
          <a:p>
            <a:pPr algn="just">
              <a:buNone/>
            </a:pPr>
            <a:r>
              <a:rPr lang="es-HN" b="1" dirty="0" smtClean="0"/>
              <a:t>  Usos</a:t>
            </a:r>
            <a:r>
              <a:rPr lang="es-HN" dirty="0" smtClean="0"/>
              <a:t> : está indicado cuando la población es bastante homogénea en lo que respecta a la variable en estudio y es posible obtener el listado </a:t>
            </a:r>
            <a:r>
              <a:rPr lang="es-HN" dirty="0" smtClean="0"/>
              <a:t>de los </a:t>
            </a:r>
            <a:r>
              <a:rPr lang="es-HN" dirty="0" smtClean="0"/>
              <a:t>elementos de la población. </a:t>
            </a:r>
          </a:p>
          <a:p>
            <a:pPr algn="just">
              <a:buNone/>
            </a:pPr>
            <a:r>
              <a:rPr lang="es-HN" b="1" dirty="0" smtClean="0"/>
              <a:t>  </a:t>
            </a:r>
          </a:p>
          <a:p>
            <a:pPr algn="just">
              <a:buNone/>
            </a:pPr>
            <a:r>
              <a:rPr lang="es-HN" b="1" dirty="0" smtClean="0"/>
              <a:t>  Ventajas</a:t>
            </a:r>
            <a:r>
              <a:rPr lang="es-HN" dirty="0" smtClean="0"/>
              <a:t>: la sencillez del diseño y de los cálculos estadísticos. </a:t>
            </a:r>
          </a:p>
          <a:p>
            <a:pPr algn="just">
              <a:buNone/>
            </a:pPr>
            <a:r>
              <a:rPr lang="es-HN" dirty="0" smtClean="0"/>
              <a:t>   </a:t>
            </a:r>
          </a:p>
          <a:p>
            <a:pPr algn="just">
              <a:buNone/>
            </a:pPr>
            <a:r>
              <a:rPr lang="es-HN" b="1" dirty="0" smtClean="0"/>
              <a:t>  Limitaciones</a:t>
            </a:r>
            <a:r>
              <a:rPr lang="es-HN" dirty="0" smtClean="0"/>
              <a:t>: no se puede practicar cuando es imposible obtener la lista con todos </a:t>
            </a:r>
          </a:p>
          <a:p>
            <a:pPr algn="just">
              <a:buNone/>
            </a:pPr>
            <a:r>
              <a:rPr lang="es-HN" dirty="0" smtClean="0"/>
              <a:t>   los integrantes de la población.</a:t>
            </a:r>
            <a:endParaRPr lang="en-US" dirty="0"/>
          </a:p>
        </p:txBody>
      </p:sp>
      <p:sp>
        <p:nvSpPr>
          <p:cNvPr id="3" name="2 Título"/>
          <p:cNvSpPr>
            <a:spLocks noGrp="1"/>
          </p:cNvSpPr>
          <p:nvPr>
            <p:ph type="title"/>
          </p:nvPr>
        </p:nvSpPr>
        <p:spPr>
          <a:xfrm>
            <a:off x="457200" y="274638"/>
            <a:ext cx="8229600" cy="582594"/>
          </a:xfrm>
        </p:spPr>
        <p:txBody>
          <a:bodyPr>
            <a:normAutofit fontScale="90000"/>
          </a:bodyPr>
          <a:lstStyle/>
          <a:p>
            <a:r>
              <a:rPr lang="en-US" dirty="0"/>
              <a:t/>
            </a:r>
            <a:br>
              <a:rPr lang="en-US"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pPr algn="just"/>
            <a:r>
              <a:rPr lang="es-HN" dirty="0" smtClean="0"/>
              <a:t>Se </a:t>
            </a:r>
            <a:r>
              <a:rPr lang="es-HN" dirty="0"/>
              <a:t>basa en dividir el conjunto </a:t>
            </a:r>
            <a:r>
              <a:rPr lang="es-HN" i="1" dirty="0"/>
              <a:t>N de elementos en L subconjuntos o estratos, mediante variables de control llamadas variables claves de estratificación, las cuales deben estar correlacionadas con las variables en estudio. Estas variables agrupan los elementos de la población en L partes, tratando que sean cada uno de sus elementos lo más homogéneos posibles y las L partes heterogéneas entre ellas, </a:t>
            </a:r>
            <a:endParaRPr lang="es-HN" i="1" dirty="0" smtClean="0"/>
          </a:p>
          <a:p>
            <a:pPr algn="just"/>
            <a:r>
              <a:rPr lang="es-HN" i="1" dirty="0" smtClean="0"/>
              <a:t>Al </a:t>
            </a:r>
            <a:r>
              <a:rPr lang="es-HN" i="1" dirty="0"/>
              <a:t>tener esta población dividida en partes y aplicarle a cada parte la selección por muestreo aleatorio simple, se obtiene un muestreo estratificado aleatorio. </a:t>
            </a:r>
          </a:p>
        </p:txBody>
      </p:sp>
      <p:sp>
        <p:nvSpPr>
          <p:cNvPr id="2" name="1 Título"/>
          <p:cNvSpPr>
            <a:spLocks noGrp="1"/>
          </p:cNvSpPr>
          <p:nvPr>
            <p:ph type="title"/>
          </p:nvPr>
        </p:nvSpPr>
        <p:spPr/>
        <p:txBody>
          <a:bodyPr/>
          <a:lstStyle/>
          <a:p>
            <a:r>
              <a:rPr lang="es-HN" b="1" dirty="0"/>
              <a:t>Muestreo aleatorio estratificado </a:t>
            </a:r>
            <a:endParaRPr lang="es-H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buNone/>
            </a:pPr>
            <a:r>
              <a:rPr lang="es-HN" dirty="0" smtClean="0"/>
              <a:t>  </a:t>
            </a:r>
            <a:r>
              <a:rPr lang="es-HN" b="1" dirty="0" smtClean="0"/>
              <a:t>Usos</a:t>
            </a:r>
            <a:r>
              <a:rPr lang="es-HN" dirty="0" smtClean="0"/>
              <a:t>: En poblaciones heterogéneas en lo que se refiere a la variable en estudio. </a:t>
            </a:r>
          </a:p>
          <a:p>
            <a:pPr algn="just">
              <a:buNone/>
            </a:pPr>
            <a:r>
              <a:rPr lang="es-HN" b="1" dirty="0" smtClean="0"/>
              <a:t>  Ventajas: </a:t>
            </a:r>
          </a:p>
          <a:p>
            <a:pPr algn="just">
              <a:buNone/>
            </a:pPr>
            <a:r>
              <a:rPr lang="es-HN" dirty="0" smtClean="0"/>
              <a:t>  Se logra mayor precisión en los resultados para un tamaño de muestra</a:t>
            </a:r>
          </a:p>
          <a:p>
            <a:pPr algn="just"/>
            <a:r>
              <a:rPr lang="es-HN" dirty="0" smtClean="0"/>
              <a:t>Ventajas de índole administrativa (menor costo). </a:t>
            </a:r>
          </a:p>
          <a:p>
            <a:pPr algn="just"/>
            <a:r>
              <a:rPr lang="es-HN" b="1" dirty="0" smtClean="0"/>
              <a:t>Desventajas: </a:t>
            </a:r>
            <a:r>
              <a:rPr lang="es-HN" dirty="0" smtClean="0"/>
              <a:t>Se debe poseer un listado de todos los integrantes de la población.</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3"/>
          <a:srcRect/>
          <a:stretch>
            <a:fillRect/>
          </a:stretch>
        </p:blipFill>
        <p:spPr bwMode="auto">
          <a:xfrm>
            <a:off x="-142908" y="0"/>
            <a:ext cx="9144000" cy="6715148"/>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s-HN" dirty="0"/>
              <a:t>Consiste en aplicar un método sistemático de selección de los elementos que conformaran la muestra. Es decir, consiste en numerar los elementos de la población del 1 a </a:t>
            </a:r>
            <a:r>
              <a:rPr lang="es-HN" i="1" dirty="0"/>
              <a:t>N, en cualquier orden, luego dividirla en n partes de tamaño K=N/n (intervalo de selección sistemática) y elegir un numero al azar entre 1 y K que se designa por i (origen aleatorio) y de allí en adelante tomar los elementos que ocupen la misma posición en los K sucesivas partes restantes, en total n-1. </a:t>
            </a:r>
            <a:endParaRPr lang="es-HN" dirty="0"/>
          </a:p>
        </p:txBody>
      </p:sp>
      <p:sp>
        <p:nvSpPr>
          <p:cNvPr id="2" name="1 Título"/>
          <p:cNvSpPr>
            <a:spLocks noGrp="1"/>
          </p:cNvSpPr>
          <p:nvPr>
            <p:ph type="title"/>
          </p:nvPr>
        </p:nvSpPr>
        <p:spPr/>
        <p:txBody>
          <a:bodyPr/>
          <a:lstStyle/>
          <a:p>
            <a:r>
              <a:rPr lang="es-HN" b="1" dirty="0"/>
              <a:t>Muestreo sistemático </a:t>
            </a:r>
            <a:endParaRPr lang="es-H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HN" dirty="0" smtClean="0"/>
              <a:t>Es </a:t>
            </a:r>
            <a:r>
              <a:rPr lang="es-HN" dirty="0"/>
              <a:t>el conjunto de elementos (finito o infinito) definido por una o más características, de las que gozan todos los elementos que lo </a:t>
            </a:r>
            <a:r>
              <a:rPr lang="es-HN" dirty="0" smtClean="0"/>
              <a:t>componen</a:t>
            </a:r>
            <a:r>
              <a:rPr lang="es-HN" dirty="0"/>
              <a:t>.</a:t>
            </a:r>
            <a:r>
              <a:rPr lang="es-HN" dirty="0" smtClean="0"/>
              <a:t> </a:t>
            </a:r>
          </a:p>
          <a:p>
            <a:pPr algn="just"/>
            <a:endParaRPr lang="es-HN" dirty="0" smtClean="0"/>
          </a:p>
          <a:p>
            <a:pPr algn="just"/>
            <a:r>
              <a:rPr lang="es-HN" dirty="0" smtClean="0"/>
              <a:t>Bien </a:t>
            </a:r>
            <a:r>
              <a:rPr lang="es-HN" dirty="0"/>
              <a:t>definido </a:t>
            </a:r>
            <a:r>
              <a:rPr lang="es-HN" dirty="0" smtClean="0"/>
              <a:t>(se </a:t>
            </a:r>
            <a:r>
              <a:rPr lang="es-HN" dirty="0"/>
              <a:t>sepa en todo momento qué elementos lo </a:t>
            </a:r>
            <a:r>
              <a:rPr lang="es-HN" dirty="0" smtClean="0"/>
              <a:t>componen).</a:t>
            </a:r>
          </a:p>
          <a:p>
            <a:pPr marL="109728" indent="0" algn="just">
              <a:buNone/>
            </a:pPr>
            <a:endParaRPr lang="es-HN" dirty="0" smtClean="0"/>
          </a:p>
          <a:p>
            <a:pPr algn="just"/>
            <a:r>
              <a:rPr lang="es-HN" dirty="0" smtClean="0"/>
              <a:t>Universo </a:t>
            </a:r>
            <a:r>
              <a:rPr lang="es-HN" dirty="0"/>
              <a:t>es el conjunto de elementos a los cuales se quieren inferir los </a:t>
            </a:r>
            <a:r>
              <a:rPr lang="es-HN" dirty="0" smtClean="0"/>
              <a:t>resultados. </a:t>
            </a:r>
          </a:p>
        </p:txBody>
      </p:sp>
      <p:sp>
        <p:nvSpPr>
          <p:cNvPr id="2" name="1 Título"/>
          <p:cNvSpPr>
            <a:spLocks noGrp="1"/>
          </p:cNvSpPr>
          <p:nvPr>
            <p:ph type="title"/>
          </p:nvPr>
        </p:nvSpPr>
        <p:spPr/>
        <p:txBody>
          <a:bodyPr/>
          <a:lstStyle/>
          <a:p>
            <a:r>
              <a:rPr lang="es-HN" dirty="0" smtClean="0"/>
              <a:t>UNIVERSO(POBLACION)</a:t>
            </a:r>
            <a:endParaRPr lang="es-H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pPr algn="just"/>
            <a:r>
              <a:rPr lang="es-HN" dirty="0" smtClean="0"/>
              <a:t>si N=1000 y deseamos estudiar una muestra de n = 25 personas, K= 1000/25; es decir K</a:t>
            </a:r>
            <a:r>
              <a:rPr lang="es-HN" i="1" dirty="0" smtClean="0"/>
              <a:t> (intervalo de selección)</a:t>
            </a:r>
            <a:r>
              <a:rPr lang="es-HN" dirty="0" smtClean="0"/>
              <a:t>= 40. </a:t>
            </a:r>
          </a:p>
          <a:p>
            <a:pPr algn="just"/>
            <a:r>
              <a:rPr lang="es-HN" dirty="0" smtClean="0"/>
              <a:t>Suponga que aleatoriamente escogemos un número entre 1 y 40 y obtenemos el número </a:t>
            </a:r>
          </a:p>
          <a:p>
            <a:pPr algn="just"/>
            <a:r>
              <a:rPr lang="es-HN" dirty="0" smtClean="0"/>
              <a:t>20 (i = 20), la persona que tenga ese número en la lista será la primera que formará parte </a:t>
            </a:r>
          </a:p>
          <a:p>
            <a:pPr algn="just"/>
            <a:r>
              <a:rPr lang="es-HN" dirty="0" smtClean="0"/>
              <a:t>de la muestra. La segunda persona a incluir en la muestra será la i+2K, (20+2*40), es </a:t>
            </a:r>
          </a:p>
          <a:p>
            <a:pPr algn="just"/>
            <a:r>
              <a:rPr lang="es-HN" dirty="0" smtClean="0"/>
              <a:t>decir, la persona número 100. La tercera será la i+3K, (20+3*40) = 140, y así se </a:t>
            </a:r>
          </a:p>
          <a:p>
            <a:pPr algn="just"/>
            <a:r>
              <a:rPr lang="es-HN" dirty="0" smtClean="0"/>
              <a:t>continúa hasta completar las 25 personas de la muestra.</a:t>
            </a:r>
            <a:endParaRPr lang="en-US" dirty="0"/>
          </a:p>
        </p:txBody>
      </p:sp>
      <p:sp>
        <p:nvSpPr>
          <p:cNvPr id="3" name="2 Título"/>
          <p:cNvSpPr>
            <a:spLocks noGrp="1"/>
          </p:cNvSpPr>
          <p:nvPr>
            <p:ph type="title"/>
          </p:nvPr>
        </p:nvSpPr>
        <p:spPr>
          <a:xfrm>
            <a:off x="457200" y="274638"/>
            <a:ext cx="8229600" cy="725470"/>
          </a:xfrm>
        </p:spPr>
        <p:txBody>
          <a:bodyPr/>
          <a:lstStyle/>
          <a:p>
            <a:r>
              <a:rPr lang="es-HN" dirty="0" smtClean="0"/>
              <a:t>ejemplo</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algn="just">
              <a:buNone/>
            </a:pPr>
            <a:r>
              <a:rPr lang="es-HN" b="1" dirty="0" smtClean="0"/>
              <a:t>Usos: </a:t>
            </a:r>
          </a:p>
          <a:p>
            <a:pPr algn="just">
              <a:buNone/>
            </a:pPr>
            <a:r>
              <a:rPr lang="es-HN" dirty="0" smtClean="0"/>
              <a:t>   Solo en poblaciones heterogéneas y siempre y cuando no exista relación entre la variable a estudiar y la forma como se encuentra distribuida la población. </a:t>
            </a:r>
          </a:p>
          <a:p>
            <a:pPr algn="just">
              <a:buNone/>
            </a:pPr>
            <a:r>
              <a:rPr lang="es-HN" b="1" dirty="0" smtClean="0"/>
              <a:t>Ventajas</a:t>
            </a:r>
            <a:r>
              <a:rPr lang="es-HN" dirty="0" smtClean="0"/>
              <a:t>: </a:t>
            </a:r>
          </a:p>
          <a:p>
            <a:pPr algn="just">
              <a:buNone/>
            </a:pPr>
            <a:r>
              <a:rPr lang="es-HN" dirty="0" smtClean="0"/>
              <a:t>   Facilidad para extraer la muestra y hacerlo sin errores. </a:t>
            </a:r>
          </a:p>
          <a:p>
            <a:pPr algn="just">
              <a:buNone/>
            </a:pPr>
            <a:r>
              <a:rPr lang="es-HN" dirty="0" smtClean="0"/>
              <a:t>   Es más preciso que el muestreo aleatorio simple cuando</a:t>
            </a:r>
          </a:p>
          <a:p>
            <a:pPr algn="just">
              <a:buNone/>
            </a:pPr>
            <a:r>
              <a:rPr lang="es-HN" dirty="0" smtClean="0"/>
              <a:t>   la población es heterogénea. Si es homogénea la información se repite de unidad a unidad. </a:t>
            </a:r>
          </a:p>
          <a:p>
            <a:pPr algn="just">
              <a:buNone/>
            </a:pPr>
            <a:r>
              <a:rPr lang="es-HN" b="1" dirty="0" smtClean="0"/>
              <a:t> Desventajas: </a:t>
            </a:r>
          </a:p>
          <a:p>
            <a:pPr algn="just">
              <a:buNone/>
            </a:pPr>
            <a:r>
              <a:rPr lang="es-HN" dirty="0" smtClean="0"/>
              <a:t>   Poca precisión cuando existe una periodicidad insospechada. En este caso la </a:t>
            </a:r>
          </a:p>
          <a:p>
            <a:pPr algn="just">
              <a:buNone/>
            </a:pPr>
            <a:r>
              <a:rPr lang="es-HN" dirty="0" smtClean="0"/>
              <a:t>   representatividad de la muestra depende del valor de K. </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pPr algn="just"/>
            <a:r>
              <a:rPr lang="es-HN" dirty="0"/>
              <a:t>Los conglomerados son grupos o agrupaciones de elementos que existen naturalmente y </a:t>
            </a:r>
            <a:r>
              <a:rPr lang="es-HN" b="1" dirty="0"/>
              <a:t>no los define el investigador</a:t>
            </a:r>
            <a:r>
              <a:rPr lang="es-HN" dirty="0"/>
              <a:t>. </a:t>
            </a:r>
            <a:r>
              <a:rPr lang="es-HN" dirty="0" smtClean="0"/>
              <a:t>Se </a:t>
            </a:r>
            <a:r>
              <a:rPr lang="es-HN" dirty="0"/>
              <a:t>selecciona una muestra aleatoria no de sujetos, sino de grupos de individuos, como familias, casas, pueblos, escuelas, municipios, etc. Lo anterior implica que debemos contar con un listado de los conglomerados, y no de los sujetos de estudio. </a:t>
            </a:r>
          </a:p>
          <a:p>
            <a:pPr algn="just"/>
            <a:r>
              <a:rPr lang="es-HN" dirty="0"/>
              <a:t>El muestreo por conglomerados es adecuado cuando las unidades de estudio están geográficamente dispersas. </a:t>
            </a:r>
            <a:endParaRPr lang="es-HN" dirty="0" smtClean="0"/>
          </a:p>
          <a:p>
            <a:pPr algn="just">
              <a:buNone/>
            </a:pPr>
            <a:endParaRPr lang="es-HN" dirty="0"/>
          </a:p>
        </p:txBody>
      </p:sp>
      <p:sp>
        <p:nvSpPr>
          <p:cNvPr id="2" name="1 Título"/>
          <p:cNvSpPr>
            <a:spLocks noGrp="1"/>
          </p:cNvSpPr>
          <p:nvPr>
            <p:ph type="title"/>
          </p:nvPr>
        </p:nvSpPr>
        <p:spPr/>
        <p:txBody>
          <a:bodyPr/>
          <a:lstStyle/>
          <a:p>
            <a:r>
              <a:rPr lang="es-HN" b="1" dirty="0"/>
              <a:t>Muestreo por conglomerados </a:t>
            </a:r>
            <a:endParaRPr lang="es-H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algn="just">
              <a:buNone/>
            </a:pPr>
            <a:r>
              <a:rPr lang="es-HN" b="1" dirty="0" smtClean="0"/>
              <a:t>Usos: </a:t>
            </a:r>
          </a:p>
          <a:p>
            <a:pPr algn="just">
              <a:buNone/>
            </a:pPr>
            <a:r>
              <a:rPr lang="es-HN" dirty="0" smtClean="0"/>
              <a:t>Se recomienda en el caso que se desee estudiar localidades más</a:t>
            </a:r>
          </a:p>
          <a:p>
            <a:pPr algn="just">
              <a:buNone/>
            </a:pPr>
            <a:r>
              <a:rPr lang="es-HN" dirty="0" smtClean="0"/>
              <a:t>o menos grandes por lo que se le conoce también como muestreo</a:t>
            </a:r>
          </a:p>
          <a:p>
            <a:pPr algn="just">
              <a:buNone/>
            </a:pPr>
            <a:r>
              <a:rPr lang="es-HN" dirty="0" smtClean="0"/>
              <a:t>de áreas. </a:t>
            </a:r>
          </a:p>
          <a:p>
            <a:pPr algn="just">
              <a:buNone/>
            </a:pPr>
            <a:r>
              <a:rPr lang="es-HN" b="1" dirty="0" smtClean="0"/>
              <a:t>Ventajas: </a:t>
            </a:r>
          </a:p>
          <a:p>
            <a:pPr algn="just">
              <a:buNone/>
            </a:pPr>
            <a:r>
              <a:rPr lang="es-HN" dirty="0" smtClean="0"/>
              <a:t>No se requiere del listado de los elementos de la población,</a:t>
            </a:r>
          </a:p>
          <a:p>
            <a:pPr algn="just">
              <a:buNone/>
            </a:pPr>
            <a:r>
              <a:rPr lang="es-HN" dirty="0" smtClean="0"/>
              <a:t>sino solamente de los conglomerados. </a:t>
            </a:r>
          </a:p>
          <a:p>
            <a:pPr algn="just">
              <a:buNone/>
            </a:pPr>
            <a:r>
              <a:rPr lang="es-HN" dirty="0" smtClean="0"/>
              <a:t>Los costos son mucho menores pues las entrevistas están </a:t>
            </a:r>
          </a:p>
          <a:p>
            <a:pPr algn="just">
              <a:buNone/>
            </a:pPr>
            <a:r>
              <a:rPr lang="es-HN" dirty="0" smtClean="0"/>
              <a:t>concentradas. </a:t>
            </a:r>
          </a:p>
          <a:p>
            <a:pPr algn="just">
              <a:buNone/>
            </a:pPr>
            <a:r>
              <a:rPr lang="es-HN" dirty="0" smtClean="0"/>
              <a:t>Se controla mejor la calidad de los datos. </a:t>
            </a:r>
          </a:p>
          <a:p>
            <a:pPr algn="just">
              <a:buNone/>
            </a:pPr>
            <a:r>
              <a:rPr lang="es-HN" b="1" dirty="0" smtClean="0"/>
              <a:t>Desventajas: </a:t>
            </a:r>
          </a:p>
          <a:p>
            <a:pPr algn="just">
              <a:buNone/>
            </a:pPr>
            <a:r>
              <a:rPr lang="es-HN" dirty="0" smtClean="0"/>
              <a:t>Lo complicado de los cálculos. </a:t>
            </a:r>
          </a:p>
          <a:p>
            <a:pPr algn="just">
              <a:buNone/>
            </a:pPr>
            <a:r>
              <a:rPr lang="es-HN" dirty="0" smtClean="0"/>
              <a:t>Las inferencias que se extraen de esta clase de muestreo no son</a:t>
            </a:r>
          </a:p>
          <a:p>
            <a:pPr algn="just">
              <a:buNone/>
            </a:pPr>
            <a:r>
              <a:rPr lang="es-HN" dirty="0" smtClean="0"/>
              <a:t>tan confiables como las de un estudio hecho con muestreo</a:t>
            </a:r>
          </a:p>
          <a:p>
            <a:pPr algn="just">
              <a:buNone/>
            </a:pPr>
            <a:r>
              <a:rPr lang="es-HN" dirty="0" smtClean="0"/>
              <a:t>aleatorio.</a:t>
            </a:r>
            <a:endParaRPr lang="en-US" dirty="0"/>
          </a:p>
        </p:txBody>
      </p:sp>
      <p:sp>
        <p:nvSpPr>
          <p:cNvPr id="3" name="2 Título"/>
          <p:cNvSpPr>
            <a:spLocks noGrp="1"/>
          </p:cNvSpPr>
          <p:nvPr>
            <p:ph type="title"/>
          </p:nvPr>
        </p:nvSpPr>
        <p:spPr>
          <a:xfrm>
            <a:off x="466135" y="833256"/>
            <a:ext cx="8229600" cy="648072"/>
          </a:xfrm>
        </p:spPr>
        <p:txBody>
          <a:bodyPr>
            <a:normAutofit fontScale="90000"/>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1" y="0"/>
            <a:ext cx="9144000" cy="6643710"/>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1" y="0"/>
            <a:ext cx="9045676" cy="6572272"/>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pPr algn="just"/>
            <a:r>
              <a:rPr lang="es-HN" dirty="0"/>
              <a:t>Muestreo en el que se procede en etapas. El muestreo poli-</a:t>
            </a:r>
            <a:r>
              <a:rPr lang="es-HN" dirty="0" err="1"/>
              <a:t>etápico</a:t>
            </a:r>
            <a:r>
              <a:rPr lang="es-HN" dirty="0"/>
              <a:t> o </a:t>
            </a:r>
            <a:r>
              <a:rPr lang="es-HN" dirty="0" err="1"/>
              <a:t>multi-etápico</a:t>
            </a:r>
            <a:r>
              <a:rPr lang="es-HN" dirty="0"/>
              <a:t> consiste en seleccionar las unidades de investigación en </a:t>
            </a:r>
            <a:r>
              <a:rPr lang="es-HN" dirty="0" smtClean="0"/>
              <a:t>varias fases o etapas. </a:t>
            </a:r>
            <a:r>
              <a:rPr lang="es-HN" dirty="0" err="1" smtClean="0"/>
              <a:t>Ejem</a:t>
            </a:r>
            <a:endParaRPr lang="es-HN" dirty="0" smtClean="0"/>
          </a:p>
          <a:p>
            <a:pPr algn="just">
              <a:buNone/>
            </a:pPr>
            <a:r>
              <a:rPr lang="es-HN" dirty="0" smtClean="0"/>
              <a:t>   en </a:t>
            </a:r>
            <a:r>
              <a:rPr lang="es-HN" dirty="0"/>
              <a:t>el muestreo en dos etapas (</a:t>
            </a:r>
            <a:r>
              <a:rPr lang="es-HN" dirty="0" err="1"/>
              <a:t>bi-etápico</a:t>
            </a:r>
            <a:r>
              <a:rPr lang="es-HN" dirty="0"/>
              <a:t>), se divide a la población en unidades </a:t>
            </a:r>
            <a:r>
              <a:rPr lang="es-HN" dirty="0" err="1"/>
              <a:t>muestrales</a:t>
            </a:r>
            <a:r>
              <a:rPr lang="es-HN" dirty="0"/>
              <a:t> primarias (cursos escolares, pacientes que acuden a consulta determinados días determinados al azar), y se selecciona a continuación una muestra de dichas unidades primarias mediante muestreo aleatorio simple, estratificado o sistemático. Por ejemplo, las UPM son cursos y las USM son alumnos. </a:t>
            </a:r>
          </a:p>
        </p:txBody>
      </p:sp>
      <p:sp>
        <p:nvSpPr>
          <p:cNvPr id="2" name="1 Título"/>
          <p:cNvSpPr>
            <a:spLocks noGrp="1"/>
          </p:cNvSpPr>
          <p:nvPr>
            <p:ph type="title"/>
          </p:nvPr>
        </p:nvSpPr>
        <p:spPr/>
        <p:txBody>
          <a:bodyPr/>
          <a:lstStyle/>
          <a:p>
            <a:r>
              <a:rPr lang="es-HN" b="1" dirty="0"/>
              <a:t>Muestreo </a:t>
            </a:r>
            <a:r>
              <a:rPr lang="es-HN" b="1" dirty="0" err="1"/>
              <a:t>polietápico</a:t>
            </a:r>
            <a:r>
              <a:rPr lang="es-HN" b="1" dirty="0"/>
              <a:t> </a:t>
            </a:r>
            <a:endParaRPr lang="es-H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srcRect/>
          <a:stretch>
            <a:fillRect/>
          </a:stretch>
        </p:blipFill>
        <p:spPr bwMode="auto">
          <a:xfrm>
            <a:off x="214282" y="0"/>
            <a:ext cx="8715436" cy="6572272"/>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HN" b="1" dirty="0"/>
              <a:t>Muestreo por </a:t>
            </a:r>
            <a:r>
              <a:rPr lang="es-HN" b="1" dirty="0" smtClean="0"/>
              <a:t>cuotas</a:t>
            </a:r>
          </a:p>
          <a:p>
            <a:pPr algn="just">
              <a:buNone/>
            </a:pPr>
            <a:r>
              <a:rPr lang="es-HN" dirty="0" smtClean="0"/>
              <a:t>   En </a:t>
            </a:r>
            <a:r>
              <a:rPr lang="es-HN" dirty="0"/>
              <a:t>este tipo de muestreo se fijan unas "cuotas" que consisten en un número de individuos que reúnen unas determinadas condiciones, por ejemplo: 20 individuos de 25 a 40 años, de sexo femenino y residentes en </a:t>
            </a:r>
            <a:r>
              <a:rPr lang="es-HN" dirty="0" smtClean="0"/>
              <a:t>Tegucigalpa. </a:t>
            </a:r>
            <a:r>
              <a:rPr lang="es-HN" dirty="0"/>
              <a:t>Una vez determinada la cuota se eligen los primeros que se encuentren que cumplan esas características. </a:t>
            </a:r>
          </a:p>
        </p:txBody>
      </p:sp>
      <p:sp>
        <p:nvSpPr>
          <p:cNvPr id="2" name="1 Título"/>
          <p:cNvSpPr>
            <a:spLocks noGrp="1"/>
          </p:cNvSpPr>
          <p:nvPr>
            <p:ph type="title"/>
          </p:nvPr>
        </p:nvSpPr>
        <p:spPr/>
        <p:txBody>
          <a:bodyPr/>
          <a:lstStyle/>
          <a:p>
            <a:r>
              <a:rPr lang="es-HN" b="1" dirty="0" smtClean="0"/>
              <a:t>Muestreo NO probabilístico </a:t>
            </a:r>
            <a:endParaRPr lang="es-H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HN" dirty="0"/>
              <a:t>La parte metodológica de un proyecto de investigación debe definir adecuadamente la población de estudio en tiempo y espacio, y aclarar si se hará censo o si es necesario tomar una muestra de ella. En el segundo caso se debe hacer un diseño de muestreo y </a:t>
            </a:r>
            <a:r>
              <a:rPr lang="es-HN" dirty="0" smtClean="0"/>
              <a:t> </a:t>
            </a:r>
            <a:r>
              <a:rPr lang="es-HN" dirty="0"/>
              <a:t>tipo de muestreo, marco </a:t>
            </a:r>
            <a:r>
              <a:rPr lang="es-HN" dirty="0" err="1"/>
              <a:t>muestral</a:t>
            </a:r>
            <a:r>
              <a:rPr lang="es-HN" dirty="0"/>
              <a:t>, unidad de muestreo, unidad de análisis, tamaño de muestra, entre otros. </a:t>
            </a:r>
          </a:p>
        </p:txBody>
      </p:sp>
      <p:sp>
        <p:nvSpPr>
          <p:cNvPr id="2" name="1 Título"/>
          <p:cNvSpPr>
            <a:spLocks noGrp="1"/>
          </p:cNvSpPr>
          <p:nvPr>
            <p:ph type="title"/>
          </p:nvPr>
        </p:nvSpPr>
        <p:spPr/>
        <p:txBody>
          <a:bodyPr/>
          <a:lstStyle/>
          <a:p>
            <a:endParaRPr lang="es-H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HN" dirty="0"/>
              <a:t>Muestreo en el que la persona que selecciona la muestra procura que esta sea representativa. Los elementos de la muestra </a:t>
            </a:r>
            <a:r>
              <a:rPr lang="es-HN" b="1" dirty="0"/>
              <a:t>son elegidos a criterio del investigador </a:t>
            </a:r>
            <a:r>
              <a:rPr lang="es-HN" dirty="0"/>
              <a:t>sobre lo que él cree que pueden aportar a su estudio. Por consiguiente, la representatividad depende de su intención u opinión, y la evaluación de la representatividad es subjetiva. No tiene fundamento probabilístico </a:t>
            </a:r>
          </a:p>
        </p:txBody>
      </p:sp>
      <p:sp>
        <p:nvSpPr>
          <p:cNvPr id="2" name="1 Título"/>
          <p:cNvSpPr>
            <a:spLocks noGrp="1"/>
          </p:cNvSpPr>
          <p:nvPr>
            <p:ph type="title"/>
          </p:nvPr>
        </p:nvSpPr>
        <p:spPr/>
        <p:txBody>
          <a:bodyPr>
            <a:normAutofit fontScale="90000"/>
          </a:bodyPr>
          <a:lstStyle/>
          <a:p>
            <a:r>
              <a:rPr lang="es-HN" b="1" dirty="0"/>
              <a:t>Muestreo por juicios, </a:t>
            </a:r>
            <a:r>
              <a:rPr lang="es-HN" b="1" dirty="0" err="1"/>
              <a:t>opinático</a:t>
            </a:r>
            <a:r>
              <a:rPr lang="es-HN" b="1" dirty="0"/>
              <a:t> o </a:t>
            </a:r>
            <a:r>
              <a:rPr lang="es-HN" b="1" dirty="0" smtClean="0"/>
              <a:t>intencional</a:t>
            </a:r>
            <a:endParaRPr lang="es-H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pPr algn="just"/>
            <a:r>
              <a:rPr lang="es-HN" dirty="0" smtClean="0"/>
              <a:t>El </a:t>
            </a:r>
            <a:r>
              <a:rPr lang="es-HN" dirty="0"/>
              <a:t>investigador selecciona directa e intencionadamente los individuos de la población porque </a:t>
            </a:r>
            <a:r>
              <a:rPr lang="es-HN" b="1" dirty="0"/>
              <a:t>él investigador cree que son convenientes para su estudio</a:t>
            </a:r>
            <a:r>
              <a:rPr lang="es-HN" dirty="0"/>
              <a:t>, o porque se tiene fácil acceso a la muestra. Algunos ejemplos son las muestras obtenidas de instituciones de salud, de consulta externa, de los pacientes de un medico o de voluntarios disponibles. Otro caso frecuente de este procedimiento es cuando los profesores de universidad emplean a sus propios </a:t>
            </a:r>
            <a:r>
              <a:rPr lang="es-HN" dirty="0" smtClean="0"/>
              <a:t>alumnos. </a:t>
            </a:r>
            <a:endParaRPr lang="es-HN" dirty="0"/>
          </a:p>
        </p:txBody>
      </p:sp>
      <p:sp>
        <p:nvSpPr>
          <p:cNvPr id="2" name="1 Título"/>
          <p:cNvSpPr>
            <a:spLocks noGrp="1"/>
          </p:cNvSpPr>
          <p:nvPr>
            <p:ph type="title"/>
          </p:nvPr>
        </p:nvSpPr>
        <p:spPr/>
        <p:txBody>
          <a:bodyPr>
            <a:normAutofit fontScale="90000"/>
          </a:bodyPr>
          <a:lstStyle/>
          <a:p>
            <a:r>
              <a:rPr lang="es-HN" b="1" dirty="0"/>
              <a:t>Muestreo casual, incidental o por conveniencia </a:t>
            </a:r>
            <a:endParaRPr lang="es-H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HN" dirty="0"/>
              <a:t>Se localiza a algunos individuos (los que cumplan con los criterios de admisión), los cuales conducen a otros, y estos a otros, y así hasta conseguir una muestra suficiente. Este tipo se emplea muy frecuentemente cuando se hacen estudios con poblaciones "marginales", delincuentes, drogadictos, sectas, determinados tipos de enfermos o enfermedades raras, </a:t>
            </a:r>
            <a:r>
              <a:rPr lang="es-HN" dirty="0" smtClean="0"/>
              <a:t>etc.</a:t>
            </a:r>
            <a:endParaRPr lang="es-HN" dirty="0"/>
          </a:p>
        </p:txBody>
      </p:sp>
      <p:sp>
        <p:nvSpPr>
          <p:cNvPr id="2" name="1 Título"/>
          <p:cNvSpPr>
            <a:spLocks noGrp="1"/>
          </p:cNvSpPr>
          <p:nvPr>
            <p:ph type="title"/>
          </p:nvPr>
        </p:nvSpPr>
        <p:spPr/>
        <p:txBody>
          <a:bodyPr/>
          <a:lstStyle/>
          <a:p>
            <a:r>
              <a:rPr lang="es-HN" b="1" dirty="0"/>
              <a:t>Muestreo bola de nieve </a:t>
            </a:r>
            <a:endParaRPr lang="es-H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57200" y="1481328"/>
            <a:ext cx="8229600" cy="5188032"/>
          </a:xfrm>
        </p:spPr>
        <p:txBody>
          <a:bodyPr>
            <a:normAutofit/>
          </a:bodyPr>
          <a:lstStyle/>
          <a:p>
            <a:pPr marL="109728" indent="0" algn="just">
              <a:buNone/>
            </a:pPr>
            <a:endParaRPr lang="es-HN" dirty="0"/>
          </a:p>
          <a:p>
            <a:pPr algn="just"/>
            <a:endParaRPr lang="es-HN" dirty="0" smtClean="0"/>
          </a:p>
          <a:p>
            <a:pPr algn="just"/>
            <a:r>
              <a:rPr lang="es-HN" dirty="0" smtClean="0"/>
              <a:t>Toda </a:t>
            </a:r>
            <a:r>
              <a:rPr lang="es-HN" dirty="0"/>
              <a:t>persona con edad igual o mayor a 8 años en las áreas geográficas de influencia los MSS del periodo marzo 2018– marzo  </a:t>
            </a:r>
            <a:r>
              <a:rPr lang="es-HN" dirty="0" smtClean="0"/>
              <a:t>2019.</a:t>
            </a:r>
            <a:endParaRPr lang="es-HN" dirty="0"/>
          </a:p>
        </p:txBody>
      </p:sp>
      <p:sp>
        <p:nvSpPr>
          <p:cNvPr id="3" name="Título 2"/>
          <p:cNvSpPr>
            <a:spLocks noGrp="1"/>
          </p:cNvSpPr>
          <p:nvPr>
            <p:ph type="title"/>
          </p:nvPr>
        </p:nvSpPr>
        <p:spPr/>
        <p:txBody>
          <a:bodyPr>
            <a:normAutofit fontScale="90000"/>
          </a:bodyPr>
          <a:lstStyle/>
          <a:p>
            <a:r>
              <a:rPr lang="es-HN" dirty="0">
                <a:effectLst/>
              </a:rPr>
              <a:t> </a:t>
            </a:r>
            <a:r>
              <a:rPr lang="es-HN" dirty="0" smtClean="0">
                <a:effectLst/>
              </a:rPr>
              <a:t/>
            </a:r>
            <a:br>
              <a:rPr lang="es-HN" dirty="0" smtClean="0">
                <a:effectLst/>
              </a:rPr>
            </a:br>
            <a:r>
              <a:rPr lang="es-HN" dirty="0" smtClean="0">
                <a:effectLst/>
              </a:rPr>
              <a:t>Universo</a:t>
            </a:r>
            <a:endParaRPr lang="es-HN" dirty="0"/>
          </a:p>
        </p:txBody>
      </p:sp>
    </p:spTree>
    <p:extLst>
      <p:ext uri="{BB962C8B-B14F-4D97-AF65-F5344CB8AC3E}">
        <p14:creationId xmlns:p14="http://schemas.microsoft.com/office/powerpoint/2010/main" val="2860959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fontScale="77500" lnSpcReduction="20000"/>
          </a:bodyPr>
          <a:lstStyle/>
          <a:p>
            <a:pPr algn="just"/>
            <a:r>
              <a:rPr lang="es-HN" dirty="0" smtClean="0"/>
              <a:t>Se </a:t>
            </a:r>
            <a:r>
              <a:rPr lang="es-HN" dirty="0"/>
              <a:t>estima una población total de 8 millones de hondureños (2012). Para el cálculo de la muestra se estima una población de 4 millones de personas que viven en zonas rurales y </a:t>
            </a:r>
            <a:r>
              <a:rPr lang="es-HN" dirty="0" err="1"/>
              <a:t>semirurales</a:t>
            </a:r>
            <a:r>
              <a:rPr lang="es-HN" dirty="0"/>
              <a:t>. En las áreas geográficas de influencia de los MSS viven aproximadamente 10,000 personas. Tomando una prevalencia máxima de alcoholismo de 44 % y un valor mínimo de 16%, con un 80% de poder estadístico y un 90% de nivel de confianza, el estudio requiere de 37 casas y la muestra se aproxima a 40 casas por cada MSS. De esta manera, con una muestra de 40 casas, cada MSS tendrá la capacidad de detectar una prevalencia mínima de 16%. En la muestra global del estudio, y en vista de contar con más de 110 MSS, la muestra total de casas visitadas será de alrededor de 4400</a:t>
            </a:r>
          </a:p>
          <a:p>
            <a:pPr algn="just"/>
            <a:endParaRPr lang="es-HN" dirty="0"/>
          </a:p>
        </p:txBody>
      </p:sp>
      <p:sp>
        <p:nvSpPr>
          <p:cNvPr id="3" name="Título 2"/>
          <p:cNvSpPr>
            <a:spLocks noGrp="1"/>
          </p:cNvSpPr>
          <p:nvPr>
            <p:ph type="title"/>
          </p:nvPr>
        </p:nvSpPr>
        <p:spPr/>
        <p:txBody>
          <a:bodyPr/>
          <a:lstStyle/>
          <a:p>
            <a:r>
              <a:rPr lang="es-HN" dirty="0"/>
              <a:t>Muestra:</a:t>
            </a:r>
          </a:p>
        </p:txBody>
      </p:sp>
    </p:spTree>
    <p:extLst>
      <p:ext uri="{BB962C8B-B14F-4D97-AF65-F5344CB8AC3E}">
        <p14:creationId xmlns:p14="http://schemas.microsoft.com/office/powerpoint/2010/main" val="2539066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fontScale="85000" lnSpcReduction="20000"/>
          </a:bodyPr>
          <a:lstStyle/>
          <a:p>
            <a:r>
              <a:rPr lang="es-HN" dirty="0" smtClean="0"/>
              <a:t>Probabilístico</a:t>
            </a:r>
            <a:r>
              <a:rPr lang="es-HN" dirty="0"/>
              <a:t>. </a:t>
            </a:r>
            <a:endParaRPr lang="es-HN" dirty="0" smtClean="0"/>
          </a:p>
          <a:p>
            <a:pPr marL="109728" indent="0">
              <a:buNone/>
            </a:pPr>
            <a:r>
              <a:rPr lang="es-HN" dirty="0" smtClean="0"/>
              <a:t>   Muestreo  </a:t>
            </a:r>
            <a:r>
              <a:rPr lang="es-HN" dirty="0"/>
              <a:t>a través de los siguientes pasos: </a:t>
            </a:r>
          </a:p>
          <a:p>
            <a:r>
              <a:rPr lang="es-HN" dirty="0"/>
              <a:t>A) Se elaborará un listado enumerado de todas las localidades del área de influencia con los siguientes criterios de inclusión: Contar con condiciones de seguridad aceptables que permitan la realización de la búsqueda activa con el menor riesgo posible para los MSS. </a:t>
            </a:r>
          </a:p>
          <a:p>
            <a:pPr marL="109728" indent="0">
              <a:buNone/>
            </a:pPr>
            <a:r>
              <a:rPr lang="es-HN" dirty="0"/>
              <a:t>	</a:t>
            </a:r>
          </a:p>
          <a:p>
            <a:r>
              <a:rPr lang="es-HN" dirty="0"/>
              <a:t>B)  Se hará una selección aleatoria de una localidad por cada MSS asignado a la Unidad de Salud, escogiendo de un recipiente (frasco) un papel doblado conteniendo un número correspondiente a los números de las localidades identificadas. </a:t>
            </a:r>
          </a:p>
          <a:p>
            <a:endParaRPr lang="es-HN" dirty="0"/>
          </a:p>
        </p:txBody>
      </p:sp>
      <p:sp>
        <p:nvSpPr>
          <p:cNvPr id="3" name="Título 2"/>
          <p:cNvSpPr>
            <a:spLocks noGrp="1"/>
          </p:cNvSpPr>
          <p:nvPr>
            <p:ph type="title"/>
          </p:nvPr>
        </p:nvSpPr>
        <p:spPr/>
        <p:txBody>
          <a:bodyPr/>
          <a:lstStyle/>
          <a:p>
            <a:r>
              <a:rPr lang="es-HN" dirty="0"/>
              <a:t>Muestreo:</a:t>
            </a:r>
          </a:p>
        </p:txBody>
      </p:sp>
    </p:spTree>
    <p:extLst>
      <p:ext uri="{BB962C8B-B14F-4D97-AF65-F5344CB8AC3E}">
        <p14:creationId xmlns:p14="http://schemas.microsoft.com/office/powerpoint/2010/main" val="30252223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fontScale="92500" lnSpcReduction="10000"/>
          </a:bodyPr>
          <a:lstStyle/>
          <a:p>
            <a:r>
              <a:rPr lang="es-HN" dirty="0"/>
              <a:t>C)  Se Obtendrá por cada MSS de un croquis de su localidad seleccionada y verificación de la distribución de las viviendas, identificando sectores. Si la localidad tiene más de un sector, se usó el mismo procedimiento ya descrito para seleccionar el sector. </a:t>
            </a:r>
          </a:p>
          <a:p>
            <a:r>
              <a:rPr lang="es-HN" dirty="0"/>
              <a:t>D) Una vez seleccionado el sector, se hará una búsqueda activa, dando cobertura de manera continua, visitas casa a casa (barrido), hasta cumplir con el tamaño </a:t>
            </a:r>
            <a:r>
              <a:rPr lang="es-HN" dirty="0" err="1"/>
              <a:t>muestral</a:t>
            </a:r>
            <a:r>
              <a:rPr lang="es-HN" dirty="0"/>
              <a:t> de 40 casas para entrevistar al informante idóneo, preferiblemente la mujer: madre o compañera de hogar</a:t>
            </a:r>
          </a:p>
          <a:p>
            <a:endParaRPr lang="es-HN" dirty="0"/>
          </a:p>
        </p:txBody>
      </p:sp>
      <p:sp>
        <p:nvSpPr>
          <p:cNvPr id="3" name="Título 2"/>
          <p:cNvSpPr>
            <a:spLocks noGrp="1"/>
          </p:cNvSpPr>
          <p:nvPr>
            <p:ph type="title"/>
          </p:nvPr>
        </p:nvSpPr>
        <p:spPr/>
        <p:txBody>
          <a:bodyPr/>
          <a:lstStyle/>
          <a:p>
            <a:endParaRPr lang="es-HN"/>
          </a:p>
        </p:txBody>
      </p:sp>
    </p:spTree>
    <p:extLst>
      <p:ext uri="{BB962C8B-B14F-4D97-AF65-F5344CB8AC3E}">
        <p14:creationId xmlns:p14="http://schemas.microsoft.com/office/powerpoint/2010/main" val="15581011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HN" dirty="0" smtClean="0"/>
          </a:p>
          <a:p>
            <a:endParaRPr lang="es-HN" dirty="0" smtClean="0"/>
          </a:p>
          <a:p>
            <a:endParaRPr lang="es-HN" dirty="0" smtClean="0"/>
          </a:p>
          <a:p>
            <a:endParaRPr lang="es-HN" dirty="0" smtClean="0"/>
          </a:p>
          <a:p>
            <a:pPr algn="ctr">
              <a:buNone/>
            </a:pPr>
            <a:r>
              <a:rPr lang="es-HN" sz="4400" dirty="0" smtClean="0"/>
              <a:t>GRACIAS!!!!!</a:t>
            </a:r>
            <a:endParaRPr lang="es-HN" sz="4400" dirty="0"/>
          </a:p>
        </p:txBody>
      </p:sp>
      <p:sp>
        <p:nvSpPr>
          <p:cNvPr id="3" name="2 Título"/>
          <p:cNvSpPr>
            <a:spLocks noGrp="1"/>
          </p:cNvSpPr>
          <p:nvPr>
            <p:ph type="title"/>
          </p:nvPr>
        </p:nvSpPr>
        <p:spPr/>
        <p:txBody>
          <a:bodyPr/>
          <a:lstStyle/>
          <a:p>
            <a:endParaRPr lang="es-H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HN" dirty="0" smtClean="0"/>
              <a:t>definimos al universo como un conjunto de personas, cosas o fenómenos sujetos a investigación, que tienen algunas características definitivas. Ante la posibilidad de investigar el conjunto en su totalidad, se seleccionara un subconjunto al cual se denomina muestra.</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4983179"/>
          </a:xfrm>
        </p:spPr>
        <p:txBody>
          <a:bodyPr>
            <a:normAutofit fontScale="92500"/>
          </a:bodyPr>
          <a:lstStyle/>
          <a:p>
            <a:pPr algn="just"/>
            <a:r>
              <a:rPr lang="es-HN" dirty="0" smtClean="0"/>
              <a:t>Cuando no </a:t>
            </a:r>
            <a:r>
              <a:rPr lang="es-HN" dirty="0"/>
              <a:t>es posible o conveniente realizar un censo, </a:t>
            </a:r>
            <a:r>
              <a:rPr lang="es-HN" dirty="0" smtClean="0"/>
              <a:t>se </a:t>
            </a:r>
            <a:r>
              <a:rPr lang="es-HN" dirty="0"/>
              <a:t>trabajar con una muestra, </a:t>
            </a:r>
            <a:r>
              <a:rPr lang="es-HN" dirty="0" smtClean="0"/>
              <a:t>o sea una parte </a:t>
            </a:r>
            <a:r>
              <a:rPr lang="es-HN" dirty="0"/>
              <a:t>representativa y adecuada de la población. Se selecciona de la población de estudio .</a:t>
            </a:r>
          </a:p>
          <a:p>
            <a:pPr algn="just"/>
            <a:r>
              <a:rPr lang="es-HN" dirty="0"/>
              <a:t>Para que </a:t>
            </a:r>
            <a:r>
              <a:rPr lang="es-HN" dirty="0" smtClean="0"/>
              <a:t>sea representativa y útil</a:t>
            </a:r>
            <a:r>
              <a:rPr lang="es-HN" dirty="0"/>
              <a:t>, debe de reflejar las semejanzas y diferencias encontradas en la población, ejemplificar las características y tendencias de la misma. </a:t>
            </a:r>
            <a:endParaRPr lang="es-HN" dirty="0" smtClean="0"/>
          </a:p>
          <a:p>
            <a:pPr algn="just"/>
            <a:r>
              <a:rPr lang="es-HN" dirty="0" smtClean="0"/>
              <a:t>Una muestra </a:t>
            </a:r>
            <a:r>
              <a:rPr lang="es-HN" dirty="0"/>
              <a:t>representativa </a:t>
            </a:r>
            <a:r>
              <a:rPr lang="es-HN" dirty="0" smtClean="0"/>
              <a:t>indica </a:t>
            </a:r>
            <a:r>
              <a:rPr lang="es-HN" dirty="0"/>
              <a:t>que reúne aproximadamente las características de la población que son importantes para la investigación .</a:t>
            </a:r>
            <a:r>
              <a:rPr lang="es-HN" dirty="0" smtClean="0"/>
              <a:t> </a:t>
            </a:r>
            <a:endParaRPr lang="es-HN" dirty="0"/>
          </a:p>
        </p:txBody>
      </p:sp>
      <p:sp>
        <p:nvSpPr>
          <p:cNvPr id="2" name="1 Título"/>
          <p:cNvSpPr>
            <a:spLocks noGrp="1"/>
          </p:cNvSpPr>
          <p:nvPr>
            <p:ph type="title"/>
          </p:nvPr>
        </p:nvSpPr>
        <p:spPr/>
        <p:txBody>
          <a:bodyPr/>
          <a:lstStyle/>
          <a:p>
            <a:r>
              <a:rPr lang="es-HN" b="1" dirty="0"/>
              <a:t>Muestra </a:t>
            </a:r>
            <a:endParaRPr lang="es-H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071546"/>
            <a:ext cx="8229600" cy="5429288"/>
          </a:xfrm>
        </p:spPr>
        <p:txBody>
          <a:bodyPr>
            <a:normAutofit fontScale="92500" lnSpcReduction="20000"/>
          </a:bodyPr>
          <a:lstStyle/>
          <a:p>
            <a:pPr>
              <a:buNone/>
            </a:pPr>
            <a:r>
              <a:rPr lang="es-HN" dirty="0" smtClean="0"/>
              <a:t>Ventajas:  </a:t>
            </a:r>
          </a:p>
          <a:p>
            <a:pPr algn="just">
              <a:buFont typeface="Arial" pitchFamily="34" charset="0"/>
              <a:buChar char="•"/>
            </a:pPr>
            <a:r>
              <a:rPr lang="es-HN" dirty="0" smtClean="0"/>
              <a:t>Costo reducido: si no se estudia la totalidad de sujetos sino una muestra de ellos, los recursos financieros, materiales, personal, etc. necesarios para hacer la investigación serán menores. </a:t>
            </a:r>
          </a:p>
          <a:p>
            <a:pPr algn="just"/>
            <a:endParaRPr lang="es-HN" dirty="0" smtClean="0"/>
          </a:p>
          <a:p>
            <a:pPr algn="just"/>
            <a:r>
              <a:rPr lang="es-HN" dirty="0" smtClean="0"/>
              <a:t>Mayor rapidez: la recolección de la información se hará en menos tiempo. </a:t>
            </a:r>
          </a:p>
          <a:p>
            <a:pPr algn="just"/>
            <a:endParaRPr lang="es-HN" dirty="0" smtClean="0"/>
          </a:p>
          <a:p>
            <a:pPr algn="just"/>
            <a:r>
              <a:rPr lang="es-HN" dirty="0" smtClean="0"/>
              <a:t>Mayor exactitud: se reduce el volumen de trabajo, es posible entonces emplear personal más capacitado, supervisar con mayor cuidado las actividades de campo, el procesamiento de los datos, y de esta forma obtener resultados más exactos que los que obtendríamos de estudiar toda la población. </a:t>
            </a:r>
            <a:endParaRPr lang="en-US" dirty="0"/>
          </a:p>
        </p:txBody>
      </p:sp>
      <p:sp>
        <p:nvSpPr>
          <p:cNvPr id="3" name="2 Título"/>
          <p:cNvSpPr>
            <a:spLocks noGrp="1"/>
          </p:cNvSpPr>
          <p:nvPr>
            <p:ph type="title"/>
          </p:nvPr>
        </p:nvSpPr>
        <p:spPr>
          <a:xfrm>
            <a:off x="457200" y="274638"/>
            <a:ext cx="8229600" cy="725470"/>
          </a:xfrm>
        </p:spPr>
        <p:txBody>
          <a:bodyPr>
            <a:normAutofit/>
          </a:bodyPr>
          <a:lstStyle/>
          <a:p>
            <a:r>
              <a:rPr lang="es-HN" sz="2000" dirty="0" smtClean="0"/>
              <a:t>VENTAJAS Y LIMITACIONES DEL USO DE MUESTRAS</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HN" dirty="0" smtClean="0"/>
              <a:t>No se debe emplear muestras cuando la población es muy pequeña </a:t>
            </a:r>
          </a:p>
          <a:p>
            <a:pPr algn="just">
              <a:buNone/>
            </a:pPr>
            <a:endParaRPr lang="es-HN" dirty="0" smtClean="0"/>
          </a:p>
          <a:p>
            <a:pPr algn="just"/>
            <a:r>
              <a:rPr lang="es-HN" dirty="0" smtClean="0"/>
              <a:t>La teoría del muestreo es compleja y no es del dominio de la mayoría de los investigadores, por lo que con frecuencia deben buscar apoyo en especialistas en la materia.</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142984"/>
            <a:ext cx="8229600" cy="4864307"/>
          </a:xfrm>
        </p:spPr>
        <p:txBody>
          <a:bodyPr/>
          <a:lstStyle/>
          <a:p>
            <a:pPr algn="just"/>
            <a:r>
              <a:rPr lang="es-HN" dirty="0" smtClean="0"/>
              <a:t>Una muestra debe ser adecuada en cantidad y en calidad. </a:t>
            </a:r>
          </a:p>
          <a:p>
            <a:pPr algn="just">
              <a:buNone/>
            </a:pPr>
            <a:endParaRPr lang="es-HN" dirty="0" smtClean="0"/>
          </a:p>
          <a:p>
            <a:pPr algn="just"/>
            <a:r>
              <a:rPr lang="es-HN" dirty="0" smtClean="0"/>
              <a:t>CANTIDAD : existen procedimientos estadísticos para saber cuál es el número mínimo de elementos que debemos incluir en el estudio para obtener resultados válidos. </a:t>
            </a:r>
          </a:p>
          <a:p>
            <a:pPr algn="just">
              <a:buNone/>
            </a:pPr>
            <a:endParaRPr lang="es-HN" dirty="0" smtClean="0"/>
          </a:p>
          <a:p>
            <a:pPr algn="just"/>
            <a:r>
              <a:rPr lang="es-HN" dirty="0" smtClean="0"/>
              <a:t>LA CALIDAD: involucra el concepto de representatividad de la muestra.</a:t>
            </a:r>
            <a:endParaRPr lang="en-US" dirty="0"/>
          </a:p>
        </p:txBody>
      </p:sp>
      <p:sp>
        <p:nvSpPr>
          <p:cNvPr id="3" name="2 Título"/>
          <p:cNvSpPr>
            <a:spLocks noGrp="1"/>
          </p:cNvSpPr>
          <p:nvPr>
            <p:ph type="title"/>
          </p:nvPr>
        </p:nvSpPr>
        <p:spPr>
          <a:xfrm>
            <a:off x="457200" y="274638"/>
            <a:ext cx="8229600" cy="868346"/>
          </a:xfrm>
        </p:spPr>
        <p:txBody>
          <a:bodyPr>
            <a:normAutofit/>
          </a:bodyPr>
          <a:lstStyle/>
          <a:p>
            <a:r>
              <a:rPr lang="es-HN" sz="2000" dirty="0" smtClean="0"/>
              <a:t>CARACTERÍSTICAS DE UNA BUENA MUESTRA</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HN" dirty="0" smtClean="0"/>
              <a:t>Si deseamos determinar cuál es la prevalencia de desnutrición en la población infantil de Tegucigalpa y estudiamos una muestra de niños obtenida de la zona de las lomas del Guijarro  (donde se encuentra la mayoría de las urbanizaciones de clase media y alta), esa no sería una muestra representativa para dicha investigación y la prevalencia de desnutrición que obtendríamos subestimaría la cifra real para la ciudad. </a:t>
            </a:r>
            <a:endParaRPr lang="en-US" dirty="0"/>
          </a:p>
        </p:txBody>
      </p:sp>
      <p:sp>
        <p:nvSpPr>
          <p:cNvPr id="3" name="2 Título"/>
          <p:cNvSpPr>
            <a:spLocks noGrp="1"/>
          </p:cNvSpPr>
          <p:nvPr>
            <p:ph type="title"/>
          </p:nvPr>
        </p:nvSpPr>
        <p:spPr>
          <a:xfrm>
            <a:off x="457200" y="274638"/>
            <a:ext cx="8229600" cy="654032"/>
          </a:xfrm>
        </p:spPr>
        <p:txBody>
          <a:bodyPr>
            <a:normAutofit/>
          </a:bodyPr>
          <a:lstStyle/>
          <a:p>
            <a:r>
              <a:rPr lang="en-US" sz="2800" dirty="0" err="1" smtClean="0">
                <a:latin typeface="Arial" pitchFamily="34" charset="0"/>
                <a:cs typeface="Arial" pitchFamily="34" charset="0"/>
              </a:rPr>
              <a:t>Ejemplo</a:t>
            </a:r>
            <a:r>
              <a:rPr lang="en-US" sz="2800" dirty="0" smtClean="0">
                <a:latin typeface="Arial" pitchFamily="34" charset="0"/>
                <a:cs typeface="Arial" pitchFamily="34" charset="0"/>
              </a:rPr>
              <a:t> </a:t>
            </a:r>
            <a:endParaRPr lang="en-US" sz="28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248</TotalTime>
  <Words>2195</Words>
  <Application>Microsoft Office PowerPoint</Application>
  <PresentationFormat>Presentación en pantalla (4:3)</PresentationFormat>
  <Paragraphs>133</Paragraphs>
  <Slides>37</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37</vt:i4>
      </vt:variant>
    </vt:vector>
  </HeadingPairs>
  <TitlesOfParts>
    <vt:vector size="44" baseType="lpstr">
      <vt:lpstr>Arial</vt:lpstr>
      <vt:lpstr>Calibri</vt:lpstr>
      <vt:lpstr>Lucida Sans Unicode</vt:lpstr>
      <vt:lpstr>Verdana</vt:lpstr>
      <vt:lpstr>Wingdings 2</vt:lpstr>
      <vt:lpstr>Wingdings 3</vt:lpstr>
      <vt:lpstr>Concurrencia</vt:lpstr>
      <vt:lpstr>UNIVERSO, MUESTRA Y MUESTREO</vt:lpstr>
      <vt:lpstr>UNIVERSO(POBLACION)</vt:lpstr>
      <vt:lpstr>Presentación de PowerPoint</vt:lpstr>
      <vt:lpstr>Presentación de PowerPoint</vt:lpstr>
      <vt:lpstr>Muestra </vt:lpstr>
      <vt:lpstr>VENTAJAS Y LIMITACIONES DEL USO DE MUESTRAS</vt:lpstr>
      <vt:lpstr>Presentación de PowerPoint</vt:lpstr>
      <vt:lpstr>CARACTERÍSTICAS DE UNA BUENA MUESTRA</vt:lpstr>
      <vt:lpstr>Ejemplo </vt:lpstr>
      <vt:lpstr>Muestreo </vt:lpstr>
      <vt:lpstr>Presentación de PowerPoint</vt:lpstr>
      <vt:lpstr>Muestreo probabilístico </vt:lpstr>
      <vt:lpstr>Muestreo aleatorio simple (MAS) </vt:lpstr>
      <vt:lpstr> </vt:lpstr>
      <vt:lpstr>Presentación de PowerPoint</vt:lpstr>
      <vt:lpstr>Muestreo aleatorio estratificado </vt:lpstr>
      <vt:lpstr>Presentación de PowerPoint</vt:lpstr>
      <vt:lpstr>Presentación de PowerPoint</vt:lpstr>
      <vt:lpstr>Muestreo sistemático </vt:lpstr>
      <vt:lpstr>ejemplo</vt:lpstr>
      <vt:lpstr>Presentación de PowerPoint</vt:lpstr>
      <vt:lpstr>Presentación de PowerPoint</vt:lpstr>
      <vt:lpstr>Muestreo por conglomerados </vt:lpstr>
      <vt:lpstr>Presentación de PowerPoint</vt:lpstr>
      <vt:lpstr>Presentación de PowerPoint</vt:lpstr>
      <vt:lpstr>Presentación de PowerPoint</vt:lpstr>
      <vt:lpstr>Muestreo polietápico </vt:lpstr>
      <vt:lpstr>Presentación de PowerPoint</vt:lpstr>
      <vt:lpstr>Muestreo NO probabilístico </vt:lpstr>
      <vt:lpstr>Muestreo por juicios, opinático o intencional</vt:lpstr>
      <vt:lpstr>Muestreo casual, incidental o por conveniencia </vt:lpstr>
      <vt:lpstr>Muestreo bola de nieve </vt:lpstr>
      <vt:lpstr>  Universo</vt:lpstr>
      <vt:lpstr>Muestra:</vt:lpstr>
      <vt:lpstr>Muestreo: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UNIVERSO, MUESTRA Y MUESTREO</dc:title>
  <dc:creator>Inspiron</dc:creator>
  <cp:lastModifiedBy>Eleonora</cp:lastModifiedBy>
  <cp:revision>41</cp:revision>
  <dcterms:created xsi:type="dcterms:W3CDTF">2007-05-16T06:27:43Z</dcterms:created>
  <dcterms:modified xsi:type="dcterms:W3CDTF">2018-12-06T21:59:14Z</dcterms:modified>
</cp:coreProperties>
</file>