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65" r:id="rId6"/>
    <p:sldId id="266" r:id="rId7"/>
    <p:sldId id="267" r:id="rId8"/>
    <p:sldId id="268" r:id="rId9"/>
    <p:sldId id="271" r:id="rId10"/>
    <p:sldId id="272" r:id="rId11"/>
    <p:sldId id="258" r:id="rId12"/>
    <p:sldId id="259" r:id="rId13"/>
    <p:sldId id="273" r:id="rId14"/>
    <p:sldId id="274" r:id="rId15"/>
    <p:sldId id="276" r:id="rId16"/>
    <p:sldId id="277" r:id="rId17"/>
    <p:sldId id="278" r:id="rId18"/>
    <p:sldId id="281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6FBB1-CBD7-4C09-8B4E-56B5B80BF951}" type="doc">
      <dgm:prSet loTypeId="urn:microsoft.com/office/officeart/2005/8/layout/vList5" loCatId="list" qsTypeId="urn:microsoft.com/office/officeart/2005/8/quickstyle/3d3" qsCatId="3D" csTypeId="urn:microsoft.com/office/officeart/2005/8/colors/accent1_2#10" csCatId="accent1" phldr="1"/>
      <dgm:spPr/>
      <dgm:t>
        <a:bodyPr/>
        <a:lstStyle/>
        <a:p>
          <a:endParaRPr lang="es-ES"/>
        </a:p>
      </dgm:t>
    </dgm:pt>
    <dgm:pt modelId="{3A1AC4D8-3807-4F1C-8299-F73312A22C76}">
      <dgm:prSet phldrT="[Texto]" custT="1"/>
      <dgm:spPr/>
      <dgm:t>
        <a:bodyPr/>
        <a:lstStyle/>
        <a:p>
          <a:r>
            <a:rPr lang="es-ES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Utilidad</a:t>
          </a:r>
        </a:p>
      </dgm:t>
    </dgm:pt>
    <dgm:pt modelId="{E7D47D5C-26F1-41D8-BDEC-BDC7D717E24B}" type="parTrans" cxnId="{30E7C045-FF94-4925-9C0B-CBA6C9661D6A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04824F71-0ACF-4A1C-BA3E-4E6B7799D7F9}" type="sibTrans" cxnId="{30E7C045-FF94-4925-9C0B-CBA6C9661D6A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289D5FBE-60C0-4317-B8FB-E81E25D7A6ED}">
      <dgm:prSet phldrT="[Texto]"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Estimar prevalencia de una enfermedad o FR.</a:t>
          </a:r>
          <a:endParaRPr lang="es-ES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770046C6-45CE-4C31-9753-F29AAEC52A95}" type="parTrans" cxnId="{5829EBD0-6649-49E6-95E4-0E638AAB0836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B0189F5A-65ED-4445-9C3C-176D6E349EF1}" type="sibTrans" cxnId="{5829EBD0-6649-49E6-95E4-0E638AAB0836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80C5EBD5-E839-4E40-A89E-8251C61260F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Estudiar enfermedades o FR de inicio lento y larga duración.</a:t>
          </a:r>
        </a:p>
      </dgm:t>
    </dgm:pt>
    <dgm:pt modelId="{126565AC-8314-42D3-AC42-83BE933F820F}" type="parTrans" cxnId="{E68E6394-62E6-4101-9B62-DF28DABF14AC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625C0073-4289-43C1-B5E9-AF374FD54CD5}" type="sibTrans" cxnId="{E68E6394-62E6-4101-9B62-DF28DABF14AC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31238319-74C8-4C6B-9298-2AF565637814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Describir la distribución de la enfermedad y el FR en la población.</a:t>
          </a:r>
        </a:p>
      </dgm:t>
    </dgm:pt>
    <dgm:pt modelId="{99BD7687-E95A-4EAA-8F99-FA2CA6E52F4A}" type="parTrans" cxnId="{20F8DC3C-9BF7-49DE-8F6A-5336A56C882D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0C3569AA-B6EA-4135-A85C-E930B5537605}" type="sibTrans" cxnId="{20F8DC3C-9BF7-49DE-8F6A-5336A56C882D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80D4A230-22D3-434A-99F6-99B88325D5C1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Estimar necesidades preventivas, curativas o de rehabilitación.</a:t>
          </a:r>
        </a:p>
      </dgm:t>
    </dgm:pt>
    <dgm:pt modelId="{BCD1A3B7-69CC-40DB-9ED7-7DF3B7C67B71}" type="parTrans" cxnId="{5DF2A97C-382F-4656-9B72-2458FCBBE248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A041A453-E3D2-4E6F-A15A-95029FAA8D40}" type="sibTrans" cxnId="{5DF2A97C-382F-4656-9B72-2458FCBBE248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D83AF36B-9CBA-4550-A169-40928F338553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Evaluar programas de salud.</a:t>
          </a:r>
        </a:p>
      </dgm:t>
    </dgm:pt>
    <dgm:pt modelId="{462C98AB-D19A-4A81-952C-6E04DE43BE94}" type="parTrans" cxnId="{540FA222-EED8-4D82-B384-7E00D3546227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E5175D19-2991-4FA6-A475-E133A34EF6DB}" type="sibTrans" cxnId="{540FA222-EED8-4D82-B384-7E00D3546227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4A786AB5-C3FD-49B6-9735-F6C521DCA7FC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Generar hipótesis.</a:t>
          </a:r>
        </a:p>
      </dgm:t>
    </dgm:pt>
    <dgm:pt modelId="{E65B7745-1608-4AAC-8422-AFEA310A4659}" type="parTrans" cxnId="{4FE85BAF-5F69-4316-8587-368F412B0480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C4E4A59F-1AE8-43C3-9713-A11A19C9DDD7}" type="sibTrans" cxnId="{4FE85BAF-5F69-4316-8587-368F412B0480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C4AF39A5-BEBD-4A20-97C1-92F2812FBC7C}">
      <dgm:prSet custT="1"/>
      <dgm:spPr/>
      <dgm:t>
        <a:bodyPr/>
        <a:lstStyle/>
        <a:p>
          <a:pPr>
            <a:lnSpc>
              <a:spcPct val="150000"/>
            </a:lnSpc>
          </a:pPr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Primera etapa de estudios prospectivos.</a:t>
          </a:r>
        </a:p>
      </dgm:t>
    </dgm:pt>
    <dgm:pt modelId="{C7493D74-5F08-4CE6-880E-65AC9599D983}" type="parTrans" cxnId="{22A6C236-77C1-4162-9AAC-016FC7844D72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032365FB-7A5B-4515-B4A5-128D28485BFE}" type="sibTrans" cxnId="{22A6C236-77C1-4162-9AAC-016FC7844D72}">
      <dgm:prSet/>
      <dgm:spPr/>
      <dgm:t>
        <a:bodyPr/>
        <a:lstStyle/>
        <a:p>
          <a:endParaRPr lang="es-ES" sz="1800">
            <a:latin typeface="Arial" pitchFamily="34" charset="0"/>
            <a:cs typeface="Arial" pitchFamily="34" charset="0"/>
          </a:endParaRPr>
        </a:p>
      </dgm:t>
    </dgm:pt>
    <dgm:pt modelId="{191DAAB3-A780-4D29-BEE5-484EB3386825}" type="pres">
      <dgm:prSet presAssocID="{6AE6FBB1-CBD7-4C09-8B4E-56B5B80BF9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466C7C-FD81-43A8-975D-AD00EF020CC3}" type="pres">
      <dgm:prSet presAssocID="{3A1AC4D8-3807-4F1C-8299-F73312A22C76}" presName="linNode" presStyleCnt="0"/>
      <dgm:spPr/>
    </dgm:pt>
    <dgm:pt modelId="{918C92B2-183E-4E37-A117-686F1B4EECE5}" type="pres">
      <dgm:prSet presAssocID="{3A1AC4D8-3807-4F1C-8299-F73312A22C7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8B970C-F18C-4A2D-B2EF-5C7E21FEA68F}" type="pres">
      <dgm:prSet presAssocID="{3A1AC4D8-3807-4F1C-8299-F73312A22C76}" presName="descendantText" presStyleLbl="alignAccFollowNode1" presStyleIdx="0" presStyleCnt="1" custScaleX="399590" custScaleY="114818" custLinFactNeighborY="-4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8D87B01-9F89-4904-B062-898D86E6E4EF}" type="presOf" srcId="{80D4A230-22D3-434A-99F6-99B88325D5C1}" destId="{2B8B970C-F18C-4A2D-B2EF-5C7E21FEA68F}" srcOrd="0" destOrd="3" presId="urn:microsoft.com/office/officeart/2005/8/layout/vList5"/>
    <dgm:cxn modelId="{20F8DC3C-9BF7-49DE-8F6A-5336A56C882D}" srcId="{3A1AC4D8-3807-4F1C-8299-F73312A22C76}" destId="{31238319-74C8-4C6B-9298-2AF565637814}" srcOrd="2" destOrd="0" parTransId="{99BD7687-E95A-4EAA-8F99-FA2CA6E52F4A}" sibTransId="{0C3569AA-B6EA-4135-A85C-E930B5537605}"/>
    <dgm:cxn modelId="{E68E6394-62E6-4101-9B62-DF28DABF14AC}" srcId="{3A1AC4D8-3807-4F1C-8299-F73312A22C76}" destId="{80C5EBD5-E839-4E40-A89E-8251C61260F4}" srcOrd="1" destOrd="0" parTransId="{126565AC-8314-42D3-AC42-83BE933F820F}" sibTransId="{625C0073-4289-43C1-B5E9-AF374FD54CD5}"/>
    <dgm:cxn modelId="{5402F5FC-A35D-46FE-824D-81BA9B95F86F}" type="presOf" srcId="{C4AF39A5-BEBD-4A20-97C1-92F2812FBC7C}" destId="{2B8B970C-F18C-4A2D-B2EF-5C7E21FEA68F}" srcOrd="0" destOrd="6" presId="urn:microsoft.com/office/officeart/2005/8/layout/vList5"/>
    <dgm:cxn modelId="{65977C6A-DC10-4B52-9347-5627B69DD573}" type="presOf" srcId="{289D5FBE-60C0-4317-B8FB-E81E25D7A6ED}" destId="{2B8B970C-F18C-4A2D-B2EF-5C7E21FEA68F}" srcOrd="0" destOrd="0" presId="urn:microsoft.com/office/officeart/2005/8/layout/vList5"/>
    <dgm:cxn modelId="{FE4EB2F3-9F7D-4D28-A308-119C48DFBD00}" type="presOf" srcId="{D83AF36B-9CBA-4550-A169-40928F338553}" destId="{2B8B970C-F18C-4A2D-B2EF-5C7E21FEA68F}" srcOrd="0" destOrd="4" presId="urn:microsoft.com/office/officeart/2005/8/layout/vList5"/>
    <dgm:cxn modelId="{AE98479A-2760-434A-B379-E176D5ACB83A}" type="presOf" srcId="{3A1AC4D8-3807-4F1C-8299-F73312A22C76}" destId="{918C92B2-183E-4E37-A117-686F1B4EECE5}" srcOrd="0" destOrd="0" presId="urn:microsoft.com/office/officeart/2005/8/layout/vList5"/>
    <dgm:cxn modelId="{540FA222-EED8-4D82-B384-7E00D3546227}" srcId="{3A1AC4D8-3807-4F1C-8299-F73312A22C76}" destId="{D83AF36B-9CBA-4550-A169-40928F338553}" srcOrd="4" destOrd="0" parTransId="{462C98AB-D19A-4A81-952C-6E04DE43BE94}" sibTransId="{E5175D19-2991-4FA6-A475-E133A34EF6DB}"/>
    <dgm:cxn modelId="{8F732F0F-9F52-4A14-83CA-162C59B0D042}" type="presOf" srcId="{4A786AB5-C3FD-49B6-9735-F6C521DCA7FC}" destId="{2B8B970C-F18C-4A2D-B2EF-5C7E21FEA68F}" srcOrd="0" destOrd="5" presId="urn:microsoft.com/office/officeart/2005/8/layout/vList5"/>
    <dgm:cxn modelId="{11E57371-2E3C-4385-8218-BE8743A43796}" type="presOf" srcId="{80C5EBD5-E839-4E40-A89E-8251C61260F4}" destId="{2B8B970C-F18C-4A2D-B2EF-5C7E21FEA68F}" srcOrd="0" destOrd="1" presId="urn:microsoft.com/office/officeart/2005/8/layout/vList5"/>
    <dgm:cxn modelId="{F132125B-A9C2-43B8-94AD-6D22EF25F2A1}" type="presOf" srcId="{6AE6FBB1-CBD7-4C09-8B4E-56B5B80BF951}" destId="{191DAAB3-A780-4D29-BEE5-484EB3386825}" srcOrd="0" destOrd="0" presId="urn:microsoft.com/office/officeart/2005/8/layout/vList5"/>
    <dgm:cxn modelId="{30E7C045-FF94-4925-9C0B-CBA6C9661D6A}" srcId="{6AE6FBB1-CBD7-4C09-8B4E-56B5B80BF951}" destId="{3A1AC4D8-3807-4F1C-8299-F73312A22C76}" srcOrd="0" destOrd="0" parTransId="{E7D47D5C-26F1-41D8-BDEC-BDC7D717E24B}" sibTransId="{04824F71-0ACF-4A1C-BA3E-4E6B7799D7F9}"/>
    <dgm:cxn modelId="{5829EBD0-6649-49E6-95E4-0E638AAB0836}" srcId="{3A1AC4D8-3807-4F1C-8299-F73312A22C76}" destId="{289D5FBE-60C0-4317-B8FB-E81E25D7A6ED}" srcOrd="0" destOrd="0" parTransId="{770046C6-45CE-4C31-9753-F29AAEC52A95}" sibTransId="{B0189F5A-65ED-4445-9C3C-176D6E349EF1}"/>
    <dgm:cxn modelId="{4FE85BAF-5F69-4316-8587-368F412B0480}" srcId="{3A1AC4D8-3807-4F1C-8299-F73312A22C76}" destId="{4A786AB5-C3FD-49B6-9735-F6C521DCA7FC}" srcOrd="5" destOrd="0" parTransId="{E65B7745-1608-4AAC-8422-AFEA310A4659}" sibTransId="{C4E4A59F-1AE8-43C3-9713-A11A19C9DDD7}"/>
    <dgm:cxn modelId="{5DF2A97C-382F-4656-9B72-2458FCBBE248}" srcId="{3A1AC4D8-3807-4F1C-8299-F73312A22C76}" destId="{80D4A230-22D3-434A-99F6-99B88325D5C1}" srcOrd="3" destOrd="0" parTransId="{BCD1A3B7-69CC-40DB-9ED7-7DF3B7C67B71}" sibTransId="{A041A453-E3D2-4E6F-A15A-95029FAA8D40}"/>
    <dgm:cxn modelId="{63B7A683-A3E3-493E-9DD4-764A223B917B}" type="presOf" srcId="{31238319-74C8-4C6B-9298-2AF565637814}" destId="{2B8B970C-F18C-4A2D-B2EF-5C7E21FEA68F}" srcOrd="0" destOrd="2" presId="urn:microsoft.com/office/officeart/2005/8/layout/vList5"/>
    <dgm:cxn modelId="{22A6C236-77C1-4162-9AAC-016FC7844D72}" srcId="{3A1AC4D8-3807-4F1C-8299-F73312A22C76}" destId="{C4AF39A5-BEBD-4A20-97C1-92F2812FBC7C}" srcOrd="6" destOrd="0" parTransId="{C7493D74-5F08-4CE6-880E-65AC9599D983}" sibTransId="{032365FB-7A5B-4515-B4A5-128D28485BFE}"/>
    <dgm:cxn modelId="{681DE109-1198-4BC2-BD25-FB8C7F49E0EC}" type="presParOf" srcId="{191DAAB3-A780-4D29-BEE5-484EB3386825}" destId="{50466C7C-FD81-43A8-975D-AD00EF020CC3}" srcOrd="0" destOrd="0" presId="urn:microsoft.com/office/officeart/2005/8/layout/vList5"/>
    <dgm:cxn modelId="{7E6977AF-41CE-411B-9397-A9823C91945A}" type="presParOf" srcId="{50466C7C-FD81-43A8-975D-AD00EF020CC3}" destId="{918C92B2-183E-4E37-A117-686F1B4EECE5}" srcOrd="0" destOrd="0" presId="urn:microsoft.com/office/officeart/2005/8/layout/vList5"/>
    <dgm:cxn modelId="{788527F7-E9ED-4010-9709-D424C8E1D565}" type="presParOf" srcId="{50466C7C-FD81-43A8-975D-AD00EF020CC3}" destId="{2B8B970C-F18C-4A2D-B2EF-5C7E21FEA68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0507D5-E9D6-4B9C-B3C6-1E8DD7F20C05}" type="doc">
      <dgm:prSet loTypeId="urn:microsoft.com/office/officeart/2005/8/layout/vList5" loCatId="list" qsTypeId="urn:microsoft.com/office/officeart/2005/8/quickstyle/simple1#5" qsCatId="simple" csTypeId="urn:microsoft.com/office/officeart/2005/8/colors/accent1_2#11" csCatId="accent1" phldr="1"/>
      <dgm:spPr/>
      <dgm:t>
        <a:bodyPr/>
        <a:lstStyle/>
        <a:p>
          <a:endParaRPr lang="es-ES"/>
        </a:p>
      </dgm:t>
    </dgm:pt>
    <dgm:pt modelId="{E3A72056-949D-4722-A287-247D655407A9}">
      <dgm:prSet phldrT="[Texto]" custT="1"/>
      <dgm:spPr/>
      <dgm:t>
        <a:bodyPr/>
        <a:lstStyle/>
        <a:p>
          <a:r>
            <a:rPr lang="es-ES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VENTAJAS</a:t>
          </a:r>
        </a:p>
      </dgm:t>
    </dgm:pt>
    <dgm:pt modelId="{19BCAD81-8DBA-4EEA-ADBD-18CF38F4F389}" type="parTrans" cxnId="{2183A78C-BDFC-49F8-868D-B2C389071C0D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B0D3B3FE-AD39-4C83-9843-46710C0E3574}" type="sibTrans" cxnId="{2183A78C-BDFC-49F8-868D-B2C389071C0D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C38C9360-98F6-45E4-B18B-FFB6E60C77F3}">
      <dgm:prSet phldrT="[Texto]"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Fáciles y rápidos.</a:t>
          </a:r>
          <a:endParaRPr lang="es-ES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1F80D295-33EC-4872-B062-221DE8BA3057}" type="parTrans" cxnId="{3760F631-2BBB-4531-9C82-89149A55D669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B330003D-443F-4CA5-8A49-EF50BF6D4460}" type="sibTrans" cxnId="{3760F631-2BBB-4531-9C82-89149A55D669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F29A8498-15EE-4025-98F6-32B52B02A1C5}">
      <dgm:prSet phldrT="[Texto]" custT="1"/>
      <dgm:spPr/>
      <dgm:t>
        <a:bodyPr/>
        <a:lstStyle/>
        <a:p>
          <a:r>
            <a:rPr lang="es-ES" sz="1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DESVENTAJAS</a:t>
          </a:r>
        </a:p>
      </dgm:t>
    </dgm:pt>
    <dgm:pt modelId="{FB3E336C-FA11-4C34-A729-80190D731F5D}" type="parTrans" cxnId="{3A88C2E1-19AE-4AEF-B1FF-A10C289AB379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F930EFED-02A5-4702-80FF-D3E4A96EB81E}" type="sibTrans" cxnId="{3A88C2E1-19AE-4AEF-B1FF-A10C289AB379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F129EFD5-1E22-48AD-8EEE-C44ECA30D7D9}">
      <dgm:prSet phldrT="[Texto]"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No aplican en enfermedades de corta duración o de baja frecuencia.</a:t>
          </a:r>
          <a:endParaRPr lang="es-ES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889D5E84-D599-476C-AC2F-44AAE115564E}" type="parTrans" cxnId="{3AF14354-BDE2-4FB7-8767-39DA9721F4AD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E6737E63-3753-4CBF-8DD2-0210B2FC211E}" type="sibTrans" cxnId="{3AF14354-BDE2-4FB7-8767-39DA9721F4AD}">
      <dgm:prSet/>
      <dgm:spPr/>
      <dgm:t>
        <a:bodyPr/>
        <a:lstStyle/>
        <a:p>
          <a:endParaRPr lang="es-ES">
            <a:latin typeface="Arial" pitchFamily="34" charset="0"/>
            <a:cs typeface="Arial" pitchFamily="34" charset="0"/>
          </a:endParaRPr>
        </a:p>
      </dgm:t>
    </dgm:pt>
    <dgm:pt modelId="{C6378BBE-70D1-449E-9C19-664E439A98D6}">
      <dgm:prSet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Económicos.</a:t>
          </a:r>
        </a:p>
      </dgm:t>
    </dgm:pt>
    <dgm:pt modelId="{599A066B-4E27-4847-BDCF-65D959FA0BFA}" type="parTrans" cxnId="{CF449DDA-8B00-4B26-AB2E-AEFE14DC66EB}">
      <dgm:prSet/>
      <dgm:spPr/>
      <dgm:t>
        <a:bodyPr/>
        <a:lstStyle/>
        <a:p>
          <a:endParaRPr lang="es-ES"/>
        </a:p>
      </dgm:t>
    </dgm:pt>
    <dgm:pt modelId="{5A81D986-6C4B-4FD4-B4FD-4DEEA838E7E6}" type="sibTrans" cxnId="{CF449DDA-8B00-4B26-AB2E-AEFE14DC66EB}">
      <dgm:prSet/>
      <dgm:spPr/>
      <dgm:t>
        <a:bodyPr/>
        <a:lstStyle/>
        <a:p>
          <a:endParaRPr lang="es-ES"/>
        </a:p>
      </dgm:t>
    </dgm:pt>
    <dgm:pt modelId="{AEC91BB2-7398-4010-82D6-02D392070D03}">
      <dgm:prSet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Permiten estudiar varias enfermedades y FR.</a:t>
          </a:r>
        </a:p>
      </dgm:t>
    </dgm:pt>
    <dgm:pt modelId="{6B294B88-032C-4061-9B86-5364BE971E01}" type="parTrans" cxnId="{FD4D82DC-57E8-45BB-92F6-AAFC055727A7}">
      <dgm:prSet/>
      <dgm:spPr/>
      <dgm:t>
        <a:bodyPr/>
        <a:lstStyle/>
        <a:p>
          <a:endParaRPr lang="es-ES"/>
        </a:p>
      </dgm:t>
    </dgm:pt>
    <dgm:pt modelId="{C43E3BF4-736F-4572-A308-2C9501912181}" type="sibTrans" cxnId="{FD4D82DC-57E8-45BB-92F6-AAFC055727A7}">
      <dgm:prSet/>
      <dgm:spPr/>
      <dgm:t>
        <a:bodyPr/>
        <a:lstStyle/>
        <a:p>
          <a:endParaRPr lang="es-ES"/>
        </a:p>
      </dgm:t>
    </dgm:pt>
    <dgm:pt modelId="{65740D34-C7B8-45D6-A93E-C48747A204C0}">
      <dgm:prSet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Sujetos a sesgos de supervivencia.</a:t>
          </a:r>
        </a:p>
      </dgm:t>
    </dgm:pt>
    <dgm:pt modelId="{B8756B24-0B47-406F-B5A0-E0957D38F76A}" type="parTrans" cxnId="{1D38894D-E4B1-4FD7-A6DC-7ECC49B9D897}">
      <dgm:prSet/>
      <dgm:spPr/>
      <dgm:t>
        <a:bodyPr/>
        <a:lstStyle/>
        <a:p>
          <a:endParaRPr lang="es-ES"/>
        </a:p>
      </dgm:t>
    </dgm:pt>
    <dgm:pt modelId="{28353EFE-C3E4-42F0-A18E-CDA5E99320EA}" type="sibTrans" cxnId="{1D38894D-E4B1-4FD7-A6DC-7ECC49B9D897}">
      <dgm:prSet/>
      <dgm:spPr/>
      <dgm:t>
        <a:bodyPr/>
        <a:lstStyle/>
        <a:p>
          <a:endParaRPr lang="es-ES"/>
        </a:p>
      </dgm:t>
    </dgm:pt>
    <dgm:pt modelId="{69E223E4-A214-45C3-8474-3DC4E6C3DAFB}">
      <dgm:prSet custT="1"/>
      <dgm:spPr/>
      <dgm:t>
        <a:bodyPr/>
        <a:lstStyle/>
        <a:p>
          <a:r>
            <a:rPr lang="es-MX" sz="18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Sujetos a sesgos de selección.</a:t>
          </a:r>
        </a:p>
      </dgm:t>
    </dgm:pt>
    <dgm:pt modelId="{C67875DD-1781-4F61-9BDA-2D131D1854D9}" type="parTrans" cxnId="{3443BBB4-1B12-42CF-A138-27511B882FBD}">
      <dgm:prSet/>
      <dgm:spPr/>
      <dgm:t>
        <a:bodyPr/>
        <a:lstStyle/>
        <a:p>
          <a:endParaRPr lang="es-ES"/>
        </a:p>
      </dgm:t>
    </dgm:pt>
    <dgm:pt modelId="{B0E2A003-EFCD-4562-B8B1-4E28C3454790}" type="sibTrans" cxnId="{3443BBB4-1B12-42CF-A138-27511B882FBD}">
      <dgm:prSet/>
      <dgm:spPr/>
      <dgm:t>
        <a:bodyPr/>
        <a:lstStyle/>
        <a:p>
          <a:endParaRPr lang="es-ES"/>
        </a:p>
      </dgm:t>
    </dgm:pt>
    <dgm:pt modelId="{A412C7C1-91BB-4A29-AEB0-FCCB4AEF41A5}">
      <dgm:prSet phldrT="[Texto]" custT="1"/>
      <dgm:spPr/>
      <dgm:t>
        <a:bodyPr/>
        <a:lstStyle/>
        <a:p>
          <a:endParaRPr lang="es-ES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98FA22AA-17DD-4880-95FB-C075329EEA56}" type="parTrans" cxnId="{C55A88F4-CE3E-41A3-B082-EFA776150906}">
      <dgm:prSet/>
      <dgm:spPr/>
      <dgm:t>
        <a:bodyPr/>
        <a:lstStyle/>
        <a:p>
          <a:endParaRPr lang="es-ES"/>
        </a:p>
      </dgm:t>
    </dgm:pt>
    <dgm:pt modelId="{B3EC2E72-721B-4917-8BDB-2BEF88E7988A}" type="sibTrans" cxnId="{C55A88F4-CE3E-41A3-B082-EFA776150906}">
      <dgm:prSet/>
      <dgm:spPr/>
      <dgm:t>
        <a:bodyPr/>
        <a:lstStyle/>
        <a:p>
          <a:endParaRPr lang="es-ES"/>
        </a:p>
      </dgm:t>
    </dgm:pt>
    <dgm:pt modelId="{45BA4C45-886A-4665-9B89-619C8F414FF3}">
      <dgm:prSet custT="1"/>
      <dgm:spPr/>
      <dgm:t>
        <a:bodyPr/>
        <a:lstStyle/>
        <a:p>
          <a:endParaRPr lang="es-MX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2229425D-965C-4752-B80C-DC7043A9A6B0}" type="parTrans" cxnId="{F413612F-06C3-4436-BED4-04672E26381D}">
      <dgm:prSet/>
      <dgm:spPr/>
      <dgm:t>
        <a:bodyPr/>
        <a:lstStyle/>
        <a:p>
          <a:endParaRPr lang="es-ES"/>
        </a:p>
      </dgm:t>
    </dgm:pt>
    <dgm:pt modelId="{7283E215-5021-47F6-B8CC-0254075D51D3}" type="sibTrans" cxnId="{F413612F-06C3-4436-BED4-04672E26381D}">
      <dgm:prSet/>
      <dgm:spPr/>
      <dgm:t>
        <a:bodyPr/>
        <a:lstStyle/>
        <a:p>
          <a:endParaRPr lang="es-ES"/>
        </a:p>
      </dgm:t>
    </dgm:pt>
    <dgm:pt modelId="{40BC3F1B-C67A-4CB5-853D-03A594AEC3DD}">
      <dgm:prSet phldrT="[Texto]" custT="1"/>
      <dgm:spPr/>
      <dgm:t>
        <a:bodyPr/>
        <a:lstStyle/>
        <a:p>
          <a:endParaRPr lang="es-ES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B3FD7B93-8049-4F11-AF0A-85352DC1BE7D}" type="parTrans" cxnId="{B06EA649-E798-4D67-8344-6E482D71252A}">
      <dgm:prSet/>
      <dgm:spPr/>
    </dgm:pt>
    <dgm:pt modelId="{D833EA80-2739-46CE-BAEA-9D39584BB653}" type="sibTrans" cxnId="{B06EA649-E798-4D67-8344-6E482D71252A}">
      <dgm:prSet/>
      <dgm:spPr/>
    </dgm:pt>
    <dgm:pt modelId="{A810982C-9205-4DFB-A3AB-882EEF572D40}">
      <dgm:prSet custT="1"/>
      <dgm:spPr/>
      <dgm:t>
        <a:bodyPr/>
        <a:lstStyle/>
        <a:p>
          <a:endParaRPr lang="es-MX" sz="18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</dgm:t>
    </dgm:pt>
    <dgm:pt modelId="{2B820F9D-7FCB-4601-9566-351E80557B78}" type="parTrans" cxnId="{B72CD38D-599F-44E0-813A-5820B086F224}">
      <dgm:prSet/>
      <dgm:spPr/>
    </dgm:pt>
    <dgm:pt modelId="{277A0339-1BC3-46E1-926D-D1F9254AC846}" type="sibTrans" cxnId="{B72CD38D-599F-44E0-813A-5820B086F224}">
      <dgm:prSet/>
      <dgm:spPr/>
    </dgm:pt>
    <dgm:pt modelId="{5945CE0C-F68E-4D7F-90DB-DE52BA4E6C93}" type="pres">
      <dgm:prSet presAssocID="{670507D5-E9D6-4B9C-B3C6-1E8DD7F20C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3CF858E-094A-488A-91A8-8FD186867B11}" type="pres">
      <dgm:prSet presAssocID="{E3A72056-949D-4722-A287-247D655407A9}" presName="linNode" presStyleCnt="0"/>
      <dgm:spPr/>
    </dgm:pt>
    <dgm:pt modelId="{E66C7ECD-C419-4E31-9A91-115F10648ED7}" type="pres">
      <dgm:prSet presAssocID="{E3A72056-949D-4722-A287-247D655407A9}" presName="parentText" presStyleLbl="node1" presStyleIdx="0" presStyleCnt="2" custScaleX="758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393DF-0155-4657-ADBA-ECA888B1D26B}" type="pres">
      <dgm:prSet presAssocID="{E3A72056-949D-4722-A287-247D655407A9}" presName="descendantText" presStyleLbl="alignAccFollowNode1" presStyleIdx="0" presStyleCnt="2" custScaleX="110919" custScaleY="1149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C3C88F-44F2-482E-A484-126416B5129D}" type="pres">
      <dgm:prSet presAssocID="{B0D3B3FE-AD39-4C83-9843-46710C0E3574}" presName="sp" presStyleCnt="0"/>
      <dgm:spPr/>
    </dgm:pt>
    <dgm:pt modelId="{F580209B-DC8B-4C3B-9665-298FF98DB9DA}" type="pres">
      <dgm:prSet presAssocID="{F29A8498-15EE-4025-98F6-32B52B02A1C5}" presName="linNode" presStyleCnt="0"/>
      <dgm:spPr/>
    </dgm:pt>
    <dgm:pt modelId="{F97EDAF4-2CE9-4E13-A661-E90817C99D2A}" type="pres">
      <dgm:prSet presAssocID="{F29A8498-15EE-4025-98F6-32B52B02A1C5}" presName="parentText" presStyleLbl="node1" presStyleIdx="1" presStyleCnt="2" custScaleX="7584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CBE4B5-DB8C-4547-936B-D34E9DFAD46B}" type="pres">
      <dgm:prSet presAssocID="{F29A8498-15EE-4025-98F6-32B52B02A1C5}" presName="descendantText" presStyleLbl="alignAccFollowNode1" presStyleIdx="1" presStyleCnt="2" custScaleX="111477" custScaleY="129384" custLinFactNeighborX="5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43BBB4-1B12-42CF-A138-27511B882FBD}" srcId="{F29A8498-15EE-4025-98F6-32B52B02A1C5}" destId="{69E223E4-A214-45C3-8474-3DC4E6C3DAFB}" srcOrd="4" destOrd="0" parTransId="{C67875DD-1781-4F61-9BDA-2D131D1854D9}" sibTransId="{B0E2A003-EFCD-4562-B8B1-4E28C3454790}"/>
    <dgm:cxn modelId="{C55A88F4-CE3E-41A3-B082-EFA776150906}" srcId="{E3A72056-949D-4722-A287-247D655407A9}" destId="{A412C7C1-91BB-4A29-AEB0-FCCB4AEF41A5}" srcOrd="1" destOrd="0" parTransId="{98FA22AA-17DD-4880-95FB-C075329EEA56}" sibTransId="{B3EC2E72-721B-4917-8BDB-2BEF88E7988A}"/>
    <dgm:cxn modelId="{3A88C2E1-19AE-4AEF-B1FF-A10C289AB379}" srcId="{670507D5-E9D6-4B9C-B3C6-1E8DD7F20C05}" destId="{F29A8498-15EE-4025-98F6-32B52B02A1C5}" srcOrd="1" destOrd="0" parTransId="{FB3E336C-FA11-4C34-A729-80190D731F5D}" sibTransId="{F930EFED-02A5-4702-80FF-D3E4A96EB81E}"/>
    <dgm:cxn modelId="{63D4A394-6E73-4179-A23C-AB8D1B1D96E8}" type="presOf" srcId="{45BA4C45-886A-4665-9B89-619C8F414FF3}" destId="{97B393DF-0155-4657-ADBA-ECA888B1D26B}" srcOrd="0" destOrd="3" presId="urn:microsoft.com/office/officeart/2005/8/layout/vList5"/>
    <dgm:cxn modelId="{FD4D82DC-57E8-45BB-92F6-AAFC055727A7}" srcId="{E3A72056-949D-4722-A287-247D655407A9}" destId="{AEC91BB2-7398-4010-82D6-02D392070D03}" srcOrd="4" destOrd="0" parTransId="{6B294B88-032C-4061-9B86-5364BE971E01}" sibTransId="{C43E3BF4-736F-4572-A308-2C9501912181}"/>
    <dgm:cxn modelId="{4D0CB31F-0983-498C-8236-1E9D6704BEB6}" type="presOf" srcId="{A412C7C1-91BB-4A29-AEB0-FCCB4AEF41A5}" destId="{97B393DF-0155-4657-ADBA-ECA888B1D26B}" srcOrd="0" destOrd="1" presId="urn:microsoft.com/office/officeart/2005/8/layout/vList5"/>
    <dgm:cxn modelId="{1D38894D-E4B1-4FD7-A6DC-7ECC49B9D897}" srcId="{F29A8498-15EE-4025-98F6-32B52B02A1C5}" destId="{65740D34-C7B8-45D6-A93E-C48747A204C0}" srcOrd="2" destOrd="0" parTransId="{B8756B24-0B47-406F-B5A0-E0957D38F76A}" sibTransId="{28353EFE-C3E4-42F0-A18E-CDA5E99320EA}"/>
    <dgm:cxn modelId="{D67153BE-6AE7-4985-B38E-E862DFA33CBA}" type="presOf" srcId="{69E223E4-A214-45C3-8474-3DC4E6C3DAFB}" destId="{67CBE4B5-DB8C-4547-936B-D34E9DFAD46B}" srcOrd="0" destOrd="4" presId="urn:microsoft.com/office/officeart/2005/8/layout/vList5"/>
    <dgm:cxn modelId="{DA57B25B-7603-4F9F-971E-4C03E53BE210}" type="presOf" srcId="{670507D5-E9D6-4B9C-B3C6-1E8DD7F20C05}" destId="{5945CE0C-F68E-4D7F-90DB-DE52BA4E6C93}" srcOrd="0" destOrd="0" presId="urn:microsoft.com/office/officeart/2005/8/layout/vList5"/>
    <dgm:cxn modelId="{3760F631-2BBB-4531-9C82-89149A55D669}" srcId="{E3A72056-949D-4722-A287-247D655407A9}" destId="{C38C9360-98F6-45E4-B18B-FFB6E60C77F3}" srcOrd="0" destOrd="0" parTransId="{1F80D295-33EC-4872-B062-221DE8BA3057}" sibTransId="{B330003D-443F-4CA5-8A49-EF50BF6D4460}"/>
    <dgm:cxn modelId="{3AF14354-BDE2-4FB7-8767-39DA9721F4AD}" srcId="{F29A8498-15EE-4025-98F6-32B52B02A1C5}" destId="{F129EFD5-1E22-48AD-8EEE-C44ECA30D7D9}" srcOrd="0" destOrd="0" parTransId="{889D5E84-D599-476C-AC2F-44AAE115564E}" sibTransId="{E6737E63-3753-4CBF-8DD2-0210B2FC211E}"/>
    <dgm:cxn modelId="{D2E77B77-BB69-48A1-9D69-1F184168B7BD}" type="presOf" srcId="{AEC91BB2-7398-4010-82D6-02D392070D03}" destId="{97B393DF-0155-4657-ADBA-ECA888B1D26B}" srcOrd="0" destOrd="4" presId="urn:microsoft.com/office/officeart/2005/8/layout/vList5"/>
    <dgm:cxn modelId="{B06EA649-E798-4D67-8344-6E482D71252A}" srcId="{F29A8498-15EE-4025-98F6-32B52B02A1C5}" destId="{40BC3F1B-C67A-4CB5-853D-03A594AEC3DD}" srcOrd="1" destOrd="0" parTransId="{B3FD7B93-8049-4F11-AF0A-85352DC1BE7D}" sibTransId="{D833EA80-2739-46CE-BAEA-9D39584BB653}"/>
    <dgm:cxn modelId="{B72CD38D-599F-44E0-813A-5820B086F224}" srcId="{F29A8498-15EE-4025-98F6-32B52B02A1C5}" destId="{A810982C-9205-4DFB-A3AB-882EEF572D40}" srcOrd="3" destOrd="0" parTransId="{2B820F9D-7FCB-4601-9566-351E80557B78}" sibTransId="{277A0339-1BC3-46E1-926D-D1F9254AC846}"/>
    <dgm:cxn modelId="{50CA900D-13B6-42C4-B761-B3CE1B518F3E}" type="presOf" srcId="{C38C9360-98F6-45E4-B18B-FFB6E60C77F3}" destId="{97B393DF-0155-4657-ADBA-ECA888B1D26B}" srcOrd="0" destOrd="0" presId="urn:microsoft.com/office/officeart/2005/8/layout/vList5"/>
    <dgm:cxn modelId="{B93B4AFE-C5E2-4D97-912A-E3093241F69E}" type="presOf" srcId="{F129EFD5-1E22-48AD-8EEE-C44ECA30D7D9}" destId="{67CBE4B5-DB8C-4547-936B-D34E9DFAD46B}" srcOrd="0" destOrd="0" presId="urn:microsoft.com/office/officeart/2005/8/layout/vList5"/>
    <dgm:cxn modelId="{2183A78C-BDFC-49F8-868D-B2C389071C0D}" srcId="{670507D5-E9D6-4B9C-B3C6-1E8DD7F20C05}" destId="{E3A72056-949D-4722-A287-247D655407A9}" srcOrd="0" destOrd="0" parTransId="{19BCAD81-8DBA-4EEA-ADBD-18CF38F4F389}" sibTransId="{B0D3B3FE-AD39-4C83-9843-46710C0E3574}"/>
    <dgm:cxn modelId="{5B1923CF-284E-4DA6-B4C7-3AAA578EAFD2}" type="presOf" srcId="{A810982C-9205-4DFB-A3AB-882EEF572D40}" destId="{67CBE4B5-DB8C-4547-936B-D34E9DFAD46B}" srcOrd="0" destOrd="3" presId="urn:microsoft.com/office/officeart/2005/8/layout/vList5"/>
    <dgm:cxn modelId="{CF449DDA-8B00-4B26-AB2E-AEFE14DC66EB}" srcId="{E3A72056-949D-4722-A287-247D655407A9}" destId="{C6378BBE-70D1-449E-9C19-664E439A98D6}" srcOrd="2" destOrd="0" parTransId="{599A066B-4E27-4847-BDCF-65D959FA0BFA}" sibTransId="{5A81D986-6C4B-4FD4-B4FD-4DEEA838E7E6}"/>
    <dgm:cxn modelId="{8A4BF620-0A48-4238-8B2C-1567C446F4C5}" type="presOf" srcId="{C6378BBE-70D1-449E-9C19-664E439A98D6}" destId="{97B393DF-0155-4657-ADBA-ECA888B1D26B}" srcOrd="0" destOrd="2" presId="urn:microsoft.com/office/officeart/2005/8/layout/vList5"/>
    <dgm:cxn modelId="{A452FEBB-9071-43CF-BA02-841E77A270E7}" type="presOf" srcId="{F29A8498-15EE-4025-98F6-32B52B02A1C5}" destId="{F97EDAF4-2CE9-4E13-A661-E90817C99D2A}" srcOrd="0" destOrd="0" presId="urn:microsoft.com/office/officeart/2005/8/layout/vList5"/>
    <dgm:cxn modelId="{6011D2F5-2724-40D4-BC61-C112A47825B6}" type="presOf" srcId="{65740D34-C7B8-45D6-A93E-C48747A204C0}" destId="{67CBE4B5-DB8C-4547-936B-D34E9DFAD46B}" srcOrd="0" destOrd="2" presId="urn:microsoft.com/office/officeart/2005/8/layout/vList5"/>
    <dgm:cxn modelId="{1DF40EAD-EAE7-4D33-8D5D-1DAAC9955C50}" type="presOf" srcId="{40BC3F1B-C67A-4CB5-853D-03A594AEC3DD}" destId="{67CBE4B5-DB8C-4547-936B-D34E9DFAD46B}" srcOrd="0" destOrd="1" presId="urn:microsoft.com/office/officeart/2005/8/layout/vList5"/>
    <dgm:cxn modelId="{F413612F-06C3-4436-BED4-04672E26381D}" srcId="{E3A72056-949D-4722-A287-247D655407A9}" destId="{45BA4C45-886A-4665-9B89-619C8F414FF3}" srcOrd="3" destOrd="0" parTransId="{2229425D-965C-4752-B80C-DC7043A9A6B0}" sibTransId="{7283E215-5021-47F6-B8CC-0254075D51D3}"/>
    <dgm:cxn modelId="{ACECEDAE-3DE2-45C2-BFDC-E2421A02EFDE}" type="presOf" srcId="{E3A72056-949D-4722-A287-247D655407A9}" destId="{E66C7ECD-C419-4E31-9A91-115F10648ED7}" srcOrd="0" destOrd="0" presId="urn:microsoft.com/office/officeart/2005/8/layout/vList5"/>
    <dgm:cxn modelId="{026D42EA-B996-49AB-B9FE-62A952C67C71}" type="presParOf" srcId="{5945CE0C-F68E-4D7F-90DB-DE52BA4E6C93}" destId="{A3CF858E-094A-488A-91A8-8FD186867B11}" srcOrd="0" destOrd="0" presId="urn:microsoft.com/office/officeart/2005/8/layout/vList5"/>
    <dgm:cxn modelId="{0083A477-CAA4-41A7-86D7-82CD5498D016}" type="presParOf" srcId="{A3CF858E-094A-488A-91A8-8FD186867B11}" destId="{E66C7ECD-C419-4E31-9A91-115F10648ED7}" srcOrd="0" destOrd="0" presId="urn:microsoft.com/office/officeart/2005/8/layout/vList5"/>
    <dgm:cxn modelId="{4FD8F3CB-4735-43A9-A065-A53125ED67E0}" type="presParOf" srcId="{A3CF858E-094A-488A-91A8-8FD186867B11}" destId="{97B393DF-0155-4657-ADBA-ECA888B1D26B}" srcOrd="1" destOrd="0" presId="urn:microsoft.com/office/officeart/2005/8/layout/vList5"/>
    <dgm:cxn modelId="{449F38F8-6D01-42AD-A13F-FFA8B59DF0F6}" type="presParOf" srcId="{5945CE0C-F68E-4D7F-90DB-DE52BA4E6C93}" destId="{6FC3C88F-44F2-482E-A484-126416B5129D}" srcOrd="1" destOrd="0" presId="urn:microsoft.com/office/officeart/2005/8/layout/vList5"/>
    <dgm:cxn modelId="{7A372A5A-6946-4585-9000-E16961683F7A}" type="presParOf" srcId="{5945CE0C-F68E-4D7F-90DB-DE52BA4E6C93}" destId="{F580209B-DC8B-4C3B-9665-298FF98DB9DA}" srcOrd="2" destOrd="0" presId="urn:microsoft.com/office/officeart/2005/8/layout/vList5"/>
    <dgm:cxn modelId="{4BC70307-E059-4F2A-B8B7-388FC2179176}" type="presParOf" srcId="{F580209B-DC8B-4C3B-9665-298FF98DB9DA}" destId="{F97EDAF4-2CE9-4E13-A661-E90817C99D2A}" srcOrd="0" destOrd="0" presId="urn:microsoft.com/office/officeart/2005/8/layout/vList5"/>
    <dgm:cxn modelId="{AC45B9D7-9F26-4618-BBA1-10C9F7A8201E}" type="presParOf" srcId="{F580209B-DC8B-4C3B-9665-298FF98DB9DA}" destId="{67CBE4B5-DB8C-4547-936B-D34E9DFAD46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B970C-F18C-4A2D-B2EF-5C7E21FEA68F}">
      <dsp:nvSpPr>
        <dsp:cNvPr id="0" name=""/>
        <dsp:cNvSpPr/>
      </dsp:nvSpPr>
      <dsp:spPr>
        <a:xfrm rot="5400000">
          <a:off x="3118122" y="-1908601"/>
          <a:ext cx="3474407" cy="757733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Estimar prevalencia de una enfermedad o FR.</a:t>
          </a:r>
          <a:endParaRPr lang="es-ES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Estudiar enfermedades o FR de inicio lento y larga duración.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Describir la distribución de la enfermedad y el FR en la población.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Estimar necesidades preventivas, curativas o de rehabilitación.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Evaluar programas de salud.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Generar hipótesis.</a:t>
          </a:r>
        </a:p>
        <a:p>
          <a:pPr marL="171450" lvl="1" indent="-171450" algn="l" defTabSz="8001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Primera etapa de estudios prospectivos.</a:t>
          </a:r>
        </a:p>
      </dsp:txBody>
      <dsp:txXfrm rot="-5400000">
        <a:off x="1066660" y="312468"/>
        <a:ext cx="7407726" cy="3135193"/>
      </dsp:txXfrm>
    </dsp:sp>
    <dsp:sp modelId="{918C92B2-183E-4E37-A117-686F1B4EECE5}">
      <dsp:nvSpPr>
        <dsp:cNvPr id="0" name=""/>
        <dsp:cNvSpPr/>
      </dsp:nvSpPr>
      <dsp:spPr>
        <a:xfrm>
          <a:off x="4" y="1848"/>
          <a:ext cx="1066655" cy="378251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Utilidad</a:t>
          </a:r>
        </a:p>
      </dsp:txBody>
      <dsp:txXfrm>
        <a:off x="52074" y="53918"/>
        <a:ext cx="962515" cy="3678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393DF-0155-4657-ADBA-ECA888B1D26B}">
      <dsp:nvSpPr>
        <dsp:cNvPr id="0" name=""/>
        <dsp:cNvSpPr/>
      </dsp:nvSpPr>
      <dsp:spPr>
        <a:xfrm rot="5400000">
          <a:off x="4317043" y="-1887178"/>
          <a:ext cx="1984392" cy="593336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Fáciles y rápidos.</a:t>
          </a:r>
          <a:endParaRPr lang="es-ES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Económicos.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Permiten estudiar varias enfermedades y FR.</a:t>
          </a:r>
        </a:p>
      </dsp:txBody>
      <dsp:txXfrm rot="-5400000">
        <a:off x="2342557" y="184178"/>
        <a:ext cx="5836495" cy="1790652"/>
      </dsp:txXfrm>
    </dsp:sp>
    <dsp:sp modelId="{E66C7ECD-C419-4E31-9A91-115F10648ED7}">
      <dsp:nvSpPr>
        <dsp:cNvPr id="0" name=""/>
        <dsp:cNvSpPr/>
      </dsp:nvSpPr>
      <dsp:spPr>
        <a:xfrm>
          <a:off x="60526" y="504"/>
          <a:ext cx="2282031" cy="2157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VENTAJAS</a:t>
          </a:r>
        </a:p>
      </dsp:txBody>
      <dsp:txXfrm>
        <a:off x="165871" y="105849"/>
        <a:ext cx="2071341" cy="1947309"/>
      </dsp:txXfrm>
    </dsp:sp>
    <dsp:sp modelId="{67CBE4B5-DB8C-4547-936B-D34E9DFAD46B}">
      <dsp:nvSpPr>
        <dsp:cNvPr id="0" name=""/>
        <dsp:cNvSpPr/>
      </dsp:nvSpPr>
      <dsp:spPr>
        <a:xfrm rot="5400000">
          <a:off x="4219316" y="404551"/>
          <a:ext cx="2233685" cy="595739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No aplican en enfermedades de corta duración o de baja frecuencia.</a:t>
          </a:r>
          <a:endParaRPr lang="es-ES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Sujetos a sesgos de supervivencia.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>
            <a:solidFill>
              <a:srgbClr val="0E05BB"/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800" kern="1200" dirty="0">
              <a:solidFill>
                <a:srgbClr val="0E05BB"/>
              </a:solidFill>
              <a:latin typeface="Arial" pitchFamily="34" charset="0"/>
              <a:cs typeface="Arial" pitchFamily="34" charset="0"/>
            </a:rPr>
            <a:t>Sujetos a sesgos de selección.</a:t>
          </a:r>
        </a:p>
      </dsp:txBody>
      <dsp:txXfrm rot="-5400000">
        <a:off x="2357464" y="2375443"/>
        <a:ext cx="5848350" cy="2015605"/>
      </dsp:txXfrm>
    </dsp:sp>
    <dsp:sp modelId="{F97EDAF4-2CE9-4E13-A661-E90817C99D2A}">
      <dsp:nvSpPr>
        <dsp:cNvPr id="0" name=""/>
        <dsp:cNvSpPr/>
      </dsp:nvSpPr>
      <dsp:spPr>
        <a:xfrm>
          <a:off x="60526" y="2304246"/>
          <a:ext cx="2279803" cy="2157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DESVENTAJAS</a:t>
          </a:r>
        </a:p>
      </dsp:txBody>
      <dsp:txXfrm>
        <a:off x="165871" y="2409591"/>
        <a:ext cx="2069113" cy="1947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24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32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4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6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8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61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11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3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79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5A042-0E28-45C1-B90A-987AB3DD5F74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811F1-302C-4365-A8C2-7D81A5A9FD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3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103CDB2-2012-4805-86D5-71D122395D1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21350" y="2304661"/>
            <a:ext cx="82296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s-HN" b="1" dirty="0"/>
              <a:t>PREVALENCIA DEL USO DE ALCOHOL Y OTRAS DROGAS   Y FACTORES RELACIONADOS EN POBLACION GENERAL EN LAS AREAS DE    INFLUENCIA  ATENDIDAS POR LOS MEDICOS EN SERVICIO SOCIAL, AÑO 2018-2019</a:t>
            </a:r>
            <a:endParaRPr lang="es-ES" b="0" dirty="0">
              <a:solidFill>
                <a:schemeClr val="tx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24" y="331716"/>
            <a:ext cx="1280160" cy="19729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9139" y="235373"/>
            <a:ext cx="1234095" cy="1772523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C48F864A-6D99-46AD-9BF6-28C6F68BFA59}"/>
              </a:ext>
            </a:extLst>
          </p:cNvPr>
          <p:cNvSpPr/>
          <p:nvPr/>
        </p:nvSpPr>
        <p:spPr>
          <a:xfrm>
            <a:off x="8081634" y="5431961"/>
            <a:ext cx="3651581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altLang="en-US" sz="1600" dirty="0"/>
              <a:t>Manuel Sierra, MD, MPH, PhD</a:t>
            </a:r>
          </a:p>
          <a:p>
            <a:pPr algn="ctr"/>
            <a:r>
              <a:rPr lang="es-ES" altLang="en-US" sz="1600" dirty="0"/>
              <a:t>Profesor Titular III, FCM – UNAH</a:t>
            </a:r>
          </a:p>
          <a:p>
            <a:pPr algn="ctr"/>
            <a:r>
              <a:rPr lang="es-ES" altLang="en-US" sz="1600" dirty="0"/>
              <a:t>Docente Investigador, UNITEC </a:t>
            </a:r>
            <a:endParaRPr lang="en-US" sz="16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264208" y="4228713"/>
            <a:ext cx="163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 de </a:t>
            </a:r>
            <a:r>
              <a:rPr lang="en-US" dirty="0" err="1" smtClean="0"/>
              <a:t>Análisis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6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>
            <a:extLst>
              <a:ext uri="{FF2B5EF4-FFF2-40B4-BE49-F238E27FC236}">
                <a16:creationId xmlns:a16="http://schemas.microsoft.com/office/drawing/2014/main" id="{F20B4807-8BA8-4085-8915-A6501C142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n-US" sz="6000" b="1" dirty="0">
                <a:latin typeface="Monotype Corsiva" panose="03010101010201010101" pitchFamily="66" charset="0"/>
              </a:rPr>
              <a:t>Análisis</a:t>
            </a:r>
            <a:endParaRPr lang="es-ES" altLang="en-US" sz="6000" b="1" dirty="0">
              <a:latin typeface="Monotype Corsiva" panose="03010101010201010101" pitchFamily="66" charset="0"/>
            </a:endParaRPr>
          </a:p>
        </p:txBody>
      </p:sp>
      <p:sp>
        <p:nvSpPr>
          <p:cNvPr id="31750" name="Rectangle 3">
            <a:extLst>
              <a:ext uri="{FF2B5EF4-FFF2-40B4-BE49-F238E27FC236}">
                <a16:creationId xmlns:a16="http://schemas.microsoft.com/office/drawing/2014/main" id="{829F5E2F-1E32-4F5E-9D28-01035B7C0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altLang="en-US"/>
              <a:t>Frecuencias absolutas y relativas</a:t>
            </a:r>
          </a:p>
          <a:p>
            <a:pPr eaLnBrk="1" hangingPunct="1"/>
            <a:r>
              <a:rPr lang="es-ES" altLang="en-US"/>
              <a:t>Prevalencia de eventos</a:t>
            </a:r>
          </a:p>
          <a:p>
            <a:pPr eaLnBrk="1" hangingPunct="1"/>
            <a:r>
              <a:rPr lang="es-ES" altLang="en-US"/>
              <a:t>Prevalencia de exposiciones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n-US"/>
          </a:p>
          <a:p>
            <a:pPr eaLnBrk="1" hangingPunct="1">
              <a:buFont typeface="Wingdings" panose="05000000000000000000" pitchFamily="2" charset="2"/>
              <a:buNone/>
            </a:pPr>
            <a:endParaRPr lang="es-ES" altLang="en-US"/>
          </a:p>
          <a:p>
            <a:pPr eaLnBrk="1" hangingPunct="1"/>
            <a:endParaRPr lang="es-ES" altLang="en-US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15108A-D122-4793-A752-4F4C053907D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3606325"/>
            <a:ext cx="10515600" cy="27230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s-ES" altLang="en-US" smtClean="0"/>
              <a:t>Medición de la asociación</a:t>
            </a:r>
          </a:p>
          <a:p>
            <a:r>
              <a:rPr lang="es-ES" altLang="en-US" smtClean="0"/>
              <a:t>Razón de prevalencias e IC</a:t>
            </a:r>
          </a:p>
          <a:p>
            <a:pPr lvl="1"/>
            <a:r>
              <a:rPr lang="es-ES" altLang="en-US" smtClean="0"/>
              <a:t>Eventos con prevalencias &gt; a 10%</a:t>
            </a:r>
          </a:p>
          <a:p>
            <a:r>
              <a:rPr lang="es-ES" altLang="en-US" smtClean="0"/>
              <a:t>Odds ratio e IC</a:t>
            </a:r>
          </a:p>
          <a:p>
            <a:pPr lvl="1"/>
            <a:r>
              <a:rPr lang="es-ES" altLang="en-US" smtClean="0"/>
              <a:t>Eventos con prevalencias &lt; 10%</a:t>
            </a:r>
          </a:p>
          <a:p>
            <a:r>
              <a:rPr lang="es-ES" altLang="en-US" smtClean="0"/>
              <a:t>Depende de la hipótesis del estudio</a:t>
            </a:r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37962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6393" y="383855"/>
            <a:ext cx="11015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s-HN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Determinar la prevalencia del uso de alcohol y otras drogas </a:t>
            </a: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población general en las áreas de influencia atendidas por los médicos en servicio social (MSS).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85537"/>
            <a:ext cx="9448800" cy="17145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16194" y="4231444"/>
            <a:ext cx="11425727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MX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INSTRUMENTO No.1 (Búsqueda Activa de Población que Consume Alcohol y Otras Drogas)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MX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Prevalencia del uso de alcohol y otras drogas y factores relacionados en población general en las áreas de influencia atendidas por los médicos en servicio social, año 2018-2019.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45500"/>
            <a:ext cx="9448800" cy="17145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703801" y="3220704"/>
            <a:ext cx="2714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de 8 años que viven en la casa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181439" y="3081305"/>
            <a:ext cx="49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Personas &gt; 8 años que viven en la casa y que consumen Alcohol u otras Drogas</a:t>
            </a:r>
            <a:endParaRPr lang="en-US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4907619" y="3101640"/>
            <a:ext cx="796182" cy="7520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9002923" y="3292989"/>
            <a:ext cx="2699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Prevalencia</a:t>
            </a:r>
            <a:r>
              <a:rPr lang="en-US" dirty="0" smtClean="0"/>
              <a:t> Total </a:t>
            </a:r>
            <a:r>
              <a:rPr lang="en-US" dirty="0" err="1" smtClean="0"/>
              <a:t>Consumo</a:t>
            </a:r>
            <a:endParaRPr lang="en-US" dirty="0"/>
          </a:p>
        </p:txBody>
      </p:sp>
      <p:sp>
        <p:nvSpPr>
          <p:cNvPr id="9" name="Rectángulo 8"/>
          <p:cNvSpPr/>
          <p:nvPr/>
        </p:nvSpPr>
        <p:spPr>
          <a:xfrm>
            <a:off x="5642557" y="4522588"/>
            <a:ext cx="2714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de 8 años que viven en la casa (Hombres)</a:t>
            </a:r>
            <a:endParaRPr lang="en-US" dirty="0"/>
          </a:p>
        </p:txBody>
      </p:sp>
      <p:sp>
        <p:nvSpPr>
          <p:cNvPr id="10" name="Rectángulo 9"/>
          <p:cNvSpPr/>
          <p:nvPr/>
        </p:nvSpPr>
        <p:spPr>
          <a:xfrm>
            <a:off x="120195" y="4383189"/>
            <a:ext cx="49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Personas &gt; 8 años que viven en la casa y que consumen Alcohol u otras Drogas (Hombres)</a:t>
            </a:r>
            <a:endParaRPr lang="en-US" dirty="0"/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4846375" y="4403524"/>
            <a:ext cx="796182" cy="7520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8941679" y="4594873"/>
            <a:ext cx="2996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Prevalencia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 en Hombres</a:t>
            </a:r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5628868" y="5716909"/>
            <a:ext cx="2714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de 8 años que viven en la casa (Mujeres)</a:t>
            </a:r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06506" y="5577510"/>
            <a:ext cx="49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Personas &gt; 8 años que viven en la casa y que consumen Alcohol u otras Drogas (Mujeres)</a:t>
            </a:r>
            <a:endParaRPr lang="en-US" dirty="0"/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4832686" y="5597845"/>
            <a:ext cx="796182" cy="7520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8927990" y="5789194"/>
            <a:ext cx="292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Prevalencia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 en </a:t>
            </a:r>
            <a:r>
              <a:rPr lang="en-US" dirty="0" err="1" smtClean="0"/>
              <a:t>Mujeres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4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29" y="102016"/>
            <a:ext cx="9448800" cy="17145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69079" y="2347025"/>
            <a:ext cx="4553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8 años que consumen Alcohol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514348" y="3062200"/>
            <a:ext cx="4508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8 años que consumen Tabaco</a:t>
            </a:r>
            <a:endParaRPr lang="en-US" dirty="0"/>
          </a:p>
        </p:txBody>
      </p:sp>
      <p:sp>
        <p:nvSpPr>
          <p:cNvPr id="5" name="Rectángulo 4"/>
          <p:cNvSpPr/>
          <p:nvPr/>
        </p:nvSpPr>
        <p:spPr>
          <a:xfrm>
            <a:off x="407961" y="3793931"/>
            <a:ext cx="4881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8 años que consumen Marihuana</a:t>
            </a:r>
            <a:endParaRPr lang="en-US" dirty="0"/>
          </a:p>
        </p:txBody>
      </p:sp>
      <p:sp>
        <p:nvSpPr>
          <p:cNvPr id="6" name="Rectángulo 5"/>
          <p:cNvSpPr/>
          <p:nvPr/>
        </p:nvSpPr>
        <p:spPr>
          <a:xfrm>
            <a:off x="286490" y="4525662"/>
            <a:ext cx="5312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8 años que consumen Cocaína y Crack</a:t>
            </a:r>
            <a:endParaRPr lang="en-US" dirty="0"/>
          </a:p>
        </p:txBody>
      </p:sp>
      <p:sp>
        <p:nvSpPr>
          <p:cNvPr id="7" name="Rectángulo 6"/>
          <p:cNvSpPr/>
          <p:nvPr/>
        </p:nvSpPr>
        <p:spPr>
          <a:xfrm>
            <a:off x="232788" y="5257393"/>
            <a:ext cx="5419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8 años que consumen Benzodiacepinas</a:t>
            </a:r>
            <a:endParaRPr lang="en-US" dirty="0"/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5588875" y="2317629"/>
            <a:ext cx="680783" cy="4875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5598713" y="2943938"/>
            <a:ext cx="680783" cy="4875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>
            <a:off x="5614735" y="3642637"/>
            <a:ext cx="680783" cy="4875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5672353" y="4407400"/>
            <a:ext cx="680783" cy="4875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>
            <a:off x="5654509" y="5139131"/>
            <a:ext cx="680783" cy="487594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6621019" y="3431532"/>
            <a:ext cx="27148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&gt; de 8 años que viven en la casa</a:t>
            </a:r>
            <a:endParaRPr lang="en-U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9566945" y="3459782"/>
            <a:ext cx="2195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Prevalencia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endParaRPr lang="en-US" dirty="0" smtClean="0"/>
          </a:p>
          <a:p>
            <a:pPr algn="ctr"/>
            <a:r>
              <a:rPr lang="en-US" dirty="0" err="1" smtClean="0"/>
              <a:t>Específica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16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58025" y="822341"/>
            <a:ext cx="1109244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Caracterizar a la población de estudio por edad, sexo, escolaridad, estado civil, ocupación, procedencia.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751" y="2263122"/>
            <a:ext cx="8915400" cy="17335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698032" y="4640367"/>
            <a:ext cx="259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Frecuencias</a:t>
            </a:r>
            <a:r>
              <a:rPr lang="en-US" dirty="0" smtClean="0"/>
              <a:t> y </a:t>
            </a:r>
            <a:r>
              <a:rPr lang="en-US" dirty="0" err="1" smtClean="0"/>
              <a:t>Porcentajes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66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04202" y="471963"/>
            <a:ext cx="11246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3. Identificar </a:t>
            </a:r>
            <a:r>
              <a:rPr lang="es-MX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</a:t>
            </a: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-morbilidad del Uso de alcohol y otras drogas (Depresión, ansiedad, problemas orgánicos: </a:t>
            </a:r>
            <a:r>
              <a:rPr lang="es-HN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HTA, </a:t>
            </a:r>
            <a:r>
              <a:rPr lang="es-HN" dirty="0" smtClean="0">
                <a:effectLst/>
                <a:latin typeface="Arial" panose="020B0604020202020204" pitchFamily="34" charset="0"/>
                <a:ea typeface="MS Mincho"/>
              </a:rPr>
              <a:t>Cardiopatía, </a:t>
            </a:r>
            <a:r>
              <a:rPr lang="es-HN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DM II, Cáncer,</a:t>
            </a:r>
            <a:r>
              <a:rPr lang="es-HN" dirty="0" smtClean="0">
                <a:effectLst/>
                <a:latin typeface="Arial" panose="020B0604020202020204" pitchFamily="34" charset="0"/>
                <a:ea typeface="MS Mincho"/>
              </a:rPr>
              <a:t> ECV, Otras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613" y="2228047"/>
            <a:ext cx="9652983" cy="1173177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416021" y="4326311"/>
            <a:ext cx="259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Frecuencias</a:t>
            </a:r>
            <a:r>
              <a:rPr lang="en-US" dirty="0" smtClean="0"/>
              <a:t> y </a:t>
            </a:r>
            <a:r>
              <a:rPr lang="en-US" dirty="0" err="1" smtClean="0"/>
              <a:t>Porcentajes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99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17547" y="506146"/>
            <a:ext cx="113744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4. Identificar algunos factores asociados al uso de alcohol y otras drogas por sexo (violencia intrafamiliar, migración, fuentes de ingresos económicos, antecedentes familiares)</a:t>
            </a:r>
            <a:endParaRPr lang="en-U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033" y="1873577"/>
            <a:ext cx="8839200" cy="249555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826219" y="4813421"/>
            <a:ext cx="259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Frecuencias</a:t>
            </a:r>
            <a:r>
              <a:rPr lang="en-US" dirty="0" smtClean="0"/>
              <a:t> y </a:t>
            </a:r>
            <a:r>
              <a:rPr lang="en-US" dirty="0" err="1" smtClean="0"/>
              <a:t>Porcentajes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8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7648" y="3119393"/>
            <a:ext cx="11519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1000"/>
              </a:spcAft>
            </a:pP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Determinar diferencias en la distribución de factores relacionados entre grupos de edad de 8-18 y mayor/igual a 19 años con uso de alcohol y otras drogas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68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45500"/>
            <a:ext cx="9448800" cy="171450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5628868" y="3570948"/>
            <a:ext cx="2714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</a:t>
            </a: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8-18 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años que viven en la casa (Hombres)</a:t>
            </a:r>
            <a:endParaRPr lang="en-US" dirty="0"/>
          </a:p>
        </p:txBody>
      </p:sp>
      <p:sp>
        <p:nvSpPr>
          <p:cNvPr id="10" name="Rectángulo 9"/>
          <p:cNvSpPr/>
          <p:nvPr/>
        </p:nvSpPr>
        <p:spPr>
          <a:xfrm>
            <a:off x="106506" y="3431549"/>
            <a:ext cx="49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Personas </a:t>
            </a: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8-18 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años que viven en la casa y que consumen Alcohol u otras Drogas</a:t>
            </a:r>
            <a:endParaRPr lang="en-US" dirty="0"/>
          </a:p>
        </p:txBody>
      </p:sp>
      <p:cxnSp>
        <p:nvCxnSpPr>
          <p:cNvPr id="11" name="Conector recto 10"/>
          <p:cNvCxnSpPr/>
          <p:nvPr/>
        </p:nvCxnSpPr>
        <p:spPr>
          <a:xfrm flipH="1">
            <a:off x="4832686" y="3451884"/>
            <a:ext cx="796182" cy="7520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8927990" y="3643233"/>
            <a:ext cx="29967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Prevalencia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 en </a:t>
            </a:r>
          </a:p>
          <a:p>
            <a:pPr algn="ctr"/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8-18 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años </a:t>
            </a:r>
            <a:endParaRPr lang="en-US" dirty="0"/>
          </a:p>
        </p:txBody>
      </p:sp>
      <p:sp>
        <p:nvSpPr>
          <p:cNvPr id="13" name="Rectángulo 12"/>
          <p:cNvSpPr/>
          <p:nvPr/>
        </p:nvSpPr>
        <p:spPr>
          <a:xfrm>
            <a:off x="5696616" y="5323257"/>
            <a:ext cx="2714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Personas ≥ </a:t>
            </a:r>
            <a:r>
              <a:rPr lang="es-MX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años que viven en la casa (Mujeres)</a:t>
            </a:r>
            <a:endParaRPr lang="en-US" dirty="0"/>
          </a:p>
        </p:txBody>
      </p:sp>
      <p:sp>
        <p:nvSpPr>
          <p:cNvPr id="14" name="Rectángulo 13"/>
          <p:cNvSpPr/>
          <p:nvPr/>
        </p:nvSpPr>
        <p:spPr>
          <a:xfrm>
            <a:off x="174254" y="5183858"/>
            <a:ext cx="4925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Total de Personas ≥ </a:t>
            </a:r>
            <a:r>
              <a:rPr lang="es-MX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años que viven en la casa y que consumen Alcohol u otras Drogas (Mujeres)</a:t>
            </a:r>
            <a:endParaRPr lang="en-US" dirty="0"/>
          </a:p>
        </p:txBody>
      </p:sp>
      <p:cxnSp>
        <p:nvCxnSpPr>
          <p:cNvPr id="15" name="Conector recto 14"/>
          <p:cNvCxnSpPr/>
          <p:nvPr/>
        </p:nvCxnSpPr>
        <p:spPr>
          <a:xfrm flipH="1">
            <a:off x="4900434" y="5204193"/>
            <a:ext cx="796182" cy="75203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8995738" y="5395542"/>
            <a:ext cx="292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Prevalencia</a:t>
            </a:r>
            <a:r>
              <a:rPr lang="en-US" dirty="0" smtClean="0"/>
              <a:t> </a:t>
            </a:r>
            <a:r>
              <a:rPr lang="en-US" dirty="0" err="1" smtClean="0"/>
              <a:t>Consumo</a:t>
            </a:r>
            <a:r>
              <a:rPr lang="en-US" dirty="0" smtClean="0"/>
              <a:t> en </a:t>
            </a:r>
          </a:p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≥ </a:t>
            </a:r>
            <a:r>
              <a:rPr lang="es-MX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años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28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10" y="1607856"/>
            <a:ext cx="6200746" cy="175064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321677" y="1005336"/>
            <a:ext cx="1207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8-18 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años 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8339142" y="3475296"/>
            <a:ext cx="1136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≥ </a:t>
            </a:r>
            <a:r>
              <a:rPr lang="es-MX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19</a:t>
            </a:r>
            <a:r>
              <a:rPr lang="es-MX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años </a:t>
            </a:r>
            <a:endParaRPr lang="en-US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242" y="4059074"/>
            <a:ext cx="6200746" cy="175064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026258" y="3591685"/>
            <a:ext cx="259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Frecuencias</a:t>
            </a:r>
            <a:r>
              <a:rPr lang="en-US" dirty="0" smtClean="0"/>
              <a:t> y </a:t>
            </a:r>
            <a:r>
              <a:rPr lang="en-US" dirty="0" err="1" smtClean="0"/>
              <a:t>Porcentajes</a:t>
            </a:r>
            <a:endParaRPr lang="en-US" dirty="0"/>
          </a:p>
        </p:txBody>
      </p:sp>
      <p:sp>
        <p:nvSpPr>
          <p:cNvPr id="7" name="CuadroTexto 6"/>
          <p:cNvSpPr txBox="1"/>
          <p:nvPr/>
        </p:nvSpPr>
        <p:spPr>
          <a:xfrm>
            <a:off x="7945434" y="6024161"/>
            <a:ext cx="2590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Frecuencias</a:t>
            </a:r>
            <a:r>
              <a:rPr lang="en-US" dirty="0" smtClean="0"/>
              <a:t> y </a:t>
            </a:r>
            <a:r>
              <a:rPr lang="en-US" dirty="0" err="1" smtClean="0"/>
              <a:t>Porcentajes</a:t>
            </a:r>
            <a:endParaRPr lang="en-US" dirty="0"/>
          </a:p>
        </p:txBody>
      </p:sp>
      <p:sp>
        <p:nvSpPr>
          <p:cNvPr id="8" name="Rectángulo 7"/>
          <p:cNvSpPr/>
          <p:nvPr/>
        </p:nvSpPr>
        <p:spPr>
          <a:xfrm>
            <a:off x="381257" y="184658"/>
            <a:ext cx="11519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1000"/>
              </a:spcAft>
            </a:pP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Determinar diferencias en la distribución de factores relacionados entre grupos de edad de 8-18 y mayor/igual a 19 años con uso de alcohol y otras drogas</a:t>
            </a:r>
            <a:endParaRPr lang="en-US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270" y="161174"/>
            <a:ext cx="7558210" cy="655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4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23843" y="239460"/>
            <a:ext cx="10895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HN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¿Cuál es la prevalencia   del uso   alcohol y otras drogas y factores relacionados en población general en las áreas de influencia atendidas por   los médicos en servicio social, año 2018-2019? </a:t>
            </a:r>
            <a:endParaRPr lang="en-US" b="1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234" y="885791"/>
            <a:ext cx="4696910" cy="520202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34040" y="6137660"/>
            <a:ext cx="118414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An overview of clinical research: the lay of the land. THE LANCET • </a:t>
            </a:r>
            <a:r>
              <a:rPr lang="en-US" dirty="0" err="1"/>
              <a:t>Vol</a:t>
            </a:r>
            <a:r>
              <a:rPr lang="en-US" dirty="0"/>
              <a:t> 359 • January 5, 2002 • www.thelancet.com</a:t>
            </a:r>
          </a:p>
        </p:txBody>
      </p:sp>
    </p:spTree>
    <p:extLst>
      <p:ext uri="{BB962C8B-B14F-4D97-AF65-F5344CB8AC3E}">
        <p14:creationId xmlns:p14="http://schemas.microsoft.com/office/powerpoint/2010/main" val="134265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57129" y="2205588"/>
            <a:ext cx="10571148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</a:pPr>
            <a:r>
              <a:rPr lang="es-HN" b="1" dirty="0" smtClean="0">
                <a:effectLst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A. Objetivo General</a:t>
            </a:r>
            <a:endParaRPr lang="en-US" b="1" dirty="0" smtClean="0">
              <a:effectLst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  <a:p>
            <a:r>
              <a:rPr lang="es-HN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/>
              </a:rPr>
              <a:t>Determinar la prevalencia del uso de alcohol y otras drogas y factores </a:t>
            </a:r>
            <a:r>
              <a:rPr lang="es-HN" dirty="0" smtClean="0">
                <a:effectLst/>
                <a:latin typeface="Arial" panose="020B0604020202020204" pitchFamily="34" charset="0"/>
                <a:ea typeface="MS Mincho"/>
              </a:rPr>
              <a:t>relacionados</a:t>
            </a:r>
            <a:r>
              <a:rPr lang="es-HN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Mincho"/>
              </a:rPr>
              <a:t> en población general en las áreas de influencia atendidas por los médicos en servicio social, año 2018-2019, c</a:t>
            </a:r>
            <a:r>
              <a:rPr lang="es-HN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on el propósito de influir en políticas públicas que beneficien a esta población y proponer estrategias para la prevención temprana y oportuna.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7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número de diapositiva 4">
            <a:extLst>
              <a:ext uri="{FF2B5EF4-FFF2-40B4-BE49-F238E27FC236}">
                <a16:creationId xmlns:a16="http://schemas.microsoft.com/office/drawing/2014/main" id="{F2D0F0EB-D491-4EFE-8D91-61D517F1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2F768-9129-4754-9ADC-951F85679641}" type="slidenum">
              <a:rPr lang="es-ES" altLang="en-US"/>
              <a:pPr/>
              <a:t>5</a:t>
            </a:fld>
            <a:endParaRPr lang="es-ES" altLang="en-US"/>
          </a:p>
        </p:txBody>
      </p:sp>
      <p:sp>
        <p:nvSpPr>
          <p:cNvPr id="192516" name="Rectangle 4">
            <a:extLst>
              <a:ext uri="{FF2B5EF4-FFF2-40B4-BE49-F238E27FC236}">
                <a16:creationId xmlns:a16="http://schemas.microsoft.com/office/drawing/2014/main" id="{1B2AA508-6A2D-4268-A382-E9D49DB027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altLang="en-US" sz="4800" b="1">
                <a:latin typeface="Monotype Corsiva" panose="03010101010201010101" pitchFamily="66" charset="0"/>
              </a:rPr>
              <a:t>Estudio Transversal de Asociación</a:t>
            </a:r>
          </a:p>
        </p:txBody>
      </p:sp>
      <p:sp>
        <p:nvSpPr>
          <p:cNvPr id="192517" name="Line 5">
            <a:extLst>
              <a:ext uri="{FF2B5EF4-FFF2-40B4-BE49-F238E27FC236}">
                <a16:creationId xmlns:a16="http://schemas.microsoft.com/office/drawing/2014/main" id="{F43B59A4-B18B-4E81-A6B4-630265E7F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4114" y="2852738"/>
            <a:ext cx="7343775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2519" name="Text Box 7">
            <a:extLst>
              <a:ext uri="{FF2B5EF4-FFF2-40B4-BE49-F238E27FC236}">
                <a16:creationId xmlns:a16="http://schemas.microsoft.com/office/drawing/2014/main" id="{F0E90EF7-CBF3-4509-BECD-35BFAACD2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4" y="2849564"/>
            <a:ext cx="14763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s-ES" altLang="en-US" sz="3200" i="1">
                <a:latin typeface="Times New Roman" panose="02020603050405020304" pitchFamily="18" charset="0"/>
              </a:rPr>
              <a:t>Tiempo</a:t>
            </a:r>
          </a:p>
        </p:txBody>
      </p:sp>
      <p:sp>
        <p:nvSpPr>
          <p:cNvPr id="192520" name="Line 8">
            <a:extLst>
              <a:ext uri="{FF2B5EF4-FFF2-40B4-BE49-F238E27FC236}">
                <a16:creationId xmlns:a16="http://schemas.microsoft.com/office/drawing/2014/main" id="{2B5D64B4-1FE1-457C-A516-7B4BFBF86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1700213"/>
            <a:ext cx="0" cy="10096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2521" name="Oval 9">
            <a:extLst>
              <a:ext uri="{FF2B5EF4-FFF2-40B4-BE49-F238E27FC236}">
                <a16:creationId xmlns:a16="http://schemas.microsoft.com/office/drawing/2014/main" id="{2FB3A157-86D6-4DD6-9207-A2FE1F6C3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5" y="3429000"/>
            <a:ext cx="2808288" cy="2736850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2" name="Oval 10">
            <a:extLst>
              <a:ext uri="{FF2B5EF4-FFF2-40B4-BE49-F238E27FC236}">
                <a16:creationId xmlns:a16="http://schemas.microsoft.com/office/drawing/2014/main" id="{EA37A87D-4F58-4AE6-B68E-08DB06C62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9739" y="3429000"/>
            <a:ext cx="2808287" cy="273685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2523" name="Text Box 11">
            <a:extLst>
              <a:ext uri="{FF2B5EF4-FFF2-40B4-BE49-F238E27FC236}">
                <a16:creationId xmlns:a16="http://schemas.microsoft.com/office/drawing/2014/main" id="{D576E285-DAB8-43BB-AE53-A7671FD6C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5300664"/>
            <a:ext cx="1368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s-ES" altLang="en-US" sz="3200">
                <a:latin typeface="Times New Roman" panose="02020603050405020304" pitchFamily="18" charset="0"/>
              </a:rPr>
              <a:t>Evento</a:t>
            </a:r>
          </a:p>
        </p:txBody>
      </p:sp>
      <p:sp>
        <p:nvSpPr>
          <p:cNvPr id="192524" name="Text Box 12">
            <a:extLst>
              <a:ext uri="{FF2B5EF4-FFF2-40B4-BE49-F238E27FC236}">
                <a16:creationId xmlns:a16="http://schemas.microsoft.com/office/drawing/2014/main" id="{6D025108-6931-4532-82F9-319778C7C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8" y="5373689"/>
            <a:ext cx="20875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s-ES" altLang="en-US" sz="3200">
                <a:latin typeface="Times New Roman" panose="02020603050405020304" pitchFamily="18" charset="0"/>
              </a:rPr>
              <a:t>Exposición</a:t>
            </a:r>
          </a:p>
        </p:txBody>
      </p:sp>
    </p:spTree>
    <p:extLst>
      <p:ext uri="{BB962C8B-B14F-4D97-AF65-F5344CB8AC3E}">
        <p14:creationId xmlns:p14="http://schemas.microsoft.com/office/powerpoint/2010/main" val="390114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>
            <a:extLst>
              <a:ext uri="{FF2B5EF4-FFF2-40B4-BE49-F238E27FC236}">
                <a16:creationId xmlns:a16="http://schemas.microsoft.com/office/drawing/2014/main" id="{500CA465-4AFB-4A89-ABDE-E6B9CCFAF5DB}"/>
              </a:ext>
            </a:extLst>
          </p:cNvPr>
          <p:cNvGraphicFramePr/>
          <p:nvPr>
            <p:extLst/>
          </p:nvPr>
        </p:nvGraphicFramePr>
        <p:xfrm>
          <a:off x="1738282" y="1928802"/>
          <a:ext cx="8643998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6CEFEE2C-DAD3-4332-B3A3-893BE9AEA79F}"/>
              </a:ext>
            </a:extLst>
          </p:cNvPr>
          <p:cNvSpPr txBox="1">
            <a:spLocks noChangeArrowheads="1"/>
          </p:cNvSpPr>
          <p:nvPr/>
        </p:nvSpPr>
        <p:spPr>
          <a:xfrm>
            <a:off x="3624264" y="357189"/>
            <a:ext cx="6429375" cy="1000125"/>
          </a:xfrm>
          <a:prstGeom prst="rect">
            <a:avLst/>
          </a:prstGeom>
          <a:noFill/>
          <a:ln/>
        </p:spPr>
        <p:txBody>
          <a:bodyPr lIns="90488" tIns="44450" rIns="90488" bIns="44450" anchor="ctr"/>
          <a:lstStyle/>
          <a:p>
            <a:pPr>
              <a:defRPr/>
            </a:pPr>
            <a:r>
              <a:rPr lang="es-MX" b="1" dirty="0">
                <a:ea typeface="+mj-ea"/>
                <a:cs typeface="Arial" pitchFamily="34" charset="0"/>
              </a:rPr>
              <a:t>ENCUESTAS TRANSVERSALES O ESTUDIOS DE CORTE</a:t>
            </a:r>
            <a:endParaRPr lang="es-ES" b="1" dirty="0"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29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8C92B2-183E-4E37-A117-686F1B4EEC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918C92B2-183E-4E37-A117-686F1B4EEC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8B970C-F18C-4A2D-B2EF-5C7E21FEA6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2B8B970C-F18C-4A2D-B2EF-5C7E21FEA6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>
            <a:extLst>
              <a:ext uri="{FF2B5EF4-FFF2-40B4-BE49-F238E27FC236}">
                <a16:creationId xmlns:a16="http://schemas.microsoft.com/office/drawing/2014/main" id="{91E92C62-7BE2-4325-8130-E27B0524C252}"/>
              </a:ext>
            </a:extLst>
          </p:cNvPr>
          <p:cNvGraphicFramePr/>
          <p:nvPr>
            <p:extLst/>
          </p:nvPr>
        </p:nvGraphicFramePr>
        <p:xfrm>
          <a:off x="1881158" y="1643050"/>
          <a:ext cx="835824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2">
            <a:extLst>
              <a:ext uri="{FF2B5EF4-FFF2-40B4-BE49-F238E27FC236}">
                <a16:creationId xmlns:a16="http://schemas.microsoft.com/office/drawing/2014/main" id="{99F86138-A8B9-4EBE-92D6-4AA08C0734DC}"/>
              </a:ext>
            </a:extLst>
          </p:cNvPr>
          <p:cNvSpPr txBox="1">
            <a:spLocks noChangeArrowheads="1"/>
          </p:cNvSpPr>
          <p:nvPr/>
        </p:nvSpPr>
        <p:spPr>
          <a:xfrm>
            <a:off x="537210" y="262891"/>
            <a:ext cx="11178540" cy="1000125"/>
          </a:xfrm>
          <a:prstGeom prst="rect">
            <a:avLst/>
          </a:prstGeom>
          <a:noFill/>
          <a:ln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s-ES" b="1" dirty="0">
                <a:ea typeface="+mj-ea"/>
                <a:cs typeface="Arial" pitchFamily="34" charset="0"/>
              </a:rPr>
              <a:t>ESTUDIOS DESCRIPTIVOS</a:t>
            </a:r>
          </a:p>
          <a:p>
            <a:pPr algn="ctr">
              <a:defRPr/>
            </a:pPr>
            <a:r>
              <a:rPr lang="es-MX" b="1" dirty="0">
                <a:ea typeface="+mj-ea"/>
                <a:cs typeface="Arial" pitchFamily="34" charset="0"/>
              </a:rPr>
              <a:t>ENCUESTAS TRANSVERSALES O ESTUDIOS DE CORTE</a:t>
            </a:r>
            <a:endParaRPr lang="es-ES" b="1" dirty="0"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2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6C7ECD-C419-4E31-9A91-115F10648E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E66C7ECD-C419-4E31-9A91-115F10648E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B393DF-0155-4657-ADBA-ECA888B1D2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97B393DF-0155-4657-ADBA-ECA888B1D2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7EDAF4-2CE9-4E13-A661-E90817C99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F97EDAF4-2CE9-4E13-A661-E90817C99D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CBE4B5-DB8C-4547-936B-D34E9DFAD4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67CBE4B5-DB8C-4547-936B-D34E9DFAD4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5 Marcador de número de diapositiva">
            <a:extLst>
              <a:ext uri="{FF2B5EF4-FFF2-40B4-BE49-F238E27FC236}">
                <a16:creationId xmlns:a16="http://schemas.microsoft.com/office/drawing/2014/main" id="{70023AD8-033D-4550-8E69-E4BE01D8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7DD7FFE-91B5-49FA-855F-CEE58A84EF8A}" type="slidenum">
              <a:rPr lang="es-ES" altLang="en-US"/>
              <a:pPr eaLnBrk="1" hangingPunct="1"/>
              <a:t>8</a:t>
            </a:fld>
            <a:endParaRPr lang="es-ES" altLang="en-US"/>
          </a:p>
        </p:txBody>
      </p:sp>
      <p:sp>
        <p:nvSpPr>
          <p:cNvPr id="27653" name="Rectangle 2">
            <a:extLst>
              <a:ext uri="{FF2B5EF4-FFF2-40B4-BE49-F238E27FC236}">
                <a16:creationId xmlns:a16="http://schemas.microsoft.com/office/drawing/2014/main" id="{47517116-923C-4F7C-A50B-99321B2E7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n-US" sz="6000" b="1">
                <a:latin typeface="Monotype Corsiva" panose="03010101010201010101" pitchFamily="66" charset="0"/>
              </a:rPr>
              <a:t>Características</a:t>
            </a:r>
          </a:p>
        </p:txBody>
      </p:sp>
      <p:sp>
        <p:nvSpPr>
          <p:cNvPr id="27654" name="Rectangle 3">
            <a:extLst>
              <a:ext uri="{FF2B5EF4-FFF2-40B4-BE49-F238E27FC236}">
                <a16:creationId xmlns:a16="http://schemas.microsoft.com/office/drawing/2014/main" id="{4FA611A7-63BF-4D2F-99D3-4833466985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844676"/>
            <a:ext cx="7772400" cy="1112169"/>
          </a:xfrm>
        </p:spPr>
        <p:txBody>
          <a:bodyPr/>
          <a:lstStyle/>
          <a:p>
            <a:pPr marL="609600" indent="-6096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dirty="0"/>
              <a:t>Estudios de </a:t>
            </a:r>
            <a:r>
              <a:rPr lang="es-ES_tradnl" altLang="en-US" dirty="0">
                <a:solidFill>
                  <a:schemeClr val="hlink"/>
                </a:solidFill>
              </a:rPr>
              <a:t>prevalencia</a:t>
            </a:r>
            <a:r>
              <a:rPr lang="es-ES_tradnl" altLang="en-US" dirty="0"/>
              <a:t> o Estudios transversales de </a:t>
            </a:r>
            <a:r>
              <a:rPr lang="es-ES_tradnl" altLang="en-US" dirty="0">
                <a:solidFill>
                  <a:schemeClr val="hlink"/>
                </a:solidFill>
              </a:rPr>
              <a:t>asociación</a:t>
            </a:r>
            <a:r>
              <a:rPr lang="es-ES_tradnl" altLang="en-US" dirty="0"/>
              <a:t> o de corte (</a:t>
            </a:r>
            <a:r>
              <a:rPr lang="es-ES_tradnl" altLang="en-US" i="1" dirty="0" err="1"/>
              <a:t>cross-sectional</a:t>
            </a:r>
            <a:r>
              <a:rPr lang="es-ES_tradnl" altLang="en-US" dirty="0"/>
              <a:t>)</a:t>
            </a:r>
          </a:p>
          <a:p>
            <a:pPr marL="609600" indent="-6096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s-ES_tradnl" alt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B09A452-3E42-4DCA-A31D-F81A954DE585}"/>
              </a:ext>
            </a:extLst>
          </p:cNvPr>
          <p:cNvSpPr txBox="1">
            <a:spLocks noChangeArrowheads="1"/>
          </p:cNvSpPr>
          <p:nvPr/>
        </p:nvSpPr>
        <p:spPr>
          <a:xfrm>
            <a:off x="2004701" y="2895809"/>
            <a:ext cx="7772400" cy="4251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mtClean="0"/>
              <a:t>Investigación etiológica de eventos de larga duración (crónicos) y lento desarrollo para los cuales los enfermos no buscan atención en las etapas iniciales:</a:t>
            </a:r>
          </a:p>
          <a:p>
            <a:pPr marL="2209800" lvl="4" indent="-3810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2800" smtClean="0"/>
              <a:t>Artritis</a:t>
            </a:r>
          </a:p>
          <a:p>
            <a:pPr marL="2209800" lvl="4" indent="-3810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2800" smtClean="0"/>
              <a:t>Bronquitis crónica</a:t>
            </a:r>
          </a:p>
          <a:p>
            <a:pPr marL="2209800" lvl="4" indent="-3810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2800" smtClean="0"/>
              <a:t>Hipertensión arterial</a:t>
            </a:r>
          </a:p>
          <a:p>
            <a:pPr marL="2209800" lvl="4" indent="-381000" algn="just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2800" smtClean="0"/>
              <a:t>Desordenes mentales</a:t>
            </a:r>
            <a:endParaRPr lang="es-ES_tradnl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74312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2">
            <a:extLst>
              <a:ext uri="{FF2B5EF4-FFF2-40B4-BE49-F238E27FC236}">
                <a16:creationId xmlns:a16="http://schemas.microsoft.com/office/drawing/2014/main" id="{955DDBD7-5F44-4C78-BD46-044F485A3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altLang="en-US" sz="6000" b="1">
                <a:latin typeface="Monotype Corsiva" panose="03010101010201010101" pitchFamily="66" charset="0"/>
              </a:rPr>
              <a:t>Características</a:t>
            </a:r>
          </a:p>
        </p:txBody>
      </p:sp>
      <p:sp>
        <p:nvSpPr>
          <p:cNvPr id="30726" name="Rectangle 3">
            <a:extLst>
              <a:ext uri="{FF2B5EF4-FFF2-40B4-BE49-F238E27FC236}">
                <a16:creationId xmlns:a16="http://schemas.microsoft.com/office/drawing/2014/main" id="{202A28F7-F346-48AA-924F-9B32F7FAFA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844676"/>
            <a:ext cx="7772400" cy="4251325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/>
              <a:t>La población de estudio puede incluir: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3200"/>
              <a:t>Muestra representativa de la población general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es-ES_tradnl" altLang="en-US" sz="3200"/>
              <a:t>Población expuesta y población no expuesta al factor de interés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ü"/>
            </a:pPr>
            <a:endParaRPr lang="es-ES_tradnl" altLang="en-US" sz="3200"/>
          </a:p>
        </p:txBody>
      </p:sp>
    </p:spTree>
    <p:extLst>
      <p:ext uri="{BB962C8B-B14F-4D97-AF65-F5344CB8AC3E}">
        <p14:creationId xmlns:p14="http://schemas.microsoft.com/office/powerpoint/2010/main" val="20282200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870</Words>
  <Application>Microsoft Office PowerPoint</Application>
  <PresentationFormat>Panorámica</PresentationFormat>
  <Paragraphs>96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MS Gothic</vt:lpstr>
      <vt:lpstr>Arial</vt:lpstr>
      <vt:lpstr>Calibri</vt:lpstr>
      <vt:lpstr>Calibri Light</vt:lpstr>
      <vt:lpstr>Monotype Corsiva</vt:lpstr>
      <vt:lpstr>MS Mincho</vt:lpstr>
      <vt:lpstr>Tahoma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Estudio Transversal de Asociación</vt:lpstr>
      <vt:lpstr>Presentación de PowerPoint</vt:lpstr>
      <vt:lpstr>Presentación de PowerPoint</vt:lpstr>
      <vt:lpstr>Características</vt:lpstr>
      <vt:lpstr>Características</vt:lpstr>
      <vt:lpstr>Análisis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Manuel Sierra</dc:creator>
  <cp:lastModifiedBy>Eleonora</cp:lastModifiedBy>
  <cp:revision>11</cp:revision>
  <dcterms:created xsi:type="dcterms:W3CDTF">2018-12-06T22:10:52Z</dcterms:created>
  <dcterms:modified xsi:type="dcterms:W3CDTF">2018-12-10T18:59:00Z</dcterms:modified>
</cp:coreProperties>
</file>