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80" r:id="rId5"/>
    <p:sldId id="272" r:id="rId6"/>
    <p:sldId id="268" r:id="rId7"/>
    <p:sldId id="284" r:id="rId8"/>
    <p:sldId id="285" r:id="rId9"/>
    <p:sldId id="287" r:id="rId10"/>
    <p:sldId id="290" r:id="rId11"/>
    <p:sldId id="291" r:id="rId12"/>
    <p:sldId id="292" r:id="rId13"/>
    <p:sldId id="274" r:id="rId14"/>
    <p:sldId id="289" r:id="rId15"/>
    <p:sldId id="261" r:id="rId16"/>
    <p:sldId id="293" r:id="rId17"/>
    <p:sldId id="286" r:id="rId18"/>
    <p:sldId id="27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7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8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8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96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3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4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9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43EB-FFEA-4B3B-BEB4-A8404B5CE0F3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8B5A-FC93-4EE3-A884-3459373157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8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ibunahfcm@gmail.com" TargetMode="External"/><Relationship Id="rId2" Type="http://schemas.openxmlformats.org/officeDocument/2006/relationships/hyperlink" Target="http://www.tghn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gh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gh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200800" cy="5328592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Capacitación en Metodología y </a:t>
            </a:r>
            <a:r>
              <a:rPr lang="es-ES" sz="4000" b="1" dirty="0" err="1" smtClean="0"/>
              <a:t>Etica</a:t>
            </a:r>
            <a:r>
              <a:rPr lang="es-ES" sz="4000" b="1" dirty="0" smtClean="0"/>
              <a:t> de </a:t>
            </a:r>
            <a:r>
              <a:rPr lang="es-ES" sz="4000" b="1" dirty="0"/>
              <a:t>l</a:t>
            </a:r>
            <a:r>
              <a:rPr lang="es-ES" sz="4000" b="1" dirty="0" smtClean="0"/>
              <a:t>a Investigación en preparación para el desarrollo de un proyecto de investigación con participantes humanos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16632"/>
            <a:ext cx="288032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800" b="1" dirty="0" smtClean="0"/>
              <a:t>UIC FCM UNAH</a:t>
            </a:r>
          </a:p>
          <a:p>
            <a:r>
              <a:rPr lang="es-419" sz="2800" b="1" dirty="0" smtClean="0"/>
              <a:t>Diciembre 2019</a:t>
            </a:r>
          </a:p>
        </p:txBody>
      </p:sp>
      <p:pic>
        <p:nvPicPr>
          <p:cNvPr id="1026" name="Imagen 19" descr="http://img514.imageshack.us/img514/4034/unaha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7958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20" descr="LogoUIC-UN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78392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endParaRPr kumimoji="0" lang="es-HN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61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HN" b="1" dirty="0" smtClean="0"/>
              <a:t>LOS CURSOS QUE DEBE TOMAR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4622" r="23006" b="10703"/>
          <a:stretch/>
        </p:blipFill>
        <p:spPr bwMode="auto">
          <a:xfrm>
            <a:off x="1091380" y="1290675"/>
            <a:ext cx="7369052" cy="53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1979712" y="1124744"/>
            <a:ext cx="659840" cy="1144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5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HN" b="1" dirty="0"/>
              <a:t>LOS CURSOS QUE DEBE TOMAR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5833" r="25036" b="17943"/>
          <a:stretch/>
        </p:blipFill>
        <p:spPr bwMode="auto">
          <a:xfrm>
            <a:off x="899592" y="1554344"/>
            <a:ext cx="7429128" cy="51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1475656" y="1268760"/>
            <a:ext cx="648072" cy="1289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0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HN" b="1" dirty="0" smtClean="0"/>
              <a:t>Ver la actividad de la comunidad de miembros en COMMUNITY</a:t>
            </a:r>
            <a:endParaRPr lang="en-U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9036496" cy="508302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71128" y="1196752"/>
            <a:ext cx="1808584" cy="2520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1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HN" b="1" dirty="0" smtClean="0"/>
              <a:t>Honduras </a:t>
            </a:r>
            <a:r>
              <a:rPr lang="es-HN" b="1" dirty="0" err="1" smtClean="0"/>
              <a:t>Faculty</a:t>
            </a:r>
            <a:r>
              <a:rPr lang="es-HN" b="1" dirty="0" smtClean="0"/>
              <a:t> </a:t>
            </a:r>
            <a:r>
              <a:rPr lang="es-HN" b="1" dirty="0" err="1" smtClean="0"/>
              <a:t>activities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4564" r="13984" b="11940"/>
          <a:stretch/>
        </p:blipFill>
        <p:spPr bwMode="auto">
          <a:xfrm>
            <a:off x="107504" y="1124744"/>
            <a:ext cx="8712968" cy="53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recto de flecha 4"/>
          <p:cNvCxnSpPr/>
          <p:nvPr/>
        </p:nvCxnSpPr>
        <p:spPr>
          <a:xfrm flipH="1">
            <a:off x="3671900" y="3140968"/>
            <a:ext cx="1116124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2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01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HN" b="1" dirty="0"/>
              <a:t>Honduras </a:t>
            </a:r>
            <a:r>
              <a:rPr lang="es-HN" b="1" dirty="0" err="1"/>
              <a:t>Faculty</a:t>
            </a:r>
            <a:r>
              <a:rPr lang="es-HN" b="1" dirty="0"/>
              <a:t> </a:t>
            </a:r>
            <a:r>
              <a:rPr lang="es-HN" b="1" dirty="0" err="1"/>
              <a:t>activities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4376" r="15899" b="12903"/>
          <a:stretch/>
        </p:blipFill>
        <p:spPr bwMode="auto">
          <a:xfrm>
            <a:off x="179512" y="806737"/>
            <a:ext cx="8858293" cy="60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1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419" b="1" dirty="0" smtClean="0"/>
              <a:t>Plataforma The Global </a:t>
            </a:r>
            <a:r>
              <a:rPr lang="es-419" b="1" dirty="0" err="1" smtClean="0"/>
              <a:t>Health</a:t>
            </a:r>
            <a:r>
              <a:rPr lang="es-419" b="1" dirty="0" smtClean="0"/>
              <a:t> Network (</a:t>
            </a:r>
            <a:r>
              <a:rPr lang="es-419" b="1" dirty="0" smtClean="0">
                <a:hlinkClick r:id="rId2"/>
              </a:rPr>
              <a:t>www.tghn.org</a:t>
            </a:r>
            <a:r>
              <a:rPr lang="es-419" b="1" dirty="0" smtClean="0"/>
              <a:t>)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Después de tomar los cursos y obtener Certificado con nota mayor / igual a 80%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1) Identificar el </a:t>
            </a:r>
            <a:r>
              <a:rPr lang="es-ES" dirty="0"/>
              <a:t>archivo del certificado con su nombre abreviado, el tema del certificado, fecha.  Ejemplo:</a:t>
            </a:r>
          </a:p>
          <a:p>
            <a:pPr marL="0" indent="0">
              <a:buNone/>
            </a:pPr>
            <a:r>
              <a:rPr lang="es-ES" dirty="0"/>
              <a:t>ARCHIVO:	</a:t>
            </a:r>
            <a:r>
              <a:rPr lang="es-ES" dirty="0" smtClean="0"/>
              <a:t>AlgerJ_CertificadoBPC_Enero2020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419" dirty="0" smtClean="0"/>
              <a:t>2) </a:t>
            </a:r>
            <a:r>
              <a:rPr lang="es-ES" dirty="0"/>
              <a:t>Enviar el certificado obtenido con notas de 80% en adelante a la dirección de correo electrónico del Comité de </a:t>
            </a:r>
            <a:r>
              <a:rPr lang="es-ES" dirty="0" err="1"/>
              <a:t>Etica</a:t>
            </a:r>
            <a:r>
              <a:rPr lang="es-ES" dirty="0"/>
              <a:t> en Investigación Biomédica (CEIB) </a:t>
            </a:r>
            <a:r>
              <a:rPr lang="es-ES" u="sng" dirty="0">
                <a:hlinkClick r:id="rId3"/>
              </a:rPr>
              <a:t>ceibunahfcm@gmail.com</a:t>
            </a:r>
            <a:r>
              <a:rPr lang="es-ES" dirty="0"/>
              <a:t>   Para enviar el mensaje en ASUNTO colocar su nombre, su ocupación y tema del certificado.  Ejemplo: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ASUNTO</a:t>
            </a:r>
            <a:r>
              <a:rPr lang="es-ES" dirty="0"/>
              <a:t>: Jackeline Alger, Docente FCM, Certificado BPC</a:t>
            </a:r>
            <a:endParaRPr lang="es-ES" sz="2800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89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419" sz="3600" b="1" dirty="0" smtClean="0"/>
              <a:t>¡Bienvenidos a REDe!  Díganos que necesita en su campo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4791" r="20235" b="13508"/>
          <a:stretch/>
        </p:blipFill>
        <p:spPr bwMode="auto">
          <a:xfrm>
            <a:off x="899592" y="1268760"/>
            <a:ext cx="7517904" cy="536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3481885" y="1268760"/>
            <a:ext cx="5338587" cy="4233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3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419" sz="3600" b="1" dirty="0" smtClean="0"/>
              <a:t>¡Bienvenidos a REDe!  Díganos que necesita en su campo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t="3667" r="16164" b="11164"/>
          <a:stretch/>
        </p:blipFill>
        <p:spPr bwMode="auto">
          <a:xfrm>
            <a:off x="627165" y="1256213"/>
            <a:ext cx="8136904" cy="5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3203848" y="1484784"/>
            <a:ext cx="360040" cy="921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HN" b="1" dirty="0" smtClean="0"/>
              <a:t>Agregue </a:t>
            </a:r>
            <a:r>
              <a:rPr lang="es-HN" b="1" dirty="0"/>
              <a:t>su comentario al final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4525" r="25506" b="21227"/>
          <a:stretch/>
        </p:blipFill>
        <p:spPr bwMode="auto">
          <a:xfrm>
            <a:off x="251520" y="1260110"/>
            <a:ext cx="8534400" cy="54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971600" y="1772816"/>
            <a:ext cx="4536504" cy="3692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HN" b="1" dirty="0" smtClean="0"/>
              <a:t>Plataforma </a:t>
            </a:r>
            <a:r>
              <a:rPr lang="es-HN" b="1" dirty="0" err="1" smtClean="0"/>
              <a:t>The</a:t>
            </a:r>
            <a:r>
              <a:rPr lang="es-HN" b="1" dirty="0" smtClean="0"/>
              <a:t> Global </a:t>
            </a:r>
            <a:r>
              <a:rPr lang="es-HN" b="1" dirty="0" err="1" smtClean="0"/>
              <a:t>Health</a:t>
            </a:r>
            <a:r>
              <a:rPr lang="es-HN" b="1" dirty="0" smtClean="0"/>
              <a:t> Network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es-HN" sz="4800" dirty="0" smtClean="0">
                <a:hlinkClick r:id="rId2"/>
              </a:rPr>
              <a:t>www.tghn.org</a:t>
            </a:r>
            <a:endParaRPr lang="es-HN" sz="4800" dirty="0" smtClean="0"/>
          </a:p>
          <a:p>
            <a:endParaRPr lang="es-HN" dirty="0" smtClean="0"/>
          </a:p>
          <a:p>
            <a:pPr marL="0" indent="0">
              <a:buNone/>
            </a:pPr>
            <a:r>
              <a:rPr lang="es-HN" b="1" dirty="0" smtClean="0"/>
              <a:t>Tres actividades:</a:t>
            </a:r>
          </a:p>
          <a:p>
            <a:pPr marL="514350" indent="-514350">
              <a:buAutoNum type="arabicParenR"/>
            </a:pPr>
            <a:r>
              <a:rPr lang="es-HN" dirty="0" smtClean="0"/>
              <a:t>Registrarse y actualizar su perfil</a:t>
            </a:r>
          </a:p>
          <a:p>
            <a:pPr marL="514350" indent="-514350">
              <a:buAutoNum type="arabicParenR"/>
            </a:pPr>
            <a:r>
              <a:rPr lang="es-HN" dirty="0" smtClean="0"/>
              <a:t>Tomar dos cursos en línea y enviar los certificados</a:t>
            </a:r>
          </a:p>
          <a:p>
            <a:pPr marL="514350" indent="-514350">
              <a:buAutoNum type="arabicParenR"/>
            </a:pPr>
            <a:r>
              <a:rPr lang="es-HN" dirty="0" smtClean="0"/>
              <a:t>Escribir un comentario sobre los cursos en el </a:t>
            </a:r>
            <a:r>
              <a:rPr lang="es-HN" b="1" dirty="0" smtClean="0"/>
              <a:t>Foro de Discusiones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3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HN" b="1" dirty="0" smtClean="0"/>
              <a:t>Registrarse en la plataforma</a:t>
            </a:r>
            <a:endParaRPr lang="en-US" b="1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732240" y="1052736"/>
            <a:ext cx="648072" cy="623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8582" r="5001" b="8940"/>
          <a:stretch/>
        </p:blipFill>
        <p:spPr bwMode="auto">
          <a:xfrm>
            <a:off x="13871" y="1688195"/>
            <a:ext cx="9130129" cy="463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HN" b="1" dirty="0" smtClean="0"/>
              <a:t>Seguir instrucciones en el sitio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3750" r="13909" b="3750"/>
          <a:stretch/>
        </p:blipFill>
        <p:spPr bwMode="auto">
          <a:xfrm>
            <a:off x="611560" y="1513793"/>
            <a:ext cx="8072669" cy="509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2051720" y="4058992"/>
            <a:ext cx="720080" cy="508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2960553" y="3846507"/>
            <a:ext cx="4567725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- Nombre completo (así se emitirá certificado)</a:t>
            </a:r>
          </a:p>
          <a:p>
            <a:r>
              <a:rPr lang="es-ES" b="1" dirty="0" smtClean="0"/>
              <a:t>- Seleccionar la categoría que corresponde</a:t>
            </a:r>
          </a:p>
          <a:p>
            <a:r>
              <a:rPr lang="es-ES" b="1" dirty="0" smtClean="0"/>
              <a:t>- Correo electrónico</a:t>
            </a:r>
          </a:p>
          <a:p>
            <a:r>
              <a:rPr lang="es-ES" b="1" dirty="0" smtClean="0"/>
              <a:t>- Contraseña para ingresar al sitio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360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HN" b="1" dirty="0" smtClean="0">
                <a:hlinkClick r:id="rId2"/>
              </a:rPr>
              <a:t>www.tghn.org</a:t>
            </a:r>
            <a:r>
              <a:rPr lang="es-HN" b="1" dirty="0" smtClean="0"/>
              <a:t>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es-HN" b="1" dirty="0" smtClean="0"/>
              <a:t>Una vez registrado en la plataforma, debe actualizar su perfil</a:t>
            </a:r>
          </a:p>
          <a:p>
            <a:pPr lvl="1"/>
            <a:r>
              <a:rPr lang="es-HN" b="1" dirty="0" smtClean="0"/>
              <a:t>Nombre Completo.</a:t>
            </a:r>
          </a:p>
          <a:p>
            <a:pPr lvl="1"/>
            <a:r>
              <a:rPr lang="es-HN" b="1" dirty="0" smtClean="0"/>
              <a:t>Fotografía.</a:t>
            </a:r>
          </a:p>
          <a:p>
            <a:pPr lvl="1"/>
            <a:r>
              <a:rPr lang="es-HN" b="1" dirty="0" smtClean="0"/>
              <a:t>Describa si es estudiante o docente, nombre de la institución.  Si es estudiante, describir la carrera y año que cursa.  Si es docente, describir el departamento / unidad en la que labora.</a:t>
            </a:r>
          </a:p>
          <a:p>
            <a:pPr lvl="1"/>
            <a:r>
              <a:rPr lang="es-HN" b="1" dirty="0" smtClean="0"/>
              <a:t>Otros que usted desee agregar.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7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HN" b="1" dirty="0"/>
              <a:t>Ingrese al sitio </a:t>
            </a:r>
            <a:r>
              <a:rPr lang="es-HN" b="1" dirty="0" err="1"/>
              <a:t>Research</a:t>
            </a:r>
            <a:r>
              <a:rPr lang="es-HN" b="1" dirty="0"/>
              <a:t> </a:t>
            </a:r>
            <a:r>
              <a:rPr lang="es-HN" b="1" dirty="0" err="1"/>
              <a:t>Capacity</a:t>
            </a:r>
            <a:r>
              <a:rPr lang="es-HN" b="1" dirty="0"/>
              <a:t> Network (</a:t>
            </a:r>
            <a:r>
              <a:rPr lang="es-HN" b="1" dirty="0" err="1">
                <a:solidFill>
                  <a:srgbClr val="FF0000"/>
                </a:solidFill>
              </a:rPr>
              <a:t>REDe</a:t>
            </a:r>
            <a:r>
              <a:rPr lang="es-HN" b="1" dirty="0" smtClean="0"/>
              <a:t>):  40 </a:t>
            </a:r>
            <a:r>
              <a:rPr lang="es-HN" b="1" dirty="0" err="1" smtClean="0"/>
              <a:t>areas</a:t>
            </a:r>
            <a:r>
              <a:rPr lang="es-HN" b="1" dirty="0" smtClean="0"/>
              <a:t> temáticas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8750" r="15900" b="6250"/>
          <a:stretch/>
        </p:blipFill>
        <p:spPr bwMode="auto">
          <a:xfrm>
            <a:off x="472716" y="1628800"/>
            <a:ext cx="7128792" cy="496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2843808" y="4437112"/>
            <a:ext cx="997768" cy="480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8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HN" b="1" dirty="0"/>
              <a:t>Ingrese al sitio </a:t>
            </a:r>
            <a:r>
              <a:rPr lang="es-HN" b="1" dirty="0" err="1"/>
              <a:t>Research</a:t>
            </a:r>
            <a:r>
              <a:rPr lang="es-HN" b="1" dirty="0"/>
              <a:t> </a:t>
            </a:r>
            <a:r>
              <a:rPr lang="es-HN" b="1" dirty="0" err="1"/>
              <a:t>Capacity</a:t>
            </a:r>
            <a:r>
              <a:rPr lang="es-HN" b="1" dirty="0"/>
              <a:t> Network (</a:t>
            </a:r>
            <a:r>
              <a:rPr lang="es-HN" b="1" dirty="0" err="1">
                <a:solidFill>
                  <a:srgbClr val="FF0000"/>
                </a:solidFill>
              </a:rPr>
              <a:t>REDe</a:t>
            </a:r>
            <a:r>
              <a:rPr lang="es-HN" b="1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7577" r="14239" b="5891"/>
          <a:stretch/>
        </p:blipFill>
        <p:spPr bwMode="auto">
          <a:xfrm>
            <a:off x="1259632" y="1573154"/>
            <a:ext cx="7210267" cy="496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4572000" y="1573154"/>
            <a:ext cx="720080" cy="555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4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419" sz="3600" b="1" dirty="0" smtClean="0"/>
              <a:t>REDe:  la Red de Fortalecimiento de la Capacidad en Investigación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t="17582" r="15824" b="4158"/>
          <a:stretch/>
        </p:blipFill>
        <p:spPr bwMode="auto">
          <a:xfrm>
            <a:off x="395536" y="1311244"/>
            <a:ext cx="8424936" cy="545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6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551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419" b="1" dirty="0" smtClean="0"/>
              <a:t>Recursos en español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5523" r="16435" b="10819"/>
          <a:stretch/>
        </p:blipFill>
        <p:spPr bwMode="auto">
          <a:xfrm>
            <a:off x="611560" y="1310151"/>
            <a:ext cx="8064896" cy="554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2771800" y="2492896"/>
            <a:ext cx="1224136" cy="2008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44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290</Words>
  <Application>Microsoft Office PowerPoint</Application>
  <PresentationFormat>Presentación en pantalla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Capacitación en Metodología y Etica de la Investigación en preparación para el desarrollo de un proyecto de investigación con participantes humanos </vt:lpstr>
      <vt:lpstr>Plataforma The Global Health Network</vt:lpstr>
      <vt:lpstr>Registrarse en la plataforma</vt:lpstr>
      <vt:lpstr>Seguir instrucciones en el sitio</vt:lpstr>
      <vt:lpstr>www.tghn.org </vt:lpstr>
      <vt:lpstr>Ingrese al sitio Research Capacity Network (REDe):  40 areas temáticas</vt:lpstr>
      <vt:lpstr>Ingrese al sitio Research Capacity Network (REDe)</vt:lpstr>
      <vt:lpstr>REDe:  la Red de Fortalecimiento de la Capacidad en Investigación</vt:lpstr>
      <vt:lpstr>Recursos en español</vt:lpstr>
      <vt:lpstr>LOS CURSOS QUE DEBE TOMAR</vt:lpstr>
      <vt:lpstr>LOS CURSOS QUE DEBE TOMAR</vt:lpstr>
      <vt:lpstr>Ver la actividad de la comunidad de miembros en COMMUNITY</vt:lpstr>
      <vt:lpstr>Honduras Faculty activities</vt:lpstr>
      <vt:lpstr>Honduras Faculty activities</vt:lpstr>
      <vt:lpstr>Plataforma The Global Health Network (www.tghn.org) </vt:lpstr>
      <vt:lpstr>¡Bienvenidos a REDe!  Díganos que necesita en su campo</vt:lpstr>
      <vt:lpstr>¡Bienvenidos a REDe!  Díganos que necesita en su campo</vt:lpstr>
      <vt:lpstr>Agregue su comentario al 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MSS ALCOHOLISMO Unidad de Investigación Científica</dc:title>
  <dc:creator>Alger HE</dc:creator>
  <cp:lastModifiedBy>Alger HE</cp:lastModifiedBy>
  <cp:revision>31</cp:revision>
  <dcterms:created xsi:type="dcterms:W3CDTF">2018-08-06T17:59:04Z</dcterms:created>
  <dcterms:modified xsi:type="dcterms:W3CDTF">2019-12-18T17:25:36Z</dcterms:modified>
</cp:coreProperties>
</file>