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8" r:id="rId2"/>
    <p:sldId id="272" r:id="rId3"/>
    <p:sldId id="273" r:id="rId4"/>
    <p:sldId id="287" r:id="rId5"/>
    <p:sldId id="279" r:id="rId6"/>
    <p:sldId id="281" r:id="rId7"/>
    <p:sldId id="282" r:id="rId8"/>
    <p:sldId id="288" r:id="rId9"/>
    <p:sldId id="283" r:id="rId10"/>
    <p:sldId id="291" r:id="rId11"/>
    <p:sldId id="289" r:id="rId12"/>
    <p:sldId id="290" r:id="rId13"/>
    <p:sldId id="292" r:id="rId14"/>
    <p:sldId id="256" r:id="rId15"/>
    <p:sldId id="257" r:id="rId16"/>
    <p:sldId id="259" r:id="rId17"/>
    <p:sldId id="261" r:id="rId18"/>
    <p:sldId id="262" r:id="rId19"/>
    <p:sldId id="263" r:id="rId20"/>
    <p:sldId id="267" r:id="rId21"/>
    <p:sldId id="269" r:id="rId22"/>
    <p:sldId id="270" r:id="rId23"/>
    <p:sldId id="265" r:id="rId24"/>
    <p:sldId id="286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4630" autoAdjust="0"/>
  </p:normalViewPr>
  <p:slideViewPr>
    <p:cSldViewPr snapToGrid="0">
      <p:cViewPr varScale="1">
        <p:scale>
          <a:sx n="97" d="100"/>
          <a:sy n="97" d="100"/>
        </p:scale>
        <p:origin x="294" y="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ransition spd="slow">
    <p:randomBar dir="vert"/>
  </p:transition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es.wikipedia.org/wiki/Sustantivo" TargetMode="External"/><Relationship Id="rId2" Type="http://schemas.openxmlformats.org/officeDocument/2006/relationships/hyperlink" Target="https://es.wikipedia.org/wiki/Verba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ítulo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s-MX" sz="1800" dirty="0"/>
              <a:t>Licenciado René Mauricio Gonzales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s-MX" sz="1800" dirty="0"/>
              <a:t>Docente UIC/FCM/UNAH</a:t>
            </a:r>
            <a:endParaRPr lang="es-HN" sz="1800" dirty="0"/>
          </a:p>
          <a:p>
            <a:endParaRPr lang="es-HN" dirty="0"/>
          </a:p>
        </p:txBody>
      </p:sp>
      <p:sp>
        <p:nvSpPr>
          <p:cNvPr id="4" name="Subtítulo 1"/>
          <p:cNvSpPr txBox="1">
            <a:spLocks/>
          </p:cNvSpPr>
          <p:nvPr/>
        </p:nvSpPr>
        <p:spPr>
          <a:xfrm>
            <a:off x="2420336" y="2352918"/>
            <a:ext cx="6987645" cy="138853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s-MX" sz="4000" u="sng" dirty="0" smtClean="0"/>
              <a:t>Objetivos de la Investigación</a:t>
            </a:r>
            <a:endParaRPr lang="es-HN" sz="4000" u="sng" dirty="0"/>
          </a:p>
        </p:txBody>
      </p:sp>
    </p:spTree>
    <p:extLst>
      <p:ext uri="{BB962C8B-B14F-4D97-AF65-F5344CB8AC3E}">
        <p14:creationId xmlns:p14="http://schemas.microsoft.com/office/powerpoint/2010/main" val="4237431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84310" y="1095233"/>
            <a:ext cx="10018713" cy="1752599"/>
          </a:xfrm>
        </p:spPr>
        <p:txBody>
          <a:bodyPr>
            <a:normAutofit fontScale="90000"/>
          </a:bodyPr>
          <a:lstStyle/>
          <a:p>
            <a:pPr>
              <a:spcAft>
                <a:spcPts val="0"/>
              </a:spcAft>
              <a:defRPr/>
            </a:pPr>
            <a:r>
              <a:rPr lang="es-ES_tradnl" sz="4400" dirty="0"/>
              <a:t>En investigación se utilizan por lo general dos tipos de objetivos.</a:t>
            </a:r>
            <a:br>
              <a:rPr lang="es-ES_tradnl" sz="4400" dirty="0"/>
            </a:br>
            <a:r>
              <a:rPr lang="es-ES_tradnl" dirty="0"/>
              <a:t/>
            </a:r>
            <a:br>
              <a:rPr lang="es-ES_tradnl" dirty="0"/>
            </a:br>
            <a:endParaRPr lang="es-HN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484309" y="2847832"/>
            <a:ext cx="10018713" cy="2574879"/>
          </a:xfrm>
        </p:spPr>
        <p:txBody>
          <a:bodyPr/>
          <a:lstStyle/>
          <a:p>
            <a:pPr>
              <a:spcAft>
                <a:spcPts val="0"/>
              </a:spcAft>
              <a:defRPr/>
            </a:pPr>
            <a:endParaRPr lang="es-ES_tradnl" dirty="0"/>
          </a:p>
          <a:p>
            <a:pPr algn="ctr">
              <a:spcAft>
                <a:spcPts val="0"/>
              </a:spcAft>
              <a:defRPr/>
            </a:pPr>
            <a:r>
              <a:rPr lang="es-ES_tradnl" sz="2800" dirty="0" smtClean="0"/>
              <a:t>OBJETIVO </a:t>
            </a:r>
            <a:r>
              <a:rPr lang="es-ES_tradnl" sz="2800" dirty="0"/>
              <a:t>GENERAL</a:t>
            </a:r>
          </a:p>
          <a:p>
            <a:pPr algn="ctr">
              <a:spcAft>
                <a:spcPts val="0"/>
              </a:spcAft>
              <a:defRPr/>
            </a:pPr>
            <a:endParaRPr lang="es-ES_tradnl" sz="2800" dirty="0"/>
          </a:p>
          <a:p>
            <a:pPr algn="ctr">
              <a:spcAft>
                <a:spcPts val="0"/>
              </a:spcAft>
              <a:defRPr/>
            </a:pPr>
            <a:r>
              <a:rPr lang="es-ES_tradnl" sz="2800" dirty="0"/>
              <a:t>OBJETIVOS </a:t>
            </a:r>
            <a:r>
              <a:rPr lang="es-ES_tradnl" sz="2800" dirty="0" smtClean="0"/>
              <a:t>ESPECIFICOS</a:t>
            </a:r>
            <a:endParaRPr lang="es-ES_tradnl" sz="2800" dirty="0"/>
          </a:p>
          <a:p>
            <a:endParaRPr lang="es-HN" sz="2800" dirty="0"/>
          </a:p>
        </p:txBody>
      </p:sp>
    </p:spTree>
    <p:extLst>
      <p:ext uri="{BB962C8B-B14F-4D97-AF65-F5344CB8AC3E}">
        <p14:creationId xmlns:p14="http://schemas.microsoft.com/office/powerpoint/2010/main" val="36780605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84311" y="385590"/>
            <a:ext cx="10018713" cy="1531345"/>
          </a:xfrm>
        </p:spPr>
        <p:txBody>
          <a:bodyPr/>
          <a:lstStyle/>
          <a:p>
            <a:r>
              <a:rPr lang="es-MX" b="1" dirty="0" smtClean="0"/>
              <a:t>OBJETIVO GENERAL</a:t>
            </a:r>
            <a:endParaRPr lang="es-HN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616512" y="2369543"/>
            <a:ext cx="10018713" cy="31242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HN" sz="3200" dirty="0" smtClean="0"/>
              <a:t>Son </a:t>
            </a:r>
            <a:r>
              <a:rPr lang="es-HN" sz="3200" dirty="0"/>
              <a:t>el marco de referencia de lo que se pretende aportar y demostrar en </a:t>
            </a:r>
            <a:r>
              <a:rPr lang="es-HN" sz="3200" dirty="0" smtClean="0"/>
              <a:t>el trabajo de investigación.</a:t>
            </a:r>
          </a:p>
          <a:p>
            <a:pPr marL="0" indent="0">
              <a:buNone/>
            </a:pPr>
            <a:r>
              <a:rPr lang="es-HN" sz="3200" dirty="0"/>
              <a:t/>
            </a:r>
            <a:br>
              <a:rPr lang="es-HN" sz="3200" dirty="0"/>
            </a:br>
            <a:r>
              <a:rPr lang="es-HN" sz="3200" dirty="0" smtClean="0"/>
              <a:t>Se </a:t>
            </a:r>
            <a:r>
              <a:rPr lang="es-HN" sz="3200" dirty="0"/>
              <a:t>indica en algunas proposiciones cuál es el área temática y el problema que específicamente se atenderá. Debe estar en perfecta armonía con  lo expuesto en el </a:t>
            </a:r>
            <a:r>
              <a:rPr lang="es-HN" sz="3200" dirty="0" smtClean="0"/>
              <a:t>planteamiento </a:t>
            </a:r>
            <a:r>
              <a:rPr lang="es-HN" sz="3200" dirty="0"/>
              <a:t>del </a:t>
            </a:r>
            <a:r>
              <a:rPr lang="es-HN" sz="3200" dirty="0" smtClean="0"/>
              <a:t>problema. Debe contener el propósito </a:t>
            </a:r>
            <a:r>
              <a:rPr lang="es-HN" sz="3200" smtClean="0"/>
              <a:t>del investigador.</a:t>
            </a:r>
            <a:r>
              <a:rPr lang="es-HN" sz="3200" dirty="0"/>
              <a:t/>
            </a:r>
            <a:br>
              <a:rPr lang="es-HN" sz="3200" dirty="0"/>
            </a:br>
            <a:endParaRPr lang="es-HN" sz="3200" dirty="0"/>
          </a:p>
        </p:txBody>
      </p:sp>
    </p:spTree>
    <p:extLst>
      <p:ext uri="{BB962C8B-B14F-4D97-AF65-F5344CB8AC3E}">
        <p14:creationId xmlns:p14="http://schemas.microsoft.com/office/powerpoint/2010/main" val="678604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84310" y="267159"/>
            <a:ext cx="10018713" cy="1462489"/>
          </a:xfrm>
        </p:spPr>
        <p:txBody>
          <a:bodyPr/>
          <a:lstStyle/>
          <a:p>
            <a:r>
              <a:rPr lang="es-MX" b="1" dirty="0" smtClean="0"/>
              <a:t>Objetivos Específicos</a:t>
            </a:r>
            <a:endParaRPr lang="es-HN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484310" y="1906835"/>
            <a:ext cx="10018713" cy="3124201"/>
          </a:xfrm>
        </p:spPr>
        <p:txBody>
          <a:bodyPr>
            <a:normAutofit/>
          </a:bodyPr>
          <a:lstStyle/>
          <a:p>
            <a:r>
              <a:rPr lang="es-HN" sz="3200" dirty="0" smtClean="0"/>
              <a:t>Son </a:t>
            </a:r>
            <a:r>
              <a:rPr lang="es-HN" sz="3200" dirty="0"/>
              <a:t>sub-objetivos que descentralizan la focalización del tema, pero dentro de su contexto. Son partes de un todo, enunciadas para facilitar la comprensión de las metas a las que se arribará con las conclusiones, para integrar las mismas, en un conjunto armónico.</a:t>
            </a:r>
          </a:p>
        </p:txBody>
      </p:sp>
    </p:spTree>
    <p:extLst>
      <p:ext uri="{BB962C8B-B14F-4D97-AF65-F5344CB8AC3E}">
        <p14:creationId xmlns:p14="http://schemas.microsoft.com/office/powerpoint/2010/main" val="151401124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84311" y="837283"/>
            <a:ext cx="10018713" cy="936434"/>
          </a:xfrm>
        </p:spPr>
        <p:txBody>
          <a:bodyPr>
            <a:noAutofit/>
          </a:bodyPr>
          <a:lstStyle/>
          <a:p>
            <a:r>
              <a:rPr lang="es-ES_tradnl" sz="2400" dirty="0">
                <a:latin typeface="Arial Narrow" pitchFamily="34" charset="0"/>
              </a:rPr>
              <a:t>¿CUÁLES SON LOS ELEMENTOS QUE DEBE CONTENER UN </a:t>
            </a:r>
            <a:br>
              <a:rPr lang="es-ES_tradnl" sz="2400" dirty="0">
                <a:latin typeface="Arial Narrow" pitchFamily="34" charset="0"/>
              </a:rPr>
            </a:br>
            <a:r>
              <a:rPr lang="es-ES_tradnl" sz="2400" dirty="0">
                <a:latin typeface="Arial Narrow" pitchFamily="34" charset="0"/>
              </a:rPr>
              <a:t>OBJETIVO DE INVESTIGACIÓN? </a:t>
            </a:r>
            <a:r>
              <a:rPr lang="es-ES" sz="2400" dirty="0">
                <a:latin typeface="Arial Narrow" pitchFamily="34" charset="0"/>
              </a:rPr>
              <a:t/>
            </a:r>
            <a:br>
              <a:rPr lang="es-ES" sz="2400" dirty="0">
                <a:latin typeface="Arial Narrow" pitchFamily="34" charset="0"/>
              </a:rPr>
            </a:br>
            <a:endParaRPr lang="es-HN" sz="24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484310" y="1894901"/>
            <a:ext cx="10018713" cy="3896299"/>
          </a:xfrm>
        </p:spPr>
        <p:txBody>
          <a:bodyPr/>
          <a:lstStyle/>
          <a:p>
            <a:pPr marL="342900" indent="-342900"/>
            <a:r>
              <a:rPr lang="es-ES_tradnl" dirty="0" smtClean="0">
                <a:latin typeface="Arial Narrow" pitchFamily="34" charset="0"/>
              </a:rPr>
              <a:t>1. </a:t>
            </a:r>
            <a:r>
              <a:rPr lang="es-ES_tradnl" b="1" dirty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El verbo</a:t>
            </a:r>
            <a:r>
              <a:rPr lang="es-ES_tradnl" dirty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que indica el grado de complejidad de la </a:t>
            </a:r>
            <a:r>
              <a:rPr lang="es-ES_tradnl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investigación</a:t>
            </a:r>
            <a:endParaRPr lang="es-ES_tradnl" dirty="0" smtClean="0">
              <a:latin typeface="Arial Narrow" pitchFamily="34" charset="0"/>
            </a:endParaRPr>
          </a:p>
          <a:p>
            <a:pPr marL="342900" indent="-342900"/>
            <a:r>
              <a:rPr lang="es-ES_tradnl" dirty="0" smtClean="0">
                <a:latin typeface="Arial Narrow" pitchFamily="34" charset="0"/>
              </a:rPr>
              <a:t>2</a:t>
            </a:r>
            <a:r>
              <a:rPr lang="es-ES_tradnl" dirty="0">
                <a:latin typeface="Arial Narrow" pitchFamily="34" charset="0"/>
              </a:rPr>
              <a:t>. 		</a:t>
            </a:r>
            <a:r>
              <a:rPr lang="es-ES_tradnl" b="1" dirty="0">
                <a:solidFill>
                  <a:srgbClr val="00B050"/>
                </a:solidFill>
                <a:latin typeface="Arial Narrow" pitchFamily="34" charset="0"/>
              </a:rPr>
              <a:t>El evento en estudio</a:t>
            </a:r>
            <a:r>
              <a:rPr lang="es-ES_tradnl" dirty="0">
                <a:solidFill>
                  <a:srgbClr val="00B050"/>
                </a:solidFill>
                <a:latin typeface="Arial Narrow" pitchFamily="34" charset="0"/>
              </a:rPr>
              <a:t> o el objeto de estudio.</a:t>
            </a:r>
          </a:p>
          <a:p>
            <a:pPr marL="342900" indent="-342900"/>
            <a:r>
              <a:rPr lang="es-ES_tradnl" dirty="0">
                <a:latin typeface="Arial Narrow" pitchFamily="34" charset="0"/>
              </a:rPr>
              <a:t>3. 			</a:t>
            </a:r>
            <a:r>
              <a:rPr lang="es-ES_tradnl" b="1" dirty="0">
                <a:solidFill>
                  <a:schemeClr val="accent3">
                    <a:lumMod val="75000"/>
                  </a:schemeClr>
                </a:solidFill>
                <a:latin typeface="Arial Narrow" pitchFamily="34" charset="0"/>
              </a:rPr>
              <a:t>La unidad de análisis</a:t>
            </a:r>
            <a:r>
              <a:rPr lang="es-ES_tradnl" dirty="0">
                <a:solidFill>
                  <a:schemeClr val="accent3">
                    <a:lumMod val="75000"/>
                  </a:schemeClr>
                </a:solidFill>
                <a:latin typeface="Arial Narrow" pitchFamily="34" charset="0"/>
              </a:rPr>
              <a:t> o los sujetos de estudio</a:t>
            </a:r>
          </a:p>
          <a:p>
            <a:pPr marL="342900" indent="-342900"/>
            <a:r>
              <a:rPr lang="es-ES_tradnl" dirty="0">
                <a:latin typeface="Arial Narrow" pitchFamily="34" charset="0"/>
              </a:rPr>
              <a:t>4 . 				</a:t>
            </a:r>
            <a:r>
              <a:rPr lang="es-ES_tradnl" b="1" dirty="0">
                <a:solidFill>
                  <a:schemeClr val="accent5">
                    <a:lumMod val="75000"/>
                  </a:schemeClr>
                </a:solidFill>
                <a:latin typeface="Arial Narrow" pitchFamily="34" charset="0"/>
              </a:rPr>
              <a:t>El contexto del estudio </a:t>
            </a:r>
            <a:r>
              <a:rPr lang="es-ES_tradnl" dirty="0">
                <a:solidFill>
                  <a:schemeClr val="accent5">
                    <a:lumMod val="75000"/>
                  </a:schemeClr>
                </a:solidFill>
                <a:latin typeface="Arial Narrow" pitchFamily="34" charset="0"/>
              </a:rPr>
              <a:t>donde se realizará el estudio.</a:t>
            </a:r>
          </a:p>
          <a:p>
            <a:pPr marL="342900" indent="-342900"/>
            <a:r>
              <a:rPr lang="es-ES_tradnl" dirty="0">
                <a:latin typeface="Arial Narrow" pitchFamily="34" charset="0"/>
              </a:rPr>
              <a:t>5. 					</a:t>
            </a:r>
            <a:r>
              <a:rPr lang="es-ES_tradnl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La temporalidad </a:t>
            </a:r>
            <a:r>
              <a:rPr lang="es-ES_tradnl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o ubicación en el tiempo</a:t>
            </a:r>
            <a:r>
              <a:rPr lang="es-ES_tradnl" b="1" dirty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 </a:t>
            </a:r>
            <a:r>
              <a:rPr lang="es-ES_tradnl" b="1" dirty="0">
                <a:latin typeface="Arial Narrow" pitchFamily="34" charset="0"/>
              </a:rPr>
              <a:t>.</a:t>
            </a:r>
          </a:p>
          <a:p>
            <a:pPr marL="342900" indent="-342900"/>
            <a:endParaRPr lang="es-ES" b="1" dirty="0">
              <a:latin typeface="Arial Narrow" pitchFamily="34" charset="0"/>
            </a:endParaRPr>
          </a:p>
          <a:p>
            <a:pPr marL="0" indent="0">
              <a:buNone/>
            </a:pPr>
            <a:endParaRPr lang="es-HN" dirty="0"/>
          </a:p>
        </p:txBody>
      </p:sp>
    </p:spTree>
    <p:extLst>
      <p:ext uri="{BB962C8B-B14F-4D97-AF65-F5344CB8AC3E}">
        <p14:creationId xmlns:p14="http://schemas.microsoft.com/office/powerpoint/2010/main" val="319568891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¿Como deben ser los objetivos para que me ayuden a alcanzar la meta?</a:t>
            </a:r>
            <a:endParaRPr lang="es-HN" dirty="0"/>
          </a:p>
        </p:txBody>
      </p:sp>
    </p:spTree>
    <p:extLst>
      <p:ext uri="{BB962C8B-B14F-4D97-AF65-F5344CB8AC3E}">
        <p14:creationId xmlns:p14="http://schemas.microsoft.com/office/powerpoint/2010/main" val="3727107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20143" y="2658978"/>
            <a:ext cx="10018713" cy="1752599"/>
          </a:xfrm>
        </p:spPr>
        <p:txBody>
          <a:bodyPr>
            <a:normAutofit fontScale="90000"/>
          </a:bodyPr>
          <a:lstStyle/>
          <a:p>
            <a:r>
              <a:rPr lang="es-MX" dirty="0"/>
              <a:t>Para contestar a esta pregunta  </a:t>
            </a:r>
            <a:r>
              <a:rPr lang="es-MX" b="1" dirty="0"/>
              <a:t>George T. Dorian </a:t>
            </a:r>
            <a:r>
              <a:rPr lang="es-MX" dirty="0"/>
              <a:t>creo un sistema para que nuestros objetivos sean eficientes y para que nos ayuden a alcanzar realmente nuestras metas, por lo que propuso el modelo S.M.A.R.T.</a:t>
            </a:r>
            <a:r>
              <a:rPr lang="es-HN" dirty="0"/>
              <a:t/>
            </a:r>
            <a:br>
              <a:rPr lang="es-HN" dirty="0"/>
            </a:br>
            <a:endParaRPr lang="es-HN" dirty="0"/>
          </a:p>
        </p:txBody>
      </p:sp>
    </p:spTree>
    <p:extLst>
      <p:ext uri="{BB962C8B-B14F-4D97-AF65-F5344CB8AC3E}">
        <p14:creationId xmlns:p14="http://schemas.microsoft.com/office/powerpoint/2010/main" val="678060092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821195" y="1656347"/>
            <a:ext cx="10018713" cy="31242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4000" dirty="0" smtClean="0"/>
              <a:t>Los objetivos SMART son objetivos eficaces o inteligentes, que ayudan a  seguir pautas para definirlos correctamente y así alcanzar lo que deseamos.</a:t>
            </a:r>
            <a:endParaRPr lang="es-HN" sz="4000" dirty="0"/>
          </a:p>
        </p:txBody>
      </p:sp>
    </p:spTree>
    <p:extLst>
      <p:ext uri="{BB962C8B-B14F-4D97-AF65-F5344CB8AC3E}">
        <p14:creationId xmlns:p14="http://schemas.microsoft.com/office/powerpoint/2010/main" val="57238751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32438" y="2707106"/>
            <a:ext cx="10018713" cy="1752599"/>
          </a:xfrm>
        </p:spPr>
        <p:txBody>
          <a:bodyPr/>
          <a:lstStyle/>
          <a:p>
            <a:r>
              <a:rPr lang="es-MX" dirty="0" smtClean="0"/>
              <a:t>Para que un objetivo sea eficaz debe seguir estos requisitos:</a:t>
            </a:r>
            <a:endParaRPr lang="es-HN" dirty="0"/>
          </a:p>
        </p:txBody>
      </p:sp>
    </p:spTree>
    <p:extLst>
      <p:ext uri="{BB962C8B-B14F-4D97-AF65-F5344CB8AC3E}">
        <p14:creationId xmlns:p14="http://schemas.microsoft.com/office/powerpoint/2010/main" val="1766710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84309" y="348915"/>
            <a:ext cx="10018713" cy="1752599"/>
          </a:xfrm>
        </p:spPr>
        <p:txBody>
          <a:bodyPr/>
          <a:lstStyle/>
          <a:p>
            <a:r>
              <a:rPr lang="es-MX" dirty="0" smtClean="0"/>
              <a:t>Específicos</a:t>
            </a:r>
            <a:r>
              <a:rPr lang="es-MX" dirty="0"/>
              <a:t> </a:t>
            </a:r>
            <a:r>
              <a:rPr lang="es-MX" dirty="0" smtClean="0"/>
              <a:t>(</a:t>
            </a:r>
            <a:r>
              <a:rPr lang="es-MX" dirty="0" err="1" smtClean="0"/>
              <a:t>Specific</a:t>
            </a:r>
            <a:r>
              <a:rPr lang="es-MX" dirty="0" smtClean="0"/>
              <a:t>):</a:t>
            </a:r>
            <a:endParaRPr lang="es-HN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484309" y="2213809"/>
            <a:ext cx="10018713" cy="3124201"/>
          </a:xfrm>
        </p:spPr>
        <p:txBody>
          <a:bodyPr>
            <a:normAutofit/>
          </a:bodyPr>
          <a:lstStyle/>
          <a:p>
            <a:r>
              <a:rPr lang="es-MX" sz="4000" dirty="0" smtClean="0"/>
              <a:t>El objetivo debe ser lo mas concreto posible. Cualquier persona que sepa tu objetivo debe saber que es exactamente lo que pretendes hacer y cómo.</a:t>
            </a:r>
            <a:endParaRPr lang="es-HN" sz="4000" dirty="0"/>
          </a:p>
        </p:txBody>
      </p:sp>
    </p:spTree>
    <p:extLst>
      <p:ext uri="{BB962C8B-B14F-4D97-AF65-F5344CB8AC3E}">
        <p14:creationId xmlns:p14="http://schemas.microsoft.com/office/powerpoint/2010/main" val="3798032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84310" y="357996"/>
            <a:ext cx="10018713" cy="1752599"/>
          </a:xfrm>
        </p:spPr>
        <p:txBody>
          <a:bodyPr/>
          <a:lstStyle/>
          <a:p>
            <a:r>
              <a:rPr lang="es-MX" dirty="0" smtClean="0"/>
              <a:t>Medible (</a:t>
            </a:r>
            <a:r>
              <a:rPr lang="es-MX" dirty="0" err="1" smtClean="0"/>
              <a:t>Measurable</a:t>
            </a:r>
            <a:r>
              <a:rPr lang="es-MX" dirty="0" smtClean="0"/>
              <a:t>):</a:t>
            </a:r>
            <a:endParaRPr lang="es-HN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484310" y="2110595"/>
            <a:ext cx="10018713" cy="3124201"/>
          </a:xfrm>
        </p:spPr>
        <p:txBody>
          <a:bodyPr>
            <a:normAutofit/>
          </a:bodyPr>
          <a:lstStyle/>
          <a:p>
            <a:r>
              <a:rPr lang="es-MX" sz="4400" dirty="0" smtClean="0"/>
              <a:t>El Objetivo debe ser medible, por lo que ha de ser una meta cuantificable. </a:t>
            </a:r>
            <a:endParaRPr lang="es-HN" sz="4400" dirty="0"/>
          </a:p>
        </p:txBody>
      </p:sp>
    </p:spTree>
    <p:extLst>
      <p:ext uri="{BB962C8B-B14F-4D97-AF65-F5344CB8AC3E}">
        <p14:creationId xmlns:p14="http://schemas.microsoft.com/office/powerpoint/2010/main" val="4031528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75000">
        <p14:window dir="vert"/>
      </p:transition>
    </mc:Choice>
    <mc:Fallback xmlns="">
      <p:transition advTm="7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131983"/>
          </a:xfrm>
        </p:spPr>
        <p:txBody>
          <a:bodyPr/>
          <a:lstStyle/>
          <a:p>
            <a:r>
              <a:rPr lang="es-MX" u="sng" dirty="0" smtClean="0"/>
              <a:t>Justificación</a:t>
            </a:r>
            <a:endParaRPr lang="es-HN" u="sng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594479" y="2324558"/>
            <a:ext cx="10018713" cy="2324559"/>
          </a:xfrm>
        </p:spPr>
        <p:txBody>
          <a:bodyPr>
            <a:normAutofit/>
          </a:bodyPr>
          <a:lstStyle/>
          <a:p>
            <a:r>
              <a:rPr lang="es-MX" sz="3600" dirty="0" smtClean="0"/>
              <a:t>Los objetivos de un proyecto de investigación son fundamentales para definir los alcances, recursos, tiempo y metodología del mismo.</a:t>
            </a:r>
            <a:endParaRPr lang="es-HN" sz="3600" dirty="0"/>
          </a:p>
        </p:txBody>
      </p:sp>
    </p:spTree>
    <p:extLst>
      <p:ext uri="{BB962C8B-B14F-4D97-AF65-F5344CB8AC3E}">
        <p14:creationId xmlns:p14="http://schemas.microsoft.com/office/powerpoint/2010/main" val="4271052802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Alcanzable (</a:t>
            </a:r>
            <a:r>
              <a:rPr lang="es-MX" dirty="0" err="1" smtClean="0"/>
              <a:t>Attainable</a:t>
            </a:r>
            <a:r>
              <a:rPr lang="es-MX" dirty="0" smtClean="0"/>
              <a:t>):</a:t>
            </a:r>
            <a:endParaRPr lang="es-HN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660580" y="2438399"/>
            <a:ext cx="10018713" cy="3124201"/>
          </a:xfrm>
        </p:spPr>
        <p:txBody>
          <a:bodyPr>
            <a:normAutofit/>
          </a:bodyPr>
          <a:lstStyle/>
          <a:p>
            <a:r>
              <a:rPr lang="es-MX" sz="3600" dirty="0" smtClean="0"/>
              <a:t>El objetivo debe ser ambicioso, un reto para nosotros pero posible. Hay que dar la posibilidad de reajustar los objetivos si hay cambios en el entorno.</a:t>
            </a:r>
            <a:endParaRPr lang="es-HN" sz="3600" dirty="0"/>
          </a:p>
        </p:txBody>
      </p:sp>
    </p:spTree>
    <p:extLst>
      <p:ext uri="{BB962C8B-B14F-4D97-AF65-F5344CB8AC3E}">
        <p14:creationId xmlns:p14="http://schemas.microsoft.com/office/powerpoint/2010/main" val="42746298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85159" y="476479"/>
            <a:ext cx="10018713" cy="1752599"/>
          </a:xfrm>
        </p:spPr>
        <p:txBody>
          <a:bodyPr/>
          <a:lstStyle/>
          <a:p>
            <a:r>
              <a:rPr lang="es-MX" dirty="0" smtClean="0"/>
              <a:t>Realista (</a:t>
            </a:r>
            <a:r>
              <a:rPr lang="es-MX" dirty="0" err="1" smtClean="0"/>
              <a:t>Realist</a:t>
            </a:r>
            <a:r>
              <a:rPr lang="es-MX" dirty="0" smtClean="0"/>
              <a:t>):</a:t>
            </a:r>
            <a:endParaRPr lang="es-HN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055707" y="2229078"/>
            <a:ext cx="10018713" cy="3124201"/>
          </a:xfrm>
        </p:spPr>
        <p:txBody>
          <a:bodyPr>
            <a:normAutofit/>
          </a:bodyPr>
          <a:lstStyle/>
          <a:p>
            <a:r>
              <a:rPr lang="es-MX" sz="3600" dirty="0" smtClean="0"/>
              <a:t>Debemos tener objetivos dentro de nuestras posibilidades (tanto por nuestros recursos disponibles, como por nuestra motivación por lograr dicho objetivo).</a:t>
            </a:r>
            <a:endParaRPr lang="es-HN" sz="3600" dirty="0"/>
          </a:p>
        </p:txBody>
      </p:sp>
    </p:spTree>
    <p:extLst>
      <p:ext uri="{BB962C8B-B14F-4D97-AF65-F5344CB8AC3E}">
        <p14:creationId xmlns:p14="http://schemas.microsoft.com/office/powerpoint/2010/main" val="3864382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Tiempo (</a:t>
            </a:r>
            <a:r>
              <a:rPr lang="es-MX" dirty="0" err="1" smtClean="0"/>
              <a:t>Timely</a:t>
            </a:r>
            <a:r>
              <a:rPr lang="es-MX" dirty="0" smtClean="0"/>
              <a:t>):</a:t>
            </a:r>
            <a:endParaRPr lang="es-HN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704647" y="2438399"/>
            <a:ext cx="10018713" cy="3124201"/>
          </a:xfrm>
        </p:spPr>
        <p:txBody>
          <a:bodyPr>
            <a:normAutofit/>
          </a:bodyPr>
          <a:lstStyle/>
          <a:p>
            <a:r>
              <a:rPr lang="es-MX" sz="3600" dirty="0" smtClean="0"/>
              <a:t>Hay que tener establecido una línea temporal, cada objetivo debe estar definido en el tiempo, ya que nos ayudara a marcar las distintas etapas que nos permitirán llegar a la meta propuesta.</a:t>
            </a:r>
            <a:endParaRPr lang="es-HN" sz="3600" dirty="0"/>
          </a:p>
        </p:txBody>
      </p:sp>
    </p:spTree>
    <p:extLst>
      <p:ext uri="{BB962C8B-B14F-4D97-AF65-F5344CB8AC3E}">
        <p14:creationId xmlns:p14="http://schemas.microsoft.com/office/powerpoint/2010/main" val="2004604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6166" y="707366"/>
            <a:ext cx="8402128" cy="5469147"/>
          </a:xfrm>
        </p:spPr>
      </p:pic>
    </p:spTree>
    <p:extLst>
      <p:ext uri="{BB962C8B-B14F-4D97-AF65-F5344CB8AC3E}">
        <p14:creationId xmlns:p14="http://schemas.microsoft.com/office/powerpoint/2010/main" val="222364152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7415" y="896201"/>
            <a:ext cx="8284191" cy="5450007"/>
          </a:xfr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789" y="1491017"/>
            <a:ext cx="10018713" cy="1752599"/>
          </a:xfrm>
        </p:spPr>
        <p:txBody>
          <a:bodyPr/>
          <a:lstStyle/>
          <a:p>
            <a:r>
              <a:rPr lang="es-HN" dirty="0" smtClean="0"/>
              <a:t>Gracias…</a:t>
            </a:r>
            <a:endParaRPr lang="es-HN" dirty="0"/>
          </a:p>
        </p:txBody>
      </p:sp>
    </p:spTree>
    <p:extLst>
      <p:ext uri="{BB962C8B-B14F-4D97-AF65-F5344CB8AC3E}">
        <p14:creationId xmlns:p14="http://schemas.microsoft.com/office/powerpoint/2010/main" val="2995633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71598" y="289193"/>
            <a:ext cx="10018713" cy="1752599"/>
          </a:xfrm>
        </p:spPr>
        <p:txBody>
          <a:bodyPr/>
          <a:lstStyle/>
          <a:p>
            <a:r>
              <a:rPr lang="es-MX" u="sng" dirty="0" smtClean="0"/>
              <a:t>Los objetivos de investigación</a:t>
            </a:r>
            <a:endParaRPr lang="es-HN" u="sng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770749" y="2721166"/>
            <a:ext cx="10018713" cy="2974554"/>
          </a:xfrm>
        </p:spPr>
        <p:txBody>
          <a:bodyPr>
            <a:noAutofit/>
          </a:bodyPr>
          <a:lstStyle/>
          <a:p>
            <a:r>
              <a:rPr lang="es-MX" sz="3200" dirty="0" smtClean="0"/>
              <a:t>Se encuentran estrechamente vinculados al problema y a la pregunta de investigación, prácticamente se desprenden de ellos.</a:t>
            </a:r>
          </a:p>
          <a:p>
            <a:pPr marL="0" indent="0">
              <a:buNone/>
            </a:pPr>
            <a:endParaRPr lang="es-MX" sz="3200" dirty="0" smtClean="0"/>
          </a:p>
          <a:p>
            <a:r>
              <a:rPr lang="es-MX" sz="3200" dirty="0" smtClean="0"/>
              <a:t>Los Objetivos de investigación deben establecerse después del problema científico.</a:t>
            </a:r>
            <a:endParaRPr lang="es-HN" sz="3200" dirty="0"/>
          </a:p>
        </p:txBody>
      </p:sp>
    </p:spTree>
    <p:extLst>
      <p:ext uri="{BB962C8B-B14F-4D97-AF65-F5344CB8AC3E}">
        <p14:creationId xmlns:p14="http://schemas.microsoft.com/office/powerpoint/2010/main" val="213544967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836849" y="1609380"/>
            <a:ext cx="10018713" cy="3124201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s-ES_tradnl" altLang="es-HN" sz="3200" b="1" dirty="0"/>
              <a:t>FINES DE LOS OBJETIVOS</a:t>
            </a:r>
            <a:r>
              <a:rPr lang="es-ES_tradnl" altLang="es-HN" sz="3200" b="1" dirty="0" smtClean="0"/>
              <a:t>:</a:t>
            </a:r>
          </a:p>
          <a:p>
            <a:pPr>
              <a:buNone/>
            </a:pPr>
            <a:endParaRPr lang="es-ES_tradnl" altLang="es-HN" sz="3200" dirty="0"/>
          </a:p>
          <a:p>
            <a:r>
              <a:rPr lang="es-ES_tradnl" altLang="es-HN" sz="3200" dirty="0"/>
              <a:t>Sirven de guía al estudio</a:t>
            </a:r>
          </a:p>
          <a:p>
            <a:r>
              <a:rPr lang="es-ES_tradnl" altLang="es-HN" sz="3200" dirty="0"/>
              <a:t>Determinan los limites y la amplitud del estudio.</a:t>
            </a:r>
          </a:p>
          <a:p>
            <a:r>
              <a:rPr lang="es-ES_tradnl" altLang="es-HN" sz="3200" dirty="0"/>
              <a:t>Permiten definir las etapas que requiere el estudio.</a:t>
            </a:r>
          </a:p>
          <a:p>
            <a:r>
              <a:rPr lang="es-ES_tradnl" altLang="es-HN" sz="3200" dirty="0"/>
              <a:t>Sitúan al estudio dentro de un contexto general. </a:t>
            </a:r>
            <a:endParaRPr lang="es-HN" sz="3200" dirty="0"/>
          </a:p>
        </p:txBody>
      </p:sp>
    </p:spTree>
    <p:extLst>
      <p:ext uri="{BB962C8B-B14F-4D97-AF65-F5344CB8AC3E}">
        <p14:creationId xmlns:p14="http://schemas.microsoft.com/office/powerpoint/2010/main" val="254393305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73294" y="344277"/>
            <a:ext cx="10018713" cy="1752599"/>
          </a:xfrm>
        </p:spPr>
        <p:txBody>
          <a:bodyPr/>
          <a:lstStyle/>
          <a:p>
            <a:r>
              <a:rPr lang="es-MX" dirty="0" smtClean="0"/>
              <a:t>Objetivos de Investigación:</a:t>
            </a:r>
            <a:endParaRPr lang="es-HN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616512" y="2523780"/>
            <a:ext cx="10018713" cy="3124201"/>
          </a:xfrm>
        </p:spPr>
        <p:txBody>
          <a:bodyPr>
            <a:noAutofit/>
          </a:bodyPr>
          <a:lstStyle/>
          <a:p>
            <a:pPr algn="just"/>
            <a:r>
              <a:rPr lang="es-MX" sz="3200" dirty="0" smtClean="0"/>
              <a:t>Están vinculados con el problema y la hipótesis de investigación planteados en el protocolo. Ayudan a establecer de manera clara y sin ambigüedad, resultados parciales que deben obtenerse para responder el problema y son una guía para el investigador en relación con los pasos que debe seguir para comprobar su hipótesis.</a:t>
            </a:r>
            <a:endParaRPr lang="es-HN" sz="3200" dirty="0"/>
          </a:p>
        </p:txBody>
      </p:sp>
    </p:spTree>
    <p:extLst>
      <p:ext uri="{BB962C8B-B14F-4D97-AF65-F5344CB8AC3E}">
        <p14:creationId xmlns:p14="http://schemas.microsoft.com/office/powerpoint/2010/main" val="56888722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84310" y="289194"/>
            <a:ext cx="10018713" cy="1010798"/>
          </a:xfrm>
        </p:spPr>
        <p:txBody>
          <a:bodyPr/>
          <a:lstStyle/>
          <a:p>
            <a:pPr algn="l"/>
            <a:r>
              <a:rPr lang="es-MX" dirty="0" smtClean="0"/>
              <a:t>Continuación…</a:t>
            </a:r>
            <a:endParaRPr lang="es-HN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572444" y="2710150"/>
            <a:ext cx="10018713" cy="2209803"/>
          </a:xfrm>
        </p:spPr>
        <p:txBody>
          <a:bodyPr>
            <a:normAutofit fontScale="25000" lnSpcReduction="20000"/>
          </a:bodyPr>
          <a:lstStyle/>
          <a:p>
            <a:r>
              <a:rPr lang="es-MX" sz="11200" dirty="0"/>
              <a:t>En los objetivos de investigación importa mas el contenido semántico del verbo en infinitivo que el grado de complejidad </a:t>
            </a:r>
            <a:r>
              <a:rPr lang="es-MX" sz="8000" dirty="0"/>
              <a:t>(</a:t>
            </a:r>
            <a:r>
              <a:rPr lang="es-HN" sz="8000" dirty="0"/>
              <a:t>En gramática, el infinitivo es una forma </a:t>
            </a:r>
            <a:r>
              <a:rPr lang="es-HN" sz="8000" dirty="0">
                <a:hlinkClick r:id="rId2" tooltip="Verbal"/>
              </a:rPr>
              <a:t>verbal</a:t>
            </a:r>
            <a:r>
              <a:rPr lang="es-HN" sz="8000" dirty="0"/>
              <a:t> no finita que exhibe características propias de un </a:t>
            </a:r>
            <a:r>
              <a:rPr lang="es-HN" sz="8000" u="sng" dirty="0">
                <a:hlinkClick r:id="rId3" tooltip="Sustantivo"/>
              </a:rPr>
              <a:t>sustantivo</a:t>
            </a:r>
            <a:r>
              <a:rPr lang="es-HN" sz="8000" u="sng" dirty="0"/>
              <a:t>. Eje.: Ver para creer, querer es poder, etc</a:t>
            </a:r>
            <a:r>
              <a:rPr lang="es-HN" sz="8000" u="sng" dirty="0" smtClean="0"/>
              <a:t>.)</a:t>
            </a:r>
          </a:p>
          <a:p>
            <a:pPr marL="0" indent="0">
              <a:buNone/>
            </a:pPr>
            <a:endParaRPr lang="es-HN" sz="11200" u="sng" dirty="0" smtClean="0"/>
          </a:p>
          <a:p>
            <a:r>
              <a:rPr lang="es-MX" sz="11200" dirty="0" smtClean="0"/>
              <a:t>Para los objetivos de investigación el verbo adecuado es aquel que causa menor confusión o ambigüedad (claridad semántica) </a:t>
            </a:r>
          </a:p>
          <a:p>
            <a:endParaRPr lang="es-MX" dirty="0"/>
          </a:p>
          <a:p>
            <a:endParaRPr lang="es-HN" dirty="0"/>
          </a:p>
        </p:txBody>
      </p:sp>
    </p:spTree>
    <p:extLst>
      <p:ext uri="{BB962C8B-B14F-4D97-AF65-F5344CB8AC3E}">
        <p14:creationId xmlns:p14="http://schemas.microsoft.com/office/powerpoint/2010/main" val="387883193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73294" y="509529"/>
            <a:ext cx="10018713" cy="1752599"/>
          </a:xfrm>
        </p:spPr>
        <p:txBody>
          <a:bodyPr>
            <a:normAutofit fontScale="90000"/>
          </a:bodyPr>
          <a:lstStyle/>
          <a:p>
            <a:r>
              <a:rPr lang="es-MX" b="1" dirty="0" smtClean="0"/>
              <a:t>Los Verbos: </a:t>
            </a:r>
            <a:r>
              <a:rPr lang="es-MX" dirty="0" smtClean="0"/>
              <a:t>reconocer, comprender, entender, saber, comprobar y demostrar, son amplios, generales y ambiguos.</a:t>
            </a:r>
            <a:endParaRPr lang="es-HN" dirty="0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1812980" y="4738171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defRPr/>
            </a:pPr>
            <a:r>
              <a:rPr lang="es-ES_tradnl" altLang="es-HN" sz="3300" b="1" dirty="0"/>
              <a:t>VERBOS a utilizar para el propósito:</a:t>
            </a:r>
          </a:p>
          <a:p>
            <a:pPr>
              <a:defRPr/>
            </a:pPr>
            <a:r>
              <a:rPr lang="es-ES_tradnl" altLang="es-HN" sz="3300" dirty="0"/>
              <a:t>Mejorar,  sugerir, proponer, innovar, resolver, controlar, iniciar.</a:t>
            </a: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1473294" y="262385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MX" b="1" dirty="0" smtClean="0"/>
              <a:t>En cambio: </a:t>
            </a:r>
            <a:r>
              <a:rPr lang="es-MX" dirty="0" smtClean="0"/>
              <a:t>calcular, seleccionar, aplicar, separar, identificar, comparar, son acciones mas especificas y permiten determinar el avance en la consecución del objetivo. </a:t>
            </a:r>
            <a:endParaRPr lang="es-HN" dirty="0"/>
          </a:p>
        </p:txBody>
      </p:sp>
    </p:spTree>
    <p:extLst>
      <p:ext uri="{BB962C8B-B14F-4D97-AF65-F5344CB8AC3E}">
        <p14:creationId xmlns:p14="http://schemas.microsoft.com/office/powerpoint/2010/main" val="3226573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Aft>
                <a:spcPts val="0"/>
              </a:spcAft>
              <a:defRPr/>
            </a:pPr>
            <a:r>
              <a:rPr lang="es-ES_tradnl" dirty="0"/>
              <a:t>VERBOS a utilizarse en los </a:t>
            </a:r>
            <a:r>
              <a:rPr lang="es-ES_tradnl" dirty="0" smtClean="0"/>
              <a:t>objetivos específicos</a:t>
            </a:r>
            <a:r>
              <a:rPr lang="es-ES_tradnl" dirty="0"/>
              <a:t>: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spcAft>
                <a:spcPts val="0"/>
              </a:spcAft>
              <a:buNone/>
              <a:defRPr/>
            </a:pPr>
            <a:r>
              <a:rPr lang="es-ES_tradnl" sz="4000" dirty="0" smtClean="0"/>
              <a:t>Enumerar</a:t>
            </a:r>
            <a:r>
              <a:rPr lang="es-ES_tradnl" sz="4000" dirty="0"/>
              <a:t>, identificar, enlistar, </a:t>
            </a:r>
            <a:r>
              <a:rPr lang="es-ES_tradnl" sz="4000" dirty="0" smtClean="0"/>
              <a:t>determinar, definir</a:t>
            </a:r>
            <a:r>
              <a:rPr lang="es-ES_tradnl" sz="4000" dirty="0"/>
              <a:t>, describir, contrastar, analizar, enunciar.</a:t>
            </a:r>
          </a:p>
          <a:p>
            <a:endParaRPr lang="es-HN" dirty="0"/>
          </a:p>
        </p:txBody>
      </p:sp>
    </p:spTree>
    <p:extLst>
      <p:ext uri="{BB962C8B-B14F-4D97-AF65-F5344CB8AC3E}">
        <p14:creationId xmlns:p14="http://schemas.microsoft.com/office/powerpoint/2010/main" val="394693950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84310" y="289194"/>
            <a:ext cx="10018713" cy="1572658"/>
          </a:xfrm>
        </p:spPr>
        <p:txBody>
          <a:bodyPr/>
          <a:lstStyle/>
          <a:p>
            <a:r>
              <a:rPr lang="es-MX" dirty="0" smtClean="0"/>
              <a:t>Al estructurar los objetivos de investigación se debe procurar que:</a:t>
            </a:r>
            <a:endParaRPr lang="es-HN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484310" y="2181341"/>
            <a:ext cx="10018713" cy="3745734"/>
          </a:xfrm>
        </p:spPr>
        <p:txBody>
          <a:bodyPr>
            <a:noAutofit/>
          </a:bodyPr>
          <a:lstStyle/>
          <a:p>
            <a:pPr marL="457200" indent="-457200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s-MX" sz="2800" dirty="0" smtClean="0"/>
              <a:t>Estén dirigidos a los elementos básicos de la pregunta de investigación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s-MX" sz="2800" dirty="0" smtClean="0"/>
              <a:t>Sean cuantificables en relación con su logro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s-MX" sz="2800" dirty="0" smtClean="0"/>
              <a:t>La redacción sea clara y sin ambigüedad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s-MX" sz="2800" dirty="0" smtClean="0"/>
              <a:t>Tengan un orden lógico según importancia o temporalidad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s-MX" sz="2800" dirty="0" smtClean="0"/>
              <a:t>Se enuncien con un verbo en infinitivo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s-MX" sz="2800" dirty="0" smtClean="0"/>
              <a:t>Estén relacionados con el contenido del estudio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s-MX" sz="2800" dirty="0" smtClean="0"/>
              <a:t>Existan niveles de generalidad y especificidad.</a:t>
            </a:r>
            <a:endParaRPr lang="es-HN" sz="2800" dirty="0"/>
          </a:p>
        </p:txBody>
      </p:sp>
    </p:spTree>
    <p:extLst>
      <p:ext uri="{BB962C8B-B14F-4D97-AF65-F5344CB8AC3E}">
        <p14:creationId xmlns:p14="http://schemas.microsoft.com/office/powerpoint/2010/main" val="417219509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434</TotalTime>
  <Words>706</Words>
  <Application>Microsoft Office PowerPoint</Application>
  <PresentationFormat>Panorámica</PresentationFormat>
  <Paragraphs>66</Paragraphs>
  <Slides>24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28" baseType="lpstr">
      <vt:lpstr>Arial</vt:lpstr>
      <vt:lpstr>Arial Narrow</vt:lpstr>
      <vt:lpstr>Corbel</vt:lpstr>
      <vt:lpstr>Parallax</vt:lpstr>
      <vt:lpstr>Presentación de PowerPoint</vt:lpstr>
      <vt:lpstr>Justificación</vt:lpstr>
      <vt:lpstr>Los objetivos de investigación</vt:lpstr>
      <vt:lpstr>Presentación de PowerPoint</vt:lpstr>
      <vt:lpstr>Objetivos de Investigación:</vt:lpstr>
      <vt:lpstr>Continuación…</vt:lpstr>
      <vt:lpstr>Los Verbos: reconocer, comprender, entender, saber, comprobar y demostrar, son amplios, generales y ambiguos.</vt:lpstr>
      <vt:lpstr>VERBOS a utilizarse en los objetivos específicos:</vt:lpstr>
      <vt:lpstr>Al estructurar los objetivos de investigación se debe procurar que:</vt:lpstr>
      <vt:lpstr>En investigación se utilizan por lo general dos tipos de objetivos.  </vt:lpstr>
      <vt:lpstr>OBJETIVO GENERAL</vt:lpstr>
      <vt:lpstr>Objetivos Específicos</vt:lpstr>
      <vt:lpstr>¿CUÁLES SON LOS ELEMENTOS QUE DEBE CONTENER UN  OBJETIVO DE INVESTIGACIÓN?  </vt:lpstr>
      <vt:lpstr>¿Como deben ser los objetivos para que me ayuden a alcanzar la meta?</vt:lpstr>
      <vt:lpstr>Para contestar a esta pregunta  George T. Dorian creo un sistema para que nuestros objetivos sean eficientes y para que nos ayuden a alcanzar realmente nuestras metas, por lo que propuso el modelo S.M.A.R.T. </vt:lpstr>
      <vt:lpstr>Presentación de PowerPoint</vt:lpstr>
      <vt:lpstr>Para que un objetivo sea eficaz debe seguir estos requisitos:</vt:lpstr>
      <vt:lpstr>Específicos (Specific):</vt:lpstr>
      <vt:lpstr>Medible (Measurable):</vt:lpstr>
      <vt:lpstr>Alcanzable (Attainable):</vt:lpstr>
      <vt:lpstr>Realista (Realist):</vt:lpstr>
      <vt:lpstr>Tiempo (Timely):</vt:lpstr>
      <vt:lpstr>Presentación de PowerPoint</vt:lpstr>
      <vt:lpstr>Gracias…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¿Como deben ser los objetivos para que me ayuden a alcanzar la meta?</dc:title>
  <dc:creator>UIC-01</dc:creator>
  <cp:lastModifiedBy>Eleonora</cp:lastModifiedBy>
  <cp:revision>57</cp:revision>
  <dcterms:created xsi:type="dcterms:W3CDTF">2016-02-23T15:16:30Z</dcterms:created>
  <dcterms:modified xsi:type="dcterms:W3CDTF">2017-01-31T19:13:41Z</dcterms:modified>
</cp:coreProperties>
</file>