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52" autoAdjust="0"/>
  </p:normalViewPr>
  <p:slideViewPr>
    <p:cSldViewPr>
      <p:cViewPr varScale="1">
        <p:scale>
          <a:sx n="49" d="100"/>
          <a:sy n="49" d="100"/>
        </p:scale>
        <p:origin x="1986"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HN"/>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A2FFCF-6930-4AF2-99FE-42A22A0A4ABA}" type="datetimeFigureOut">
              <a:rPr lang="es-HN" smtClean="0"/>
              <a:t>21/10/2021</a:t>
            </a:fld>
            <a:endParaRPr lang="es-HN"/>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HN"/>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HN"/>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HN"/>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3914E7-88A6-4C94-82DC-91F7DC328680}" type="slidenum">
              <a:rPr lang="es-HN" smtClean="0"/>
              <a:t>‹Nº›</a:t>
            </a:fld>
            <a:endParaRPr lang="es-HN"/>
          </a:p>
        </p:txBody>
      </p:sp>
    </p:spTree>
    <p:extLst>
      <p:ext uri="{BB962C8B-B14F-4D97-AF65-F5344CB8AC3E}">
        <p14:creationId xmlns:p14="http://schemas.microsoft.com/office/powerpoint/2010/main" val="1452400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10"/>
          </p:nvPr>
        </p:nvSpPr>
        <p:spPr/>
        <p:txBody>
          <a:bodyPr/>
          <a:lstStyle/>
          <a:p>
            <a:fld id="{083914E7-88A6-4C94-82DC-91F7DC328680}" type="slidenum">
              <a:rPr lang="es-HN" smtClean="0"/>
              <a:t>1</a:t>
            </a:fld>
            <a:endParaRPr lang="es-HN"/>
          </a:p>
        </p:txBody>
      </p:sp>
    </p:spTree>
    <p:extLst>
      <p:ext uri="{BB962C8B-B14F-4D97-AF65-F5344CB8AC3E}">
        <p14:creationId xmlns:p14="http://schemas.microsoft.com/office/powerpoint/2010/main" val="2548823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083914E7-88A6-4C94-82DC-91F7DC328680}" type="slidenum">
              <a:rPr lang="es-HN" smtClean="0"/>
              <a:t>12</a:t>
            </a:fld>
            <a:endParaRPr lang="es-HN"/>
          </a:p>
        </p:txBody>
      </p:sp>
    </p:spTree>
    <p:extLst>
      <p:ext uri="{BB962C8B-B14F-4D97-AF65-F5344CB8AC3E}">
        <p14:creationId xmlns:p14="http://schemas.microsoft.com/office/powerpoint/2010/main" val="2184165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10"/>
          </p:nvPr>
        </p:nvSpPr>
        <p:spPr/>
        <p:txBody>
          <a:bodyPr/>
          <a:lstStyle/>
          <a:p>
            <a:fld id="{083914E7-88A6-4C94-82DC-91F7DC328680}" type="slidenum">
              <a:rPr lang="es-HN" smtClean="0"/>
              <a:t>17</a:t>
            </a:fld>
            <a:endParaRPr lang="es-HN"/>
          </a:p>
        </p:txBody>
      </p:sp>
    </p:spTree>
    <p:extLst>
      <p:ext uri="{BB962C8B-B14F-4D97-AF65-F5344CB8AC3E}">
        <p14:creationId xmlns:p14="http://schemas.microsoft.com/office/powerpoint/2010/main" val="2685486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HN" dirty="0"/>
          </a:p>
        </p:txBody>
      </p:sp>
      <p:sp>
        <p:nvSpPr>
          <p:cNvPr id="4" name="Marcador de número de diapositiva 3"/>
          <p:cNvSpPr>
            <a:spLocks noGrp="1"/>
          </p:cNvSpPr>
          <p:nvPr>
            <p:ph type="sldNum" sz="quarter" idx="5"/>
          </p:nvPr>
        </p:nvSpPr>
        <p:spPr/>
        <p:txBody>
          <a:bodyPr/>
          <a:lstStyle/>
          <a:p>
            <a:fld id="{083914E7-88A6-4C94-82DC-91F7DC328680}" type="slidenum">
              <a:rPr lang="es-HN" smtClean="0"/>
              <a:t>18</a:t>
            </a:fld>
            <a:endParaRPr lang="es-HN"/>
          </a:p>
        </p:txBody>
      </p:sp>
    </p:spTree>
    <p:extLst>
      <p:ext uri="{BB962C8B-B14F-4D97-AF65-F5344CB8AC3E}">
        <p14:creationId xmlns:p14="http://schemas.microsoft.com/office/powerpoint/2010/main" val="668237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237766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191675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360294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3296753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1506756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1787707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808517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3994959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243950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935366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E019365-D92E-46B7-9CB9-17467B297200}" type="datetimeFigureOut">
              <a:rPr lang="es-ES" smtClean="0"/>
              <a:t>21/10/2021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466C5B7-D785-4D1D-A878-F66773047C91}" type="slidenum">
              <a:rPr lang="es-ES" smtClean="0"/>
              <a:t>‹Nº›</a:t>
            </a:fld>
            <a:endParaRPr lang="es-ES"/>
          </a:p>
        </p:txBody>
      </p:sp>
    </p:spTree>
    <p:extLst>
      <p:ext uri="{BB962C8B-B14F-4D97-AF65-F5344CB8AC3E}">
        <p14:creationId xmlns:p14="http://schemas.microsoft.com/office/powerpoint/2010/main" val="1359135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8000">
              <a:srgbClr val="92D050"/>
            </a:gs>
            <a:gs pos="100000">
              <a:schemeClr val="bg2">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019365-D92E-46B7-9CB9-17467B297200}" type="datetimeFigureOut">
              <a:rPr lang="es-ES" smtClean="0"/>
              <a:t>21/10/2021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6C5B7-D785-4D1D-A878-F66773047C91}" type="slidenum">
              <a:rPr lang="es-ES" smtClean="0"/>
              <a:t>‹Nº›</a:t>
            </a:fld>
            <a:endParaRPr lang="es-ES"/>
          </a:p>
        </p:txBody>
      </p:sp>
    </p:spTree>
    <p:extLst>
      <p:ext uri="{BB962C8B-B14F-4D97-AF65-F5344CB8AC3E}">
        <p14:creationId xmlns:p14="http://schemas.microsoft.com/office/powerpoint/2010/main" val="56137504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836713"/>
            <a:ext cx="7772400" cy="1944216"/>
          </a:xfrm>
        </p:spPr>
        <p:txBody>
          <a:bodyPr>
            <a:normAutofit fontScale="90000"/>
          </a:bodyPr>
          <a:lstStyle/>
          <a:p>
            <a:r>
              <a:rPr lang="es-HN" dirty="0">
                <a:solidFill>
                  <a:schemeClr val="bg1"/>
                </a:solidFill>
              </a:rPr>
              <a:t>Taller de Metodología de Investigación</a:t>
            </a:r>
            <a:br>
              <a:rPr lang="es-HN" dirty="0"/>
            </a:br>
            <a:endParaRPr lang="es-ES" dirty="0"/>
          </a:p>
        </p:txBody>
      </p:sp>
      <p:sp>
        <p:nvSpPr>
          <p:cNvPr id="3" name="2 Subtítulo"/>
          <p:cNvSpPr>
            <a:spLocks noGrp="1"/>
          </p:cNvSpPr>
          <p:nvPr>
            <p:ph type="subTitle" idx="1"/>
          </p:nvPr>
        </p:nvSpPr>
        <p:spPr/>
        <p:txBody>
          <a:bodyPr/>
          <a:lstStyle/>
          <a:p>
            <a:r>
              <a:rPr lang="es-HN" dirty="0"/>
              <a:t> </a:t>
            </a:r>
            <a:r>
              <a:rPr lang="es-HN" dirty="0">
                <a:solidFill>
                  <a:schemeClr val="bg1"/>
                </a:solidFill>
              </a:rPr>
              <a:t>VARIABLES </a:t>
            </a:r>
          </a:p>
          <a:p>
            <a:r>
              <a:rPr lang="es-HN" sz="2400" dirty="0">
                <a:solidFill>
                  <a:schemeClr val="bg1"/>
                </a:solidFill>
              </a:rPr>
              <a:t>DRA. ELEONORA ESPINOZA</a:t>
            </a:r>
          </a:p>
          <a:p>
            <a:r>
              <a:rPr lang="es-HN" sz="2400" dirty="0">
                <a:solidFill>
                  <a:schemeClr val="bg1"/>
                </a:solidFill>
              </a:rPr>
              <a:t>Octubre 2021</a:t>
            </a:r>
          </a:p>
          <a:p>
            <a:endParaRPr lang="es-ES" dirty="0"/>
          </a:p>
        </p:txBody>
      </p:sp>
    </p:spTree>
    <p:extLst>
      <p:ext uri="{BB962C8B-B14F-4D97-AF65-F5344CB8AC3E}">
        <p14:creationId xmlns:p14="http://schemas.microsoft.com/office/powerpoint/2010/main" val="19214740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solidFill>
                  <a:schemeClr val="bg1"/>
                </a:solidFill>
              </a:rPr>
              <a:t>Escala ordinal </a:t>
            </a:r>
            <a:br>
              <a:rPr lang="es-ES" dirty="0"/>
            </a:br>
            <a:endParaRPr lang="es-ES" dirty="0"/>
          </a:p>
        </p:txBody>
      </p:sp>
      <p:sp>
        <p:nvSpPr>
          <p:cNvPr id="3" name="2 Marcador de contenido"/>
          <p:cNvSpPr>
            <a:spLocks noGrp="1"/>
          </p:cNvSpPr>
          <p:nvPr>
            <p:ph idx="1"/>
          </p:nvPr>
        </p:nvSpPr>
        <p:spPr/>
        <p:txBody>
          <a:bodyPr>
            <a:normAutofit fontScale="92500" lnSpcReduction="20000"/>
          </a:bodyPr>
          <a:lstStyle/>
          <a:p>
            <a:pPr algn="just"/>
            <a:r>
              <a:rPr lang="es-ES" dirty="0">
                <a:solidFill>
                  <a:schemeClr val="bg1"/>
                </a:solidFill>
              </a:rPr>
              <a:t>O escala de rangos. Tiene una relación de orden implícita entre las mediciones. Es importante el orden en que se presenten las categorías. </a:t>
            </a:r>
          </a:p>
          <a:p>
            <a:pPr algn="just"/>
            <a:r>
              <a:rPr lang="es-ES" dirty="0">
                <a:solidFill>
                  <a:schemeClr val="bg1"/>
                </a:solidFill>
              </a:rPr>
              <a:t>Ejemplo : Nivel de escolaridad:  Ninguno ,Primaria, Secundaria  Universitario </a:t>
            </a:r>
          </a:p>
          <a:p>
            <a:pPr algn="just"/>
            <a:r>
              <a:rPr lang="es-ES" dirty="0">
                <a:solidFill>
                  <a:schemeClr val="bg1"/>
                </a:solidFill>
              </a:rPr>
              <a:t>Clasificación de un efecto adverso : Leve , Moderado , Severo </a:t>
            </a:r>
          </a:p>
          <a:p>
            <a:pPr algn="just"/>
            <a:r>
              <a:rPr lang="es-ES" dirty="0">
                <a:solidFill>
                  <a:schemeClr val="bg1"/>
                </a:solidFill>
              </a:rPr>
              <a:t> Nivel de interés : Muy importante , Importante </a:t>
            </a:r>
          </a:p>
          <a:p>
            <a:pPr marL="0" indent="0" algn="just">
              <a:buNone/>
            </a:pPr>
            <a:r>
              <a:rPr lang="es-ES" dirty="0">
                <a:solidFill>
                  <a:schemeClr val="bg1"/>
                </a:solidFill>
              </a:rPr>
              <a:t>     Poco importante , Nada importante</a:t>
            </a:r>
          </a:p>
          <a:p>
            <a:pPr marL="0" indent="0" algn="just">
              <a:buNone/>
            </a:pPr>
            <a:r>
              <a:rPr lang="es-ES" dirty="0">
                <a:solidFill>
                  <a:schemeClr val="bg1"/>
                </a:solidFill>
              </a:rPr>
              <a:t>     </a:t>
            </a:r>
            <a:r>
              <a:rPr lang="es-ES" b="1" dirty="0">
                <a:solidFill>
                  <a:schemeClr val="bg1"/>
                </a:solidFill>
              </a:rPr>
              <a:t>Las variables llevan un orden implícito </a:t>
            </a:r>
          </a:p>
        </p:txBody>
      </p:sp>
    </p:spTree>
    <p:extLst>
      <p:ext uri="{BB962C8B-B14F-4D97-AF65-F5344CB8AC3E}">
        <p14:creationId xmlns:p14="http://schemas.microsoft.com/office/powerpoint/2010/main" val="3257778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solidFill>
                  <a:schemeClr val="bg1"/>
                </a:solidFill>
              </a:rPr>
              <a:t>Escala de razón </a:t>
            </a:r>
            <a:endParaRPr lang="es-ES" dirty="0">
              <a:solidFill>
                <a:schemeClr val="bg1"/>
              </a:solidFill>
            </a:endParaRPr>
          </a:p>
        </p:txBody>
      </p:sp>
      <p:sp>
        <p:nvSpPr>
          <p:cNvPr id="3" name="2 Marcador de contenido"/>
          <p:cNvSpPr>
            <a:spLocks noGrp="1"/>
          </p:cNvSpPr>
          <p:nvPr>
            <p:ph idx="1"/>
          </p:nvPr>
        </p:nvSpPr>
        <p:spPr/>
        <p:txBody>
          <a:bodyPr>
            <a:normAutofit lnSpcReduction="10000"/>
          </a:bodyPr>
          <a:lstStyle/>
          <a:p>
            <a:pPr algn="just"/>
            <a:r>
              <a:rPr lang="es-ES" dirty="0">
                <a:solidFill>
                  <a:schemeClr val="bg1"/>
                </a:solidFill>
              </a:rPr>
              <a:t>Se caracteriza por una unidad numérica de medición asociada a la escala de los números reales. Por lo tanto se deben cumplir estas 2 características: </a:t>
            </a:r>
          </a:p>
          <a:p>
            <a:pPr algn="just"/>
            <a:r>
              <a:rPr lang="es-ES" dirty="0">
                <a:solidFill>
                  <a:schemeClr val="bg1"/>
                </a:solidFill>
              </a:rPr>
              <a:t>1) Ya que tiene como referencia y punto de partida el CERO de los reales, entonces el cero indica ausencia de la característica. </a:t>
            </a:r>
          </a:p>
          <a:p>
            <a:pPr algn="just"/>
            <a:r>
              <a:rPr lang="es-ES" dirty="0">
                <a:solidFill>
                  <a:schemeClr val="bg1"/>
                </a:solidFill>
              </a:rPr>
              <a:t>2) Se pueden hacer comparaciones lógicas </a:t>
            </a:r>
          </a:p>
          <a:p>
            <a:pPr marL="0" indent="0">
              <a:buNone/>
            </a:pPr>
            <a:r>
              <a:rPr lang="es-ES" dirty="0"/>
              <a:t>     </a:t>
            </a:r>
          </a:p>
        </p:txBody>
      </p:sp>
    </p:spTree>
    <p:extLst>
      <p:ext uri="{BB962C8B-B14F-4D97-AF65-F5344CB8AC3E}">
        <p14:creationId xmlns:p14="http://schemas.microsoft.com/office/powerpoint/2010/main" val="118783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marL="0" indent="0">
              <a:buNone/>
            </a:pPr>
            <a:r>
              <a:rPr lang="es-ES" dirty="0">
                <a:solidFill>
                  <a:schemeClr val="bg1"/>
                </a:solidFill>
              </a:rPr>
              <a:t>Ejemplo :  Estatura del paciente (cm)  ; Peso del hámster   ( gramos) ; Tiempo en que tarda una larva en   convertirse  en adulto (días); Numero de colonias  en un cultivo  (unidades); Tamaño de la lesión (mm) </a:t>
            </a:r>
          </a:p>
          <a:p>
            <a:pPr marL="0" indent="0">
              <a:buNone/>
            </a:pPr>
            <a:endParaRPr lang="es-ES" dirty="0">
              <a:solidFill>
                <a:schemeClr val="bg1"/>
              </a:solidFill>
            </a:endParaRPr>
          </a:p>
          <a:p>
            <a:r>
              <a:rPr lang="es-ES" dirty="0">
                <a:solidFill>
                  <a:schemeClr val="bg1"/>
                </a:solidFill>
              </a:rPr>
              <a:t>En esta escala se permiten comparaciones como: “La lesión aumentó el doble de su tamaño original “ </a:t>
            </a:r>
          </a:p>
        </p:txBody>
      </p:sp>
    </p:spTree>
    <p:extLst>
      <p:ext uri="{BB962C8B-B14F-4D97-AF65-F5344CB8AC3E}">
        <p14:creationId xmlns:p14="http://schemas.microsoft.com/office/powerpoint/2010/main" val="266075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solidFill>
                  <a:schemeClr val="bg1"/>
                </a:solidFill>
              </a:rPr>
              <a:t>Escala de intervalo </a:t>
            </a:r>
            <a:br>
              <a:rPr lang="es-ES" dirty="0"/>
            </a:br>
            <a:endParaRPr lang="es-ES" dirty="0"/>
          </a:p>
        </p:txBody>
      </p:sp>
      <p:sp>
        <p:nvSpPr>
          <p:cNvPr id="3" name="2 Marcador de contenido"/>
          <p:cNvSpPr>
            <a:spLocks noGrp="1"/>
          </p:cNvSpPr>
          <p:nvPr>
            <p:ph idx="1"/>
          </p:nvPr>
        </p:nvSpPr>
        <p:spPr/>
        <p:txBody>
          <a:bodyPr>
            <a:normAutofit fontScale="92500"/>
          </a:bodyPr>
          <a:lstStyle/>
          <a:p>
            <a:r>
              <a:rPr lang="es-ES" dirty="0">
                <a:solidFill>
                  <a:schemeClr val="bg1"/>
                </a:solidFill>
              </a:rPr>
              <a:t>Se caracteriza por una unidad numérica de medición con una escala específica (no la escala de los números reales). Las variables que se miden en escala de intervalo tienen 2 características: </a:t>
            </a:r>
          </a:p>
          <a:p>
            <a:r>
              <a:rPr lang="es-ES" dirty="0">
                <a:solidFill>
                  <a:schemeClr val="bg1"/>
                </a:solidFill>
              </a:rPr>
              <a:t>1) No tienen como referencia un cero absoluto, sino un cero arbitrario. El cero no indica ausencia de la característica. </a:t>
            </a:r>
          </a:p>
          <a:p>
            <a:r>
              <a:rPr lang="es-ES" dirty="0">
                <a:solidFill>
                  <a:schemeClr val="bg1"/>
                </a:solidFill>
              </a:rPr>
              <a:t>2) No tiene sentido hacer comparaciones lógicas </a:t>
            </a:r>
          </a:p>
          <a:p>
            <a:endParaRPr lang="es-ES" dirty="0"/>
          </a:p>
        </p:txBody>
      </p:sp>
    </p:spTree>
    <p:extLst>
      <p:ext uri="{BB962C8B-B14F-4D97-AF65-F5344CB8AC3E}">
        <p14:creationId xmlns:p14="http://schemas.microsoft.com/office/powerpoint/2010/main" val="1221106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lgn="just"/>
            <a:r>
              <a:rPr lang="es-ES" dirty="0">
                <a:solidFill>
                  <a:schemeClr val="bg1"/>
                </a:solidFill>
              </a:rPr>
              <a:t>Ejemplo :  Escala centígrada en que se mide la temperatura de un paciente, ya que 0°C no indica ausencia total de temperatura. </a:t>
            </a:r>
          </a:p>
          <a:p>
            <a:pPr algn="just"/>
            <a:r>
              <a:rPr lang="es-ES" dirty="0">
                <a:solidFill>
                  <a:schemeClr val="bg1"/>
                </a:solidFill>
              </a:rPr>
              <a:t>Esta escala no permite comparaciones. No se puede decir que un cuerpo que se encuentre a 40°C tiene el doble de temperatura que un cuerpo que se encuentre a 20°C, aunque la cantidad que hay de 0 a 20 es la misma cantidad que hay de 20 a 40. </a:t>
            </a:r>
          </a:p>
          <a:p>
            <a:pPr marL="0" indent="0">
              <a:buNone/>
            </a:pPr>
            <a:endParaRPr lang="es-ES" dirty="0"/>
          </a:p>
        </p:txBody>
      </p:sp>
    </p:spTree>
    <p:extLst>
      <p:ext uri="{BB962C8B-B14F-4D97-AF65-F5344CB8AC3E}">
        <p14:creationId xmlns:p14="http://schemas.microsoft.com/office/powerpoint/2010/main" val="846657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ES" dirty="0">
                <a:solidFill>
                  <a:schemeClr val="bg1"/>
                </a:solidFill>
              </a:rPr>
              <a:t>Es muy importante tener presente el tipo de variable y las escalas de medición cuando se realiza un estudio, puesto que las pruebas estadísticas varían dependiendo del tipo de variable y de la escala de medición de la característica en referencia. </a:t>
            </a:r>
          </a:p>
        </p:txBody>
      </p:sp>
    </p:spTree>
    <p:extLst>
      <p:ext uri="{BB962C8B-B14F-4D97-AF65-F5344CB8AC3E}">
        <p14:creationId xmlns:p14="http://schemas.microsoft.com/office/powerpoint/2010/main" val="3677817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HN" dirty="0" err="1">
                <a:solidFill>
                  <a:schemeClr val="bg1"/>
                </a:solidFill>
              </a:rPr>
              <a:t>Operacionalización</a:t>
            </a:r>
            <a:r>
              <a:rPr lang="es-HN" dirty="0">
                <a:solidFill>
                  <a:schemeClr val="bg1"/>
                </a:solidFill>
              </a:rPr>
              <a:t> de variables </a:t>
            </a:r>
          </a:p>
        </p:txBody>
      </p:sp>
      <p:sp>
        <p:nvSpPr>
          <p:cNvPr id="3" name="Marcador de contenido 2"/>
          <p:cNvSpPr>
            <a:spLocks noGrp="1"/>
          </p:cNvSpPr>
          <p:nvPr>
            <p:ph idx="1"/>
          </p:nvPr>
        </p:nvSpPr>
        <p:spPr/>
        <p:txBody>
          <a:bodyPr/>
          <a:lstStyle/>
          <a:p>
            <a:pPr algn="just"/>
            <a:r>
              <a:rPr lang="es-HN" altLang="es-HN" sz="2800" b="1" dirty="0">
                <a:solidFill>
                  <a:schemeClr val="bg1"/>
                </a:solidFill>
              </a:rPr>
              <a:t>Es el procedimiento que tiende a pasar las variables generales a las intermedias y estas a los indicadores, con el objeto de convertirlas en operativas.</a:t>
            </a:r>
          </a:p>
          <a:p>
            <a:pPr algn="just"/>
            <a:r>
              <a:rPr lang="es-HN" altLang="es-HN" sz="2800" b="1" dirty="0">
                <a:solidFill>
                  <a:schemeClr val="bg1"/>
                </a:solidFill>
              </a:rPr>
              <a:t>Para </a:t>
            </a:r>
            <a:r>
              <a:rPr lang="es-HN" altLang="es-HN" sz="2800" b="1" dirty="0" err="1">
                <a:solidFill>
                  <a:schemeClr val="bg1"/>
                </a:solidFill>
              </a:rPr>
              <a:t>operacionalizar</a:t>
            </a:r>
            <a:r>
              <a:rPr lang="es-HN" altLang="es-HN" sz="2800" b="1" dirty="0">
                <a:solidFill>
                  <a:schemeClr val="bg1"/>
                </a:solidFill>
              </a:rPr>
              <a:t> la variable los pasos son los siguientes:</a:t>
            </a:r>
          </a:p>
          <a:p>
            <a:pPr lvl="1" algn="just"/>
            <a:r>
              <a:rPr lang="es-HN" altLang="es-HN" sz="2400" b="1" dirty="0">
                <a:solidFill>
                  <a:schemeClr val="bg1"/>
                </a:solidFill>
              </a:rPr>
              <a:t>Se enuncia o define</a:t>
            </a:r>
          </a:p>
          <a:p>
            <a:pPr lvl="1" algn="just"/>
            <a:r>
              <a:rPr lang="es-HN" altLang="es-HN" sz="2400" b="1" dirty="0">
                <a:solidFill>
                  <a:schemeClr val="bg1"/>
                </a:solidFill>
              </a:rPr>
              <a:t>Se deducen sus dimensiones o aspectos principales</a:t>
            </a:r>
          </a:p>
          <a:p>
            <a:pPr lvl="1" algn="just"/>
            <a:r>
              <a:rPr lang="es-HN" altLang="es-HN" sz="2400" b="1" dirty="0">
                <a:solidFill>
                  <a:schemeClr val="bg1"/>
                </a:solidFill>
              </a:rPr>
              <a:t>Se buscan los indicadores de cada dimensión</a:t>
            </a:r>
          </a:p>
          <a:p>
            <a:pPr lvl="1" algn="just"/>
            <a:r>
              <a:rPr lang="es-HN" altLang="es-HN" sz="2400" b="1" dirty="0">
                <a:solidFill>
                  <a:schemeClr val="bg1"/>
                </a:solidFill>
              </a:rPr>
              <a:t>Se forma un índice</a:t>
            </a:r>
          </a:p>
          <a:p>
            <a:endParaRPr lang="es-HN" dirty="0"/>
          </a:p>
        </p:txBody>
      </p:sp>
    </p:spTree>
    <p:extLst>
      <p:ext uri="{BB962C8B-B14F-4D97-AF65-F5344CB8AC3E}">
        <p14:creationId xmlns:p14="http://schemas.microsoft.com/office/powerpoint/2010/main" val="3719040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562074"/>
          </a:xfrm>
        </p:spPr>
        <p:txBody>
          <a:bodyPr>
            <a:normAutofit fontScale="90000"/>
          </a:bodyPr>
          <a:lstStyle/>
          <a:p>
            <a:r>
              <a:rPr lang="es-HN" dirty="0">
                <a:solidFill>
                  <a:schemeClr val="bg1"/>
                </a:solidFill>
              </a:rPr>
              <a:t>Ejemplo</a:t>
            </a:r>
          </a:p>
        </p:txBody>
      </p:sp>
      <p:graphicFrame>
        <p:nvGraphicFramePr>
          <p:cNvPr id="6" name="Marcador de contenido 5"/>
          <p:cNvGraphicFramePr>
            <a:graphicFrameLocks noGrp="1"/>
          </p:cNvGraphicFramePr>
          <p:nvPr>
            <p:ph idx="1"/>
            <p:extLst>
              <p:ext uri="{D42A27DB-BD31-4B8C-83A1-F6EECF244321}">
                <p14:modId xmlns:p14="http://schemas.microsoft.com/office/powerpoint/2010/main" val="3877053261"/>
              </p:ext>
            </p:extLst>
          </p:nvPr>
        </p:nvGraphicFramePr>
        <p:xfrm>
          <a:off x="457201" y="980727"/>
          <a:ext cx="8229600" cy="6492240"/>
        </p:xfrm>
        <a:graphic>
          <a:graphicData uri="http://schemas.openxmlformats.org/drawingml/2006/table">
            <a:tbl>
              <a:tblPr firstRow="1" bandRow="1">
                <a:tableStyleId>{F5AB1C69-6EDB-4FF4-983F-18BD219EF322}</a:tableStyleId>
              </a:tblPr>
              <a:tblGrid>
                <a:gridCol w="1645920">
                  <a:extLst>
                    <a:ext uri="{9D8B030D-6E8A-4147-A177-3AD203B41FA5}">
                      <a16:colId xmlns:a16="http://schemas.microsoft.com/office/drawing/2014/main" val="1883595871"/>
                    </a:ext>
                  </a:extLst>
                </a:gridCol>
                <a:gridCol w="1713356">
                  <a:extLst>
                    <a:ext uri="{9D8B030D-6E8A-4147-A177-3AD203B41FA5}">
                      <a16:colId xmlns:a16="http://schemas.microsoft.com/office/drawing/2014/main" val="4283974893"/>
                    </a:ext>
                  </a:extLst>
                </a:gridCol>
                <a:gridCol w="1578484">
                  <a:extLst>
                    <a:ext uri="{9D8B030D-6E8A-4147-A177-3AD203B41FA5}">
                      <a16:colId xmlns:a16="http://schemas.microsoft.com/office/drawing/2014/main" val="37099264"/>
                    </a:ext>
                  </a:extLst>
                </a:gridCol>
                <a:gridCol w="1645920">
                  <a:extLst>
                    <a:ext uri="{9D8B030D-6E8A-4147-A177-3AD203B41FA5}">
                      <a16:colId xmlns:a16="http://schemas.microsoft.com/office/drawing/2014/main" val="3994396418"/>
                    </a:ext>
                  </a:extLst>
                </a:gridCol>
                <a:gridCol w="1645920">
                  <a:extLst>
                    <a:ext uri="{9D8B030D-6E8A-4147-A177-3AD203B41FA5}">
                      <a16:colId xmlns:a16="http://schemas.microsoft.com/office/drawing/2014/main" val="2563909584"/>
                    </a:ext>
                  </a:extLst>
                </a:gridCol>
              </a:tblGrid>
              <a:tr h="5171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Variable </a:t>
                      </a:r>
                      <a:r>
                        <a:rPr lang="es-HN" sz="1800" b="0" i="0" u="none" strike="noStrike" kern="1200" baseline="0" dirty="0">
                          <a:solidFill>
                            <a:schemeClr val="bg1"/>
                          </a:solidFill>
                          <a:latin typeface="+mn-lt"/>
                          <a:ea typeface="+mn-ea"/>
                          <a:cs typeface="+mn-cs"/>
                        </a:rPr>
                        <a:t>	</a:t>
                      </a: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Definición</a:t>
                      </a:r>
                      <a:endParaRPr lang="es-HN" sz="1800" b="0" i="0" u="none" strike="noStrike" kern="1200" baseline="0" dirty="0">
                        <a:solidFill>
                          <a:schemeClr val="bg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Dimensiones</a:t>
                      </a:r>
                      <a:endParaRPr lang="es-HN" sz="1800" b="0" i="0" u="none" strike="noStrike" kern="1200" baseline="0" dirty="0">
                        <a:solidFill>
                          <a:schemeClr val="bg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Indicador </a:t>
                      </a:r>
                      <a:endParaRPr lang="es-HN" sz="1800" b="0" i="0" u="none" strike="noStrike" kern="1200" baseline="0" dirty="0">
                        <a:solidFill>
                          <a:schemeClr val="bg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Índice </a:t>
                      </a:r>
                      <a:r>
                        <a:rPr lang="es-HN" sz="1800" b="0" i="0" u="none" strike="noStrike" kern="1200" baseline="0" dirty="0">
                          <a:solidFill>
                            <a:schemeClr val="lt1"/>
                          </a:solidFill>
                          <a:latin typeface="+mn-lt"/>
                          <a:ea typeface="+mn-ea"/>
                          <a:cs typeface="+mn-cs"/>
                        </a:rPr>
                        <a:t>	</a:t>
                      </a:r>
                    </a:p>
                    <a:p>
                      <a:endParaRPr lang="es-HN" dirty="0"/>
                    </a:p>
                  </a:txBody>
                  <a:tcPr/>
                </a:tc>
                <a:extLst>
                  <a:ext uri="{0D108BD9-81ED-4DB2-BD59-A6C34878D82A}">
                    <a16:rowId xmlns:a16="http://schemas.microsoft.com/office/drawing/2014/main" val="2453189984"/>
                  </a:ext>
                </a:extLst>
              </a:tr>
              <a:tr h="4284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0" i="0" u="none" strike="noStrike" kern="1200" baseline="0" dirty="0">
                          <a:solidFill>
                            <a:schemeClr val="dk1"/>
                          </a:solidFill>
                          <a:latin typeface="+mn-lt"/>
                          <a:ea typeface="+mn-ea"/>
                          <a:cs typeface="+mn-cs"/>
                        </a:rPr>
                        <a:t>Características socio-demográficas. 	</a:t>
                      </a: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0" i="0" u="none" strike="noStrike" kern="1200" baseline="0" dirty="0">
                          <a:solidFill>
                            <a:schemeClr val="dk1"/>
                          </a:solidFill>
                          <a:latin typeface="+mn-lt"/>
                          <a:ea typeface="+mn-ea"/>
                          <a:cs typeface="+mn-cs"/>
                        </a:rPr>
                        <a:t>Son el conjunto de características biológicas, sociales, económicas y culturales que están presentes en la población de adultos mayores con discapacidad. 	</a:t>
                      </a:r>
                    </a:p>
                    <a:p>
                      <a:endParaRPr lang="es-HN" dirty="0"/>
                    </a:p>
                  </a:txBody>
                  <a:tcPr/>
                </a:tc>
                <a:tc>
                  <a:txBody>
                    <a:bodyPr/>
                    <a:lstStyle/>
                    <a:p>
                      <a:r>
                        <a:rPr lang="es-HN" sz="1800" b="0" i="0" u="none" strike="noStrike" kern="1200" baseline="0" dirty="0">
                          <a:solidFill>
                            <a:schemeClr val="dk1"/>
                          </a:solidFill>
                          <a:latin typeface="+mn-lt"/>
                          <a:ea typeface="+mn-ea"/>
                          <a:cs typeface="+mn-cs"/>
                        </a:rPr>
                        <a:t>-Edad: Tiempo vivido desde el nacimiento hasta la fecha. </a:t>
                      </a:r>
                    </a:p>
                    <a:p>
                      <a:r>
                        <a:rPr lang="es-HN" sz="1800" b="0" i="0" u="none" strike="noStrike" kern="1200" baseline="0" dirty="0">
                          <a:solidFill>
                            <a:schemeClr val="dk1"/>
                          </a:solidFill>
                          <a:latin typeface="+mn-lt"/>
                          <a:ea typeface="+mn-ea"/>
                          <a:cs typeface="+mn-cs"/>
                        </a:rPr>
                        <a:t>-Sexo: Característica física que diferencia a un hombre de una mujer. </a:t>
                      </a:r>
                    </a:p>
                    <a:p>
                      <a:r>
                        <a:rPr lang="es-HN" sz="1800" b="0" i="0" u="none" strike="noStrike" kern="1200" baseline="0" dirty="0">
                          <a:solidFill>
                            <a:schemeClr val="dk1"/>
                          </a:solidFill>
                          <a:latin typeface="+mn-lt"/>
                          <a:ea typeface="+mn-ea"/>
                          <a:cs typeface="+mn-cs"/>
                        </a:rPr>
                        <a:t>-Nivel de instrucción: El número de años de educación formal. 	</a:t>
                      </a: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0" i="0" u="none" strike="noStrike" kern="1200" baseline="0" dirty="0">
                          <a:solidFill>
                            <a:schemeClr val="dk1"/>
                          </a:solidFill>
                          <a:latin typeface="+mn-lt"/>
                          <a:ea typeface="+mn-ea"/>
                          <a:cs typeface="+mn-cs"/>
                        </a:rPr>
                        <a:t>Referido por el paciente o cuidador y observación 	</a:t>
                      </a:r>
                    </a:p>
                    <a:p>
                      <a:endParaRPr lang="es-HN" dirty="0"/>
                    </a:p>
                  </a:txBody>
                  <a:tcPr/>
                </a:tc>
                <a:tc>
                  <a:txBody>
                    <a:bodyPr/>
                    <a:lstStyle/>
                    <a:p>
                      <a:r>
                        <a:rPr lang="es-HN" sz="1800" b="0" i="0" u="none" strike="noStrike" kern="1200" baseline="0" dirty="0">
                          <a:solidFill>
                            <a:schemeClr val="dk1"/>
                          </a:solidFill>
                          <a:latin typeface="+mn-lt"/>
                          <a:ea typeface="+mn-ea"/>
                          <a:cs typeface="+mn-cs"/>
                        </a:rPr>
                        <a:t>Años </a:t>
                      </a:r>
                    </a:p>
                    <a:p>
                      <a:endParaRPr lang="es-HN" sz="1800" b="0" i="0" u="none" strike="noStrike" kern="1200" baseline="0" dirty="0">
                        <a:solidFill>
                          <a:schemeClr val="dk1"/>
                        </a:solidFill>
                        <a:latin typeface="+mn-lt"/>
                        <a:ea typeface="+mn-ea"/>
                        <a:cs typeface="+mn-cs"/>
                      </a:endParaRPr>
                    </a:p>
                    <a:p>
                      <a:endParaRPr lang="es-HN" sz="1800" b="0" i="0" u="none" strike="noStrike" kern="1200" baseline="0" dirty="0">
                        <a:solidFill>
                          <a:schemeClr val="dk1"/>
                        </a:solidFill>
                        <a:latin typeface="+mn-lt"/>
                        <a:ea typeface="+mn-ea"/>
                        <a:cs typeface="+mn-cs"/>
                      </a:endParaRPr>
                    </a:p>
                    <a:p>
                      <a:endParaRPr lang="es-HN" sz="1800" b="0" i="0" u="none" strike="noStrike" kern="1200" baseline="0" dirty="0">
                        <a:solidFill>
                          <a:schemeClr val="dk1"/>
                        </a:solidFill>
                        <a:latin typeface="+mn-lt"/>
                        <a:ea typeface="+mn-ea"/>
                        <a:cs typeface="+mn-cs"/>
                      </a:endParaRPr>
                    </a:p>
                    <a:p>
                      <a:endParaRPr lang="es-HN" sz="1800" b="0" i="0" u="none" strike="noStrike" kern="1200" baseline="0" dirty="0">
                        <a:solidFill>
                          <a:schemeClr val="dk1"/>
                        </a:solidFill>
                        <a:latin typeface="+mn-lt"/>
                        <a:ea typeface="+mn-ea"/>
                        <a:cs typeface="+mn-cs"/>
                      </a:endParaRPr>
                    </a:p>
                    <a:p>
                      <a:r>
                        <a:rPr lang="es-HN" sz="1800" b="0" i="0" u="none" strike="noStrike" kern="1200" baseline="0" dirty="0">
                          <a:solidFill>
                            <a:schemeClr val="dk1"/>
                          </a:solidFill>
                          <a:latin typeface="+mn-lt"/>
                          <a:ea typeface="+mn-ea"/>
                          <a:cs typeface="+mn-cs"/>
                        </a:rPr>
                        <a:t>-Hombre </a:t>
                      </a:r>
                    </a:p>
                    <a:p>
                      <a:r>
                        <a:rPr lang="es-HN" sz="1800" b="0" i="0" u="none" strike="noStrike" kern="1200" baseline="0" dirty="0">
                          <a:solidFill>
                            <a:schemeClr val="dk1"/>
                          </a:solidFill>
                          <a:latin typeface="+mn-lt"/>
                          <a:ea typeface="+mn-ea"/>
                          <a:cs typeface="+mn-cs"/>
                        </a:rPr>
                        <a:t>-Mujer. </a:t>
                      </a:r>
                    </a:p>
                    <a:p>
                      <a:endParaRPr lang="es-HN" sz="1800" b="0" i="0" u="none" strike="noStrike" kern="1200" baseline="0" dirty="0">
                        <a:solidFill>
                          <a:schemeClr val="dk1"/>
                        </a:solidFill>
                        <a:latin typeface="+mn-lt"/>
                        <a:ea typeface="+mn-ea"/>
                        <a:cs typeface="+mn-cs"/>
                      </a:endParaRPr>
                    </a:p>
                    <a:p>
                      <a:endParaRPr lang="es-HN" sz="1800" b="0" i="0" u="none" strike="noStrike" kern="1200" baseline="0" dirty="0">
                        <a:solidFill>
                          <a:schemeClr val="dk1"/>
                        </a:solidFill>
                        <a:latin typeface="+mn-lt"/>
                        <a:ea typeface="+mn-ea"/>
                        <a:cs typeface="+mn-cs"/>
                      </a:endParaRPr>
                    </a:p>
                    <a:p>
                      <a:endParaRPr lang="es-HN" sz="1800" b="0" i="0" u="none" strike="noStrike" kern="1200" baseline="0" dirty="0">
                        <a:solidFill>
                          <a:schemeClr val="dk1"/>
                        </a:solidFill>
                        <a:latin typeface="+mn-lt"/>
                        <a:ea typeface="+mn-ea"/>
                        <a:cs typeface="+mn-cs"/>
                      </a:endParaRPr>
                    </a:p>
                    <a:p>
                      <a:endParaRPr lang="es-HN" sz="1800" b="0" i="0" u="none" strike="noStrike" kern="1200" baseline="0" dirty="0">
                        <a:solidFill>
                          <a:schemeClr val="dk1"/>
                        </a:solidFill>
                        <a:latin typeface="+mn-lt"/>
                        <a:ea typeface="+mn-ea"/>
                        <a:cs typeface="+mn-cs"/>
                      </a:endParaRPr>
                    </a:p>
                    <a:p>
                      <a:r>
                        <a:rPr lang="es-HN" sz="1800" b="0" i="0" u="none" strike="noStrike" kern="1200" baseline="0" dirty="0">
                          <a:solidFill>
                            <a:schemeClr val="dk1"/>
                          </a:solidFill>
                          <a:latin typeface="+mn-lt"/>
                          <a:ea typeface="+mn-ea"/>
                          <a:cs typeface="+mn-cs"/>
                        </a:rPr>
                        <a:t>- &lt;6 años </a:t>
                      </a:r>
                    </a:p>
                    <a:p>
                      <a:r>
                        <a:rPr lang="es-HN" sz="1800" b="0" i="0" u="none" strike="noStrike" kern="1200" baseline="0" dirty="0">
                          <a:solidFill>
                            <a:schemeClr val="dk1"/>
                          </a:solidFill>
                          <a:latin typeface="+mn-lt"/>
                          <a:ea typeface="+mn-ea"/>
                          <a:cs typeface="+mn-cs"/>
                        </a:rPr>
                        <a:t>- &gt;6 años 	</a:t>
                      </a:r>
                    </a:p>
                    <a:p>
                      <a:endParaRPr lang="es-HN" dirty="0"/>
                    </a:p>
                  </a:txBody>
                  <a:tcPr/>
                </a:tc>
                <a:extLst>
                  <a:ext uri="{0D108BD9-81ED-4DB2-BD59-A6C34878D82A}">
                    <a16:rowId xmlns:a16="http://schemas.microsoft.com/office/drawing/2014/main" val="129226306"/>
                  </a:ext>
                </a:extLst>
              </a:tr>
              <a:tr h="295513">
                <a:tc>
                  <a:txBody>
                    <a:bodyPr/>
                    <a:lstStyle/>
                    <a:p>
                      <a:endParaRPr lang="es-HN" dirty="0"/>
                    </a:p>
                  </a:txBody>
                  <a:tcPr/>
                </a:tc>
                <a:tc>
                  <a:txBody>
                    <a:bodyPr/>
                    <a:lstStyle/>
                    <a:p>
                      <a:endParaRPr lang="es-HN" dirty="0"/>
                    </a:p>
                  </a:txBody>
                  <a:tcPr/>
                </a:tc>
                <a:tc>
                  <a:txBody>
                    <a:bodyPr/>
                    <a:lstStyle/>
                    <a:p>
                      <a:endParaRPr lang="es-HN" dirty="0"/>
                    </a:p>
                  </a:txBody>
                  <a:tcPr/>
                </a:tc>
                <a:tc>
                  <a:txBody>
                    <a:bodyPr/>
                    <a:lstStyle/>
                    <a:p>
                      <a:endParaRPr lang="es-HN"/>
                    </a:p>
                  </a:txBody>
                  <a:tcPr/>
                </a:tc>
                <a:tc>
                  <a:txBody>
                    <a:bodyPr/>
                    <a:lstStyle/>
                    <a:p>
                      <a:endParaRPr lang="es-HN"/>
                    </a:p>
                  </a:txBody>
                  <a:tcPr/>
                </a:tc>
                <a:extLst>
                  <a:ext uri="{0D108BD9-81ED-4DB2-BD59-A6C34878D82A}">
                    <a16:rowId xmlns:a16="http://schemas.microsoft.com/office/drawing/2014/main" val="4093707422"/>
                  </a:ext>
                </a:extLst>
              </a:tr>
              <a:tr h="295513">
                <a:tc>
                  <a:txBody>
                    <a:bodyPr/>
                    <a:lstStyle/>
                    <a:p>
                      <a:endParaRPr lang="es-HN" dirty="0"/>
                    </a:p>
                  </a:txBody>
                  <a:tcPr/>
                </a:tc>
                <a:tc>
                  <a:txBody>
                    <a:bodyPr/>
                    <a:lstStyle/>
                    <a:p>
                      <a:endParaRPr lang="es-HN"/>
                    </a:p>
                  </a:txBody>
                  <a:tcPr/>
                </a:tc>
                <a:tc>
                  <a:txBody>
                    <a:bodyPr/>
                    <a:lstStyle/>
                    <a:p>
                      <a:endParaRPr lang="es-HN" dirty="0"/>
                    </a:p>
                  </a:txBody>
                  <a:tcPr/>
                </a:tc>
                <a:tc>
                  <a:txBody>
                    <a:bodyPr/>
                    <a:lstStyle/>
                    <a:p>
                      <a:endParaRPr lang="es-HN" dirty="0"/>
                    </a:p>
                  </a:txBody>
                  <a:tcPr/>
                </a:tc>
                <a:tc>
                  <a:txBody>
                    <a:bodyPr/>
                    <a:lstStyle/>
                    <a:p>
                      <a:endParaRPr lang="es-HN" dirty="0"/>
                    </a:p>
                  </a:txBody>
                  <a:tcPr/>
                </a:tc>
                <a:extLst>
                  <a:ext uri="{0D108BD9-81ED-4DB2-BD59-A6C34878D82A}">
                    <a16:rowId xmlns:a16="http://schemas.microsoft.com/office/drawing/2014/main" val="420320266"/>
                  </a:ext>
                </a:extLst>
              </a:tr>
              <a:tr h="295513">
                <a:tc>
                  <a:txBody>
                    <a:bodyPr/>
                    <a:lstStyle/>
                    <a:p>
                      <a:endParaRPr lang="es-HN"/>
                    </a:p>
                  </a:txBody>
                  <a:tcPr/>
                </a:tc>
                <a:tc>
                  <a:txBody>
                    <a:bodyPr/>
                    <a:lstStyle/>
                    <a:p>
                      <a:endParaRPr lang="es-HN"/>
                    </a:p>
                  </a:txBody>
                  <a:tcPr/>
                </a:tc>
                <a:tc>
                  <a:txBody>
                    <a:bodyPr/>
                    <a:lstStyle/>
                    <a:p>
                      <a:endParaRPr lang="es-HN" dirty="0"/>
                    </a:p>
                  </a:txBody>
                  <a:tcPr/>
                </a:tc>
                <a:tc>
                  <a:txBody>
                    <a:bodyPr/>
                    <a:lstStyle/>
                    <a:p>
                      <a:endParaRPr lang="es-HN" dirty="0"/>
                    </a:p>
                  </a:txBody>
                  <a:tcPr/>
                </a:tc>
                <a:tc>
                  <a:txBody>
                    <a:bodyPr/>
                    <a:lstStyle/>
                    <a:p>
                      <a:endParaRPr lang="es-HN" dirty="0"/>
                    </a:p>
                  </a:txBody>
                  <a:tcPr/>
                </a:tc>
                <a:extLst>
                  <a:ext uri="{0D108BD9-81ED-4DB2-BD59-A6C34878D82A}">
                    <a16:rowId xmlns:a16="http://schemas.microsoft.com/office/drawing/2014/main" val="3132432931"/>
                  </a:ext>
                </a:extLst>
              </a:tr>
            </a:tbl>
          </a:graphicData>
        </a:graphic>
      </p:graphicFrame>
    </p:spTree>
    <p:extLst>
      <p:ext uri="{BB962C8B-B14F-4D97-AF65-F5344CB8AC3E}">
        <p14:creationId xmlns:p14="http://schemas.microsoft.com/office/powerpoint/2010/main" val="29539466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951251361"/>
              </p:ext>
            </p:extLst>
          </p:nvPr>
        </p:nvGraphicFramePr>
        <p:xfrm>
          <a:off x="251520" y="188640"/>
          <a:ext cx="8568950" cy="7629480"/>
        </p:xfrm>
        <a:graphic>
          <a:graphicData uri="http://schemas.openxmlformats.org/drawingml/2006/table">
            <a:tbl>
              <a:tblPr firstRow="1" bandRow="1">
                <a:tableStyleId>{F5AB1C69-6EDB-4FF4-983F-18BD219EF322}</a:tableStyleId>
              </a:tblPr>
              <a:tblGrid>
                <a:gridCol w="1645617">
                  <a:extLst>
                    <a:ext uri="{9D8B030D-6E8A-4147-A177-3AD203B41FA5}">
                      <a16:colId xmlns:a16="http://schemas.microsoft.com/office/drawing/2014/main" val="3044321980"/>
                    </a:ext>
                  </a:extLst>
                </a:gridCol>
                <a:gridCol w="1730833">
                  <a:extLst>
                    <a:ext uri="{9D8B030D-6E8A-4147-A177-3AD203B41FA5}">
                      <a16:colId xmlns:a16="http://schemas.microsoft.com/office/drawing/2014/main" val="3491937042"/>
                    </a:ext>
                  </a:extLst>
                </a:gridCol>
                <a:gridCol w="1730833">
                  <a:extLst>
                    <a:ext uri="{9D8B030D-6E8A-4147-A177-3AD203B41FA5}">
                      <a16:colId xmlns:a16="http://schemas.microsoft.com/office/drawing/2014/main" val="3659268784"/>
                    </a:ext>
                  </a:extLst>
                </a:gridCol>
                <a:gridCol w="1673366">
                  <a:extLst>
                    <a:ext uri="{9D8B030D-6E8A-4147-A177-3AD203B41FA5}">
                      <a16:colId xmlns:a16="http://schemas.microsoft.com/office/drawing/2014/main" val="4180615458"/>
                    </a:ext>
                  </a:extLst>
                </a:gridCol>
                <a:gridCol w="1788301">
                  <a:extLst>
                    <a:ext uri="{9D8B030D-6E8A-4147-A177-3AD203B41FA5}">
                      <a16:colId xmlns:a16="http://schemas.microsoft.com/office/drawing/2014/main" val="1864340163"/>
                    </a:ext>
                  </a:extLst>
                </a:gridCol>
              </a:tblGrid>
              <a:tr h="78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Variable</a:t>
                      </a:r>
                      <a:r>
                        <a:rPr lang="es-HN" sz="1800" b="1" i="0" u="none" strike="noStrike" kern="1200" baseline="0" dirty="0">
                          <a:solidFill>
                            <a:schemeClr val="lt1"/>
                          </a:solidFill>
                          <a:latin typeface="+mn-lt"/>
                          <a:ea typeface="+mn-ea"/>
                          <a:cs typeface="+mn-cs"/>
                        </a:rPr>
                        <a:t> </a:t>
                      </a:r>
                      <a:r>
                        <a:rPr lang="es-HN" sz="1800" b="0" i="0" u="none" strike="noStrike" kern="1200" baseline="0" dirty="0">
                          <a:solidFill>
                            <a:schemeClr val="lt1"/>
                          </a:solidFill>
                          <a:latin typeface="+mn-lt"/>
                          <a:ea typeface="+mn-ea"/>
                          <a:cs typeface="+mn-cs"/>
                        </a:rPr>
                        <a:t>	</a:t>
                      </a: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Definición</a:t>
                      </a:r>
                      <a:endParaRPr lang="es-HN" sz="1800" b="0" i="0" u="none" strike="noStrike" kern="1200" baseline="0" dirty="0">
                        <a:solidFill>
                          <a:schemeClr val="bg1"/>
                        </a:solidFill>
                        <a:latin typeface="+mn-lt"/>
                        <a:ea typeface="+mn-ea"/>
                        <a:cs typeface="+mn-cs"/>
                      </a:endParaRP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Dimensiones</a:t>
                      </a:r>
                      <a:endParaRPr lang="es-HN" sz="1800" b="0" i="0" u="none" strike="noStrike" kern="1200" baseline="0" dirty="0">
                        <a:solidFill>
                          <a:schemeClr val="bg1"/>
                        </a:solidFill>
                        <a:latin typeface="+mn-lt"/>
                        <a:ea typeface="+mn-ea"/>
                        <a:cs typeface="+mn-cs"/>
                      </a:endParaRP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Indicador </a:t>
                      </a:r>
                      <a:endParaRPr lang="es-HN" sz="1800" b="0" i="0" u="none" strike="noStrike" kern="1200" baseline="0" dirty="0">
                        <a:solidFill>
                          <a:schemeClr val="bg1"/>
                        </a:solidFill>
                        <a:latin typeface="+mn-lt"/>
                        <a:ea typeface="+mn-ea"/>
                        <a:cs typeface="+mn-cs"/>
                      </a:endParaRP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1" i="0" u="none" strike="noStrike" kern="1200" baseline="0" dirty="0">
                          <a:solidFill>
                            <a:schemeClr val="bg1"/>
                          </a:solidFill>
                          <a:latin typeface="+mn-lt"/>
                          <a:ea typeface="+mn-ea"/>
                          <a:cs typeface="+mn-cs"/>
                        </a:rPr>
                        <a:t>Índice </a:t>
                      </a:r>
                      <a:r>
                        <a:rPr lang="es-HN" sz="1800" b="0" i="0" u="none" strike="noStrike" kern="1200" baseline="0" dirty="0">
                          <a:solidFill>
                            <a:schemeClr val="bg1"/>
                          </a:solidFill>
                          <a:latin typeface="+mn-lt"/>
                          <a:ea typeface="+mn-ea"/>
                          <a:cs typeface="+mn-cs"/>
                        </a:rPr>
                        <a:t>	</a:t>
                      </a:r>
                    </a:p>
                    <a:p>
                      <a:endParaRPr lang="es-HN" dirty="0">
                        <a:solidFill>
                          <a:schemeClr val="bg1"/>
                        </a:solidFill>
                      </a:endParaRPr>
                    </a:p>
                  </a:txBody>
                  <a:tcPr/>
                </a:tc>
                <a:extLst>
                  <a:ext uri="{0D108BD9-81ED-4DB2-BD59-A6C34878D82A}">
                    <a16:rowId xmlns:a16="http://schemas.microsoft.com/office/drawing/2014/main" val="209664289"/>
                  </a:ext>
                </a:extLst>
              </a:tr>
              <a:tr h="6844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0" i="0" u="none" strike="noStrike" kern="1200" baseline="0" dirty="0">
                          <a:solidFill>
                            <a:schemeClr val="dk1"/>
                          </a:solidFill>
                          <a:latin typeface="+mn-lt"/>
                          <a:ea typeface="+mn-ea"/>
                          <a:cs typeface="+mn-cs"/>
                        </a:rPr>
                        <a:t>Prevalencia. 	</a:t>
                      </a: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0" i="0" u="none" strike="noStrike" kern="1200" baseline="0" dirty="0">
                          <a:solidFill>
                            <a:schemeClr val="dk1"/>
                          </a:solidFill>
                          <a:latin typeface="+mn-lt"/>
                          <a:ea typeface="+mn-ea"/>
                          <a:cs typeface="+mn-cs"/>
                        </a:rPr>
                        <a:t>Es la proporción de adolescentes embarazadas  en relación al total de  mujeres embarazadas en edad reproductiva que se encuentran en las áreas de influencia de los médicos en servicio social del período 2014-2015. 	</a:t>
                      </a:r>
                    </a:p>
                    <a:p>
                      <a:endParaRPr lang="es-HN" dirty="0"/>
                    </a:p>
                  </a:txBody>
                  <a:tcPr/>
                </a:tc>
                <a:tc>
                  <a:txBody>
                    <a:bodyPr/>
                    <a:lstStyle/>
                    <a:p>
                      <a:r>
                        <a:rPr lang="es-HN" sz="1800" b="0" i="0" u="none" strike="noStrike" kern="1200" baseline="0" dirty="0">
                          <a:solidFill>
                            <a:schemeClr val="dk1"/>
                          </a:solidFill>
                          <a:latin typeface="+mn-lt"/>
                          <a:ea typeface="+mn-ea"/>
                          <a:cs typeface="+mn-cs"/>
                        </a:rPr>
                        <a:t>Número de adolescentes embarazadas. </a:t>
                      </a:r>
                    </a:p>
                    <a:p>
                      <a:r>
                        <a:rPr lang="es-HN" sz="1800" b="0" i="0" u="none" strike="noStrike" kern="1200" baseline="0" dirty="0">
                          <a:solidFill>
                            <a:schemeClr val="dk1"/>
                          </a:solidFill>
                          <a:latin typeface="+mn-lt"/>
                          <a:ea typeface="+mn-ea"/>
                          <a:cs typeface="+mn-cs"/>
                        </a:rPr>
                        <a:t>-Número total de  mujeres embarazadas en edad reproductiva incluidos en el estudio 	</a:t>
                      </a: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0" i="0" u="none" strike="noStrike" kern="1200" baseline="0" dirty="0">
                          <a:solidFill>
                            <a:schemeClr val="dk1"/>
                          </a:solidFill>
                          <a:latin typeface="+mn-lt"/>
                          <a:ea typeface="+mn-ea"/>
                          <a:cs typeface="+mn-cs"/>
                        </a:rPr>
                        <a:t>Instrumentos. 	</a:t>
                      </a:r>
                    </a:p>
                    <a:p>
                      <a:endParaRPr lang="es-H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800" b="0" i="0" u="none" strike="noStrike" kern="1200" baseline="0" dirty="0">
                          <a:solidFill>
                            <a:schemeClr val="dk1"/>
                          </a:solidFill>
                          <a:latin typeface="+mn-lt"/>
                          <a:ea typeface="+mn-ea"/>
                          <a:cs typeface="+mn-cs"/>
                        </a:rPr>
                        <a:t>Número de casos/población total. 	</a:t>
                      </a:r>
                    </a:p>
                    <a:p>
                      <a:endParaRPr lang="es-HN" dirty="0"/>
                    </a:p>
                  </a:txBody>
                  <a:tcPr/>
                </a:tc>
                <a:extLst>
                  <a:ext uri="{0D108BD9-81ED-4DB2-BD59-A6C34878D82A}">
                    <a16:rowId xmlns:a16="http://schemas.microsoft.com/office/drawing/2014/main" val="619109417"/>
                  </a:ext>
                </a:extLst>
              </a:tr>
            </a:tbl>
          </a:graphicData>
        </a:graphic>
      </p:graphicFrame>
    </p:spTree>
    <p:extLst>
      <p:ext uri="{BB962C8B-B14F-4D97-AF65-F5344CB8AC3E}">
        <p14:creationId xmlns:p14="http://schemas.microsoft.com/office/powerpoint/2010/main" val="2548513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HN" dirty="0">
                <a:solidFill>
                  <a:schemeClr val="bg1"/>
                </a:solidFill>
              </a:rPr>
              <a:t>Definición</a:t>
            </a:r>
            <a:endParaRPr lang="es-ES" dirty="0">
              <a:solidFill>
                <a:schemeClr val="bg1"/>
              </a:solidFill>
            </a:endParaRPr>
          </a:p>
        </p:txBody>
      </p:sp>
      <p:sp>
        <p:nvSpPr>
          <p:cNvPr id="3" name="2 Marcador de contenido"/>
          <p:cNvSpPr>
            <a:spLocks noGrp="1"/>
          </p:cNvSpPr>
          <p:nvPr>
            <p:ph idx="1"/>
          </p:nvPr>
        </p:nvSpPr>
        <p:spPr/>
        <p:txBody>
          <a:bodyPr>
            <a:normAutofit/>
          </a:bodyPr>
          <a:lstStyle/>
          <a:p>
            <a:pPr algn="just"/>
            <a:r>
              <a:rPr lang="es-ES" sz="3600" dirty="0">
                <a:solidFill>
                  <a:schemeClr val="bg1"/>
                </a:solidFill>
                <a:latin typeface="Arial" panose="020B0604020202020204" pitchFamily="34" charset="0"/>
                <a:cs typeface="Arial" panose="020B0604020202020204" pitchFamily="34" charset="0"/>
              </a:rPr>
              <a:t>Es una característica o propiedad que se puede medir en la población o fenómeno que se está estudiando. Dicha característica se clasifica como variable si cambia de un individuo a otro, o en el mismo individuo de acuerdo al momento. </a:t>
            </a:r>
          </a:p>
        </p:txBody>
      </p:sp>
    </p:spTree>
    <p:extLst>
      <p:ext uri="{BB962C8B-B14F-4D97-AF65-F5344CB8AC3E}">
        <p14:creationId xmlns:p14="http://schemas.microsoft.com/office/powerpoint/2010/main" val="2605588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HN" dirty="0">
                <a:solidFill>
                  <a:schemeClr val="bg1"/>
                </a:solidFill>
              </a:rPr>
              <a:t>CLASIFICACIÒN</a:t>
            </a:r>
            <a:endParaRPr lang="es-ES" dirty="0">
              <a:solidFill>
                <a:schemeClr val="bg1"/>
              </a:solidFill>
            </a:endParaRPr>
          </a:p>
        </p:txBody>
      </p:sp>
      <p:sp>
        <p:nvSpPr>
          <p:cNvPr id="3" name="2 Marcador de contenido"/>
          <p:cNvSpPr>
            <a:spLocks noGrp="1"/>
          </p:cNvSpPr>
          <p:nvPr>
            <p:ph idx="1"/>
          </p:nvPr>
        </p:nvSpPr>
        <p:spPr>
          <a:xfrm>
            <a:off x="457200" y="1268760"/>
            <a:ext cx="8229600" cy="4857403"/>
          </a:xfrm>
        </p:spPr>
        <p:txBody>
          <a:bodyPr>
            <a:normAutofit fontScale="92500" lnSpcReduction="10000"/>
          </a:bodyPr>
          <a:lstStyle/>
          <a:p>
            <a:pPr marL="0" indent="0" algn="just">
              <a:buNone/>
            </a:pPr>
            <a:r>
              <a:rPr lang="es-ES" dirty="0">
                <a:solidFill>
                  <a:schemeClr val="bg1"/>
                </a:solidFill>
                <a:latin typeface="Arial" panose="020B0604020202020204" pitchFamily="34" charset="0"/>
                <a:cs typeface="Arial" panose="020B0604020202020204" pitchFamily="34" charset="0"/>
              </a:rPr>
              <a:t>Las variables pueden ser cuantitativas o cualitativas. </a:t>
            </a:r>
          </a:p>
          <a:p>
            <a:pPr algn="just"/>
            <a:r>
              <a:rPr lang="es-ES" b="1" dirty="0">
                <a:solidFill>
                  <a:schemeClr val="bg1"/>
                </a:solidFill>
                <a:latin typeface="Arial" panose="020B0604020202020204" pitchFamily="34" charset="0"/>
                <a:cs typeface="Arial" panose="020B0604020202020204" pitchFamily="34" charset="0"/>
              </a:rPr>
              <a:t>Variables cuantitativas </a:t>
            </a:r>
            <a:endParaRPr lang="es-ES" dirty="0">
              <a:solidFill>
                <a:schemeClr val="bg1"/>
              </a:solidFill>
              <a:latin typeface="Arial" panose="020B0604020202020204" pitchFamily="34" charset="0"/>
              <a:cs typeface="Arial" panose="020B0604020202020204" pitchFamily="34" charset="0"/>
            </a:endParaRPr>
          </a:p>
          <a:p>
            <a:pPr marL="0" indent="0" algn="just">
              <a:buNone/>
            </a:pPr>
            <a:r>
              <a:rPr lang="es-ES" dirty="0">
                <a:solidFill>
                  <a:schemeClr val="bg1"/>
                </a:solidFill>
                <a:latin typeface="Arial" panose="020B0604020202020204" pitchFamily="34" charset="0"/>
                <a:cs typeface="Arial" panose="020B0604020202020204" pitchFamily="34" charset="0"/>
              </a:rPr>
              <a:t>También llamadas variables numéricas. Describe una característica en términos de un valor numérico o cantidad. </a:t>
            </a:r>
          </a:p>
          <a:p>
            <a:pPr marL="0" indent="0" algn="just">
              <a:buNone/>
            </a:pPr>
            <a:r>
              <a:rPr lang="es-ES" dirty="0">
                <a:solidFill>
                  <a:schemeClr val="bg1"/>
                </a:solidFill>
                <a:latin typeface="Arial" panose="020B0604020202020204" pitchFamily="34" charset="0"/>
                <a:cs typeface="Arial" panose="020B0604020202020204" pitchFamily="34" charset="0"/>
              </a:rPr>
              <a:t>Ejemplo :Estatura , Peso ,Edad (años) , Número de hijos en una familia , Número de células en una muestra de sangre , Tamaño de lesión de </a:t>
            </a:r>
            <a:r>
              <a:rPr lang="es-ES" dirty="0" err="1">
                <a:solidFill>
                  <a:schemeClr val="bg1"/>
                </a:solidFill>
                <a:latin typeface="Arial" panose="020B0604020202020204" pitchFamily="34" charset="0"/>
                <a:cs typeface="Arial" panose="020B0604020202020204" pitchFamily="34" charset="0"/>
              </a:rPr>
              <a:t>leishmaniasis</a:t>
            </a:r>
            <a:r>
              <a:rPr lang="es-ES" dirty="0">
                <a:solidFill>
                  <a:schemeClr val="bg1"/>
                </a:solidFill>
                <a:latin typeface="Arial" panose="020B0604020202020204" pitchFamily="34" charset="0"/>
                <a:cs typeface="Arial" panose="020B0604020202020204" pitchFamily="34" charset="0"/>
              </a:rPr>
              <a:t> (mm), Ingreso familiar </a:t>
            </a:r>
          </a:p>
          <a:p>
            <a:endParaRPr lang="es-ES" dirty="0"/>
          </a:p>
        </p:txBody>
      </p:sp>
    </p:spTree>
    <p:extLst>
      <p:ext uri="{BB962C8B-B14F-4D97-AF65-F5344CB8AC3E}">
        <p14:creationId xmlns:p14="http://schemas.microsoft.com/office/powerpoint/2010/main" val="720802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2800" b="1" dirty="0">
                <a:solidFill>
                  <a:schemeClr val="bg1"/>
                </a:solidFill>
              </a:rPr>
              <a:t>Las variables cuantitativas se subdividen a su vez en continuas y discretas: </a:t>
            </a:r>
            <a:br>
              <a:rPr lang="es-ES" sz="2800" b="1" dirty="0">
                <a:solidFill>
                  <a:schemeClr val="bg1"/>
                </a:solidFill>
              </a:rPr>
            </a:br>
            <a:endParaRPr lang="es-ES" sz="2800" b="1" dirty="0">
              <a:solidFill>
                <a:schemeClr val="bg1"/>
              </a:solidFill>
            </a:endParaRPr>
          </a:p>
        </p:txBody>
      </p:sp>
      <p:sp>
        <p:nvSpPr>
          <p:cNvPr id="3" name="2 Marcador de contenido"/>
          <p:cNvSpPr>
            <a:spLocks noGrp="1"/>
          </p:cNvSpPr>
          <p:nvPr>
            <p:ph idx="1"/>
          </p:nvPr>
        </p:nvSpPr>
        <p:spPr/>
        <p:txBody>
          <a:bodyPr>
            <a:normAutofit fontScale="85000" lnSpcReduction="10000"/>
          </a:bodyPr>
          <a:lstStyle/>
          <a:p>
            <a:pPr marL="0" indent="0" algn="just">
              <a:buNone/>
            </a:pPr>
            <a:r>
              <a:rPr lang="es-ES" b="1" dirty="0">
                <a:solidFill>
                  <a:schemeClr val="bg1"/>
                </a:solidFill>
                <a:latin typeface="Arial" panose="020B0604020202020204" pitchFamily="34" charset="0"/>
                <a:cs typeface="Arial" panose="020B0604020202020204" pitchFamily="34" charset="0"/>
              </a:rPr>
              <a:t>Variables continuas: </a:t>
            </a:r>
            <a:endParaRPr lang="es-ES" dirty="0">
              <a:solidFill>
                <a:schemeClr val="bg1"/>
              </a:solidFill>
              <a:latin typeface="Arial" panose="020B0604020202020204" pitchFamily="34" charset="0"/>
              <a:cs typeface="Arial" panose="020B0604020202020204" pitchFamily="34" charset="0"/>
            </a:endParaRPr>
          </a:p>
          <a:p>
            <a:pPr marL="0" indent="0" algn="just">
              <a:buNone/>
            </a:pPr>
            <a:r>
              <a:rPr lang="es-ES" dirty="0">
                <a:solidFill>
                  <a:schemeClr val="bg1"/>
                </a:solidFill>
                <a:latin typeface="Arial" panose="020B0604020202020204" pitchFamily="34" charset="0"/>
                <a:cs typeface="Arial" panose="020B0604020202020204" pitchFamily="34" charset="0"/>
              </a:rPr>
              <a:t>Las variables continuas son aquellas características que son medidas dentro de un rango continuo infinito de valores numéricos y se registran con números reales. Pueden presentar cualquier valor dentro de cierto intervalo. </a:t>
            </a:r>
          </a:p>
          <a:p>
            <a:pPr marL="0" indent="0" algn="just">
              <a:buNone/>
            </a:pPr>
            <a:r>
              <a:rPr lang="es-ES" dirty="0">
                <a:solidFill>
                  <a:schemeClr val="bg1"/>
                </a:solidFill>
                <a:latin typeface="Arial" panose="020B0604020202020204" pitchFamily="34" charset="0"/>
                <a:cs typeface="Arial" panose="020B0604020202020204" pitchFamily="34" charset="0"/>
              </a:rPr>
              <a:t>Ejemplo : Estatura (1.76543 </a:t>
            </a:r>
            <a:r>
              <a:rPr lang="es-ES" dirty="0" err="1">
                <a:solidFill>
                  <a:schemeClr val="bg1"/>
                </a:solidFill>
                <a:latin typeface="Arial" panose="020B0604020202020204" pitchFamily="34" charset="0"/>
                <a:cs typeface="Arial" panose="020B0604020202020204" pitchFamily="34" charset="0"/>
              </a:rPr>
              <a:t>mt</a:t>
            </a:r>
            <a:r>
              <a:rPr lang="es-ES" dirty="0">
                <a:solidFill>
                  <a:schemeClr val="bg1"/>
                </a:solidFill>
                <a:latin typeface="Arial" panose="020B0604020202020204" pitchFamily="34" charset="0"/>
                <a:cs typeface="Arial" panose="020B0604020202020204" pitchFamily="34" charset="0"/>
              </a:rPr>
              <a:t>) ; Peso (55.66525 kg) ; Tamaño de lesión de </a:t>
            </a:r>
            <a:r>
              <a:rPr lang="es-ES" dirty="0" err="1">
                <a:solidFill>
                  <a:schemeClr val="bg1"/>
                </a:solidFill>
                <a:latin typeface="Arial" panose="020B0604020202020204" pitchFamily="34" charset="0"/>
                <a:cs typeface="Arial" panose="020B0604020202020204" pitchFamily="34" charset="0"/>
              </a:rPr>
              <a:t>leishmaniasis</a:t>
            </a:r>
            <a:r>
              <a:rPr lang="es-ES" dirty="0">
                <a:solidFill>
                  <a:schemeClr val="bg1"/>
                </a:solidFill>
                <a:latin typeface="Arial" panose="020B0604020202020204" pitchFamily="34" charset="0"/>
                <a:cs typeface="Arial" panose="020B0604020202020204" pitchFamily="34" charset="0"/>
              </a:rPr>
              <a:t> (6.0458 mm) : Ingreso familiar ($ 455.651,86 ) ; Dosis efectiva 50 (ED50=12.5 </a:t>
            </a:r>
            <a:r>
              <a:rPr lang="el-GR" dirty="0">
                <a:solidFill>
                  <a:schemeClr val="bg1"/>
                </a:solidFill>
              </a:rPr>
              <a:t>μ</a:t>
            </a:r>
            <a:r>
              <a:rPr lang="es-ES" dirty="0">
                <a:solidFill>
                  <a:schemeClr val="bg1"/>
                </a:solidFill>
              </a:rPr>
              <a:t>g/</a:t>
            </a:r>
            <a:r>
              <a:rPr lang="es-ES" dirty="0" err="1">
                <a:solidFill>
                  <a:schemeClr val="bg1"/>
                </a:solidFill>
              </a:rPr>
              <a:t>mL</a:t>
            </a:r>
            <a:r>
              <a:rPr lang="es-ES" dirty="0">
                <a:solidFill>
                  <a:schemeClr val="bg1"/>
                </a:solidFill>
              </a:rPr>
              <a:t> )</a:t>
            </a:r>
          </a:p>
          <a:p>
            <a:endParaRPr lang="es-ES" dirty="0"/>
          </a:p>
        </p:txBody>
      </p:sp>
    </p:spTree>
    <p:extLst>
      <p:ext uri="{BB962C8B-B14F-4D97-AF65-F5344CB8AC3E}">
        <p14:creationId xmlns:p14="http://schemas.microsoft.com/office/powerpoint/2010/main" val="680301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solidFill>
                  <a:schemeClr val="bg1"/>
                </a:solidFill>
              </a:rPr>
              <a:t>Variables discretas: </a:t>
            </a:r>
            <a:br>
              <a:rPr lang="es-ES" dirty="0">
                <a:solidFill>
                  <a:schemeClr val="bg1"/>
                </a:solidFill>
              </a:rPr>
            </a:br>
            <a:endParaRPr lang="es-ES" dirty="0">
              <a:solidFill>
                <a:schemeClr val="bg1"/>
              </a:solidFill>
            </a:endParaRPr>
          </a:p>
        </p:txBody>
      </p:sp>
      <p:sp>
        <p:nvSpPr>
          <p:cNvPr id="3" name="2 Marcador de contenido"/>
          <p:cNvSpPr>
            <a:spLocks noGrp="1"/>
          </p:cNvSpPr>
          <p:nvPr>
            <p:ph idx="1"/>
          </p:nvPr>
        </p:nvSpPr>
        <p:spPr/>
        <p:txBody>
          <a:bodyPr>
            <a:normAutofit fontScale="92500" lnSpcReduction="20000"/>
          </a:bodyPr>
          <a:lstStyle/>
          <a:p>
            <a:pPr marL="0" indent="0" algn="just">
              <a:buNone/>
            </a:pPr>
            <a:r>
              <a:rPr lang="es-ES" dirty="0">
                <a:solidFill>
                  <a:schemeClr val="bg1"/>
                </a:solidFill>
                <a:latin typeface="Arial" panose="020B0604020202020204" pitchFamily="34" charset="0"/>
                <a:cs typeface="Arial" panose="020B0604020202020204" pitchFamily="34" charset="0"/>
              </a:rPr>
              <a:t>Las variables discretas (o discontinuas) están asociadas a conteos o enumeraciones, razón por la cual, sólo permiten ser registradas con números enteros (0, 1, 2, 3, etc.) </a:t>
            </a:r>
          </a:p>
          <a:p>
            <a:pPr marL="0" indent="0" algn="just">
              <a:buNone/>
            </a:pPr>
            <a:r>
              <a:rPr lang="es-ES" dirty="0">
                <a:solidFill>
                  <a:schemeClr val="bg1"/>
                </a:solidFill>
                <a:latin typeface="Arial" panose="020B0604020202020204" pitchFamily="34" charset="0"/>
                <a:cs typeface="Arial" panose="020B0604020202020204" pitchFamily="34" charset="0"/>
              </a:rPr>
              <a:t>Ejemplo : Edad (años cumplidos) ( 18, 25, 44) Número de hijos en una familia ( 0, 1, 2, 3, etc.)   Número de células en una muestra de sangre (27, 70,   85)  Numero de pétalos en una flor ( 4, 5, 6)  Número de familias residentes en una manzana ( 20, 25,  45) Numero de insectos atrapados en una red ( 0, 1, 2, 5, 10) </a:t>
            </a:r>
          </a:p>
          <a:p>
            <a:pPr algn="just"/>
            <a:endParaRPr lang="es-ES" dirty="0"/>
          </a:p>
        </p:txBody>
      </p:sp>
    </p:spTree>
    <p:extLst>
      <p:ext uri="{BB962C8B-B14F-4D97-AF65-F5344CB8AC3E}">
        <p14:creationId xmlns:p14="http://schemas.microsoft.com/office/powerpoint/2010/main" val="3216001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solidFill>
                  <a:schemeClr val="bg1"/>
                </a:solidFill>
              </a:rPr>
              <a:t>Variables cualitativas </a:t>
            </a:r>
            <a:br>
              <a:rPr lang="es-ES" dirty="0"/>
            </a:br>
            <a:endParaRPr lang="es-ES" dirty="0"/>
          </a:p>
        </p:txBody>
      </p:sp>
      <p:sp>
        <p:nvSpPr>
          <p:cNvPr id="3" name="2 Marcador de contenido"/>
          <p:cNvSpPr>
            <a:spLocks noGrp="1"/>
          </p:cNvSpPr>
          <p:nvPr>
            <p:ph idx="1"/>
          </p:nvPr>
        </p:nvSpPr>
        <p:spPr/>
        <p:txBody>
          <a:bodyPr>
            <a:normAutofit/>
          </a:bodyPr>
          <a:lstStyle/>
          <a:p>
            <a:r>
              <a:rPr lang="es-ES" dirty="0">
                <a:solidFill>
                  <a:schemeClr val="bg1"/>
                </a:solidFill>
              </a:rPr>
              <a:t>Una variable cualitativa o categórica describe una característica como una cualidad o atributo. Es una cualidad que el sujeto posee o no posee. </a:t>
            </a:r>
          </a:p>
          <a:p>
            <a:pPr marL="0" indent="0">
              <a:buNone/>
            </a:pPr>
            <a:r>
              <a:rPr lang="es-ES" dirty="0">
                <a:solidFill>
                  <a:schemeClr val="bg1"/>
                </a:solidFill>
              </a:rPr>
              <a:t>    Ejemplo :  Raza o grupo étnico ; Sexo ; Nivel de</a:t>
            </a:r>
          </a:p>
          <a:p>
            <a:pPr marL="0" indent="0">
              <a:buNone/>
            </a:pPr>
            <a:r>
              <a:rPr lang="es-ES" dirty="0">
                <a:solidFill>
                  <a:schemeClr val="bg1"/>
                </a:solidFill>
              </a:rPr>
              <a:t>     escolaridad ;Severidad de un efecto adverso </a:t>
            </a:r>
          </a:p>
          <a:p>
            <a:pPr marL="0" indent="0">
              <a:buNone/>
            </a:pPr>
            <a:r>
              <a:rPr lang="es-ES" dirty="0">
                <a:solidFill>
                  <a:schemeClr val="bg1"/>
                </a:solidFill>
              </a:rPr>
              <a:t>     Diagnostico medico; Diagnostico de ingreso </a:t>
            </a:r>
          </a:p>
          <a:p>
            <a:pPr marL="0" indent="0">
              <a:buNone/>
            </a:pPr>
            <a:endParaRPr lang="es-ES" dirty="0"/>
          </a:p>
          <a:p>
            <a:endParaRPr lang="es-ES" dirty="0"/>
          </a:p>
        </p:txBody>
      </p:sp>
    </p:spTree>
    <p:extLst>
      <p:ext uri="{BB962C8B-B14F-4D97-AF65-F5344CB8AC3E}">
        <p14:creationId xmlns:p14="http://schemas.microsoft.com/office/powerpoint/2010/main" val="1793887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solidFill>
                  <a:schemeClr val="bg1"/>
                </a:solidFill>
              </a:rPr>
              <a:t>Escalas o niveles de medición </a:t>
            </a:r>
            <a:br>
              <a:rPr lang="es-ES" dirty="0">
                <a:solidFill>
                  <a:schemeClr val="bg1"/>
                </a:solidFill>
              </a:rPr>
            </a:br>
            <a:endParaRPr lang="es-ES" dirty="0">
              <a:solidFill>
                <a:schemeClr val="bg1"/>
              </a:solidFill>
            </a:endParaRPr>
          </a:p>
        </p:txBody>
      </p:sp>
      <p:sp>
        <p:nvSpPr>
          <p:cNvPr id="3" name="2 Marcador de contenido"/>
          <p:cNvSpPr>
            <a:spLocks noGrp="1"/>
          </p:cNvSpPr>
          <p:nvPr>
            <p:ph idx="1"/>
          </p:nvPr>
        </p:nvSpPr>
        <p:spPr/>
        <p:txBody>
          <a:bodyPr>
            <a:normAutofit fontScale="85000" lnSpcReduction="10000"/>
          </a:bodyPr>
          <a:lstStyle/>
          <a:p>
            <a:r>
              <a:rPr lang="es-ES" dirty="0">
                <a:solidFill>
                  <a:schemeClr val="bg1"/>
                </a:solidFill>
              </a:rPr>
              <a:t>Las 4 principales escalas o niveles de medición utilizados para medir variables son: </a:t>
            </a:r>
          </a:p>
          <a:p>
            <a:pPr marL="0" indent="0">
              <a:buNone/>
            </a:pPr>
            <a:r>
              <a:rPr lang="es-ES" dirty="0">
                <a:solidFill>
                  <a:schemeClr val="bg1"/>
                </a:solidFill>
              </a:rPr>
              <a:t>    Nominal </a:t>
            </a:r>
          </a:p>
          <a:p>
            <a:pPr marL="0" indent="0">
              <a:buNone/>
            </a:pPr>
            <a:r>
              <a:rPr lang="es-ES" dirty="0">
                <a:solidFill>
                  <a:schemeClr val="bg1"/>
                </a:solidFill>
              </a:rPr>
              <a:t>    Ordinal </a:t>
            </a:r>
          </a:p>
          <a:p>
            <a:pPr marL="0" indent="0">
              <a:buNone/>
            </a:pPr>
            <a:r>
              <a:rPr lang="es-ES" dirty="0">
                <a:solidFill>
                  <a:schemeClr val="bg1"/>
                </a:solidFill>
              </a:rPr>
              <a:t>    De intervalo </a:t>
            </a:r>
          </a:p>
          <a:p>
            <a:pPr marL="0" indent="0">
              <a:buNone/>
            </a:pPr>
            <a:r>
              <a:rPr lang="es-ES" dirty="0">
                <a:solidFill>
                  <a:schemeClr val="bg1"/>
                </a:solidFill>
              </a:rPr>
              <a:t>    De razón </a:t>
            </a:r>
          </a:p>
          <a:p>
            <a:endParaRPr lang="es-ES" dirty="0">
              <a:solidFill>
                <a:schemeClr val="bg1"/>
              </a:solidFill>
            </a:endParaRPr>
          </a:p>
          <a:p>
            <a:r>
              <a:rPr lang="es-ES" b="1" dirty="0">
                <a:solidFill>
                  <a:schemeClr val="bg1"/>
                </a:solidFill>
              </a:rPr>
              <a:t>Las variables categóricas se miden en escala nominal u ordinal, mientras que las variables numéricas se miden en escala de intervalo o de razón. </a:t>
            </a:r>
          </a:p>
        </p:txBody>
      </p:sp>
    </p:spTree>
    <p:extLst>
      <p:ext uri="{BB962C8B-B14F-4D97-AF65-F5344CB8AC3E}">
        <p14:creationId xmlns:p14="http://schemas.microsoft.com/office/powerpoint/2010/main" val="1466403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solidFill>
                  <a:schemeClr val="bg1"/>
                </a:solidFill>
              </a:rPr>
              <a:t>Escala nominal </a:t>
            </a:r>
            <a:br>
              <a:rPr lang="es-ES" dirty="0"/>
            </a:br>
            <a:endParaRPr lang="es-ES" dirty="0"/>
          </a:p>
        </p:txBody>
      </p:sp>
      <p:sp>
        <p:nvSpPr>
          <p:cNvPr id="3" name="2 Marcador de contenido"/>
          <p:cNvSpPr>
            <a:spLocks noGrp="1"/>
          </p:cNvSpPr>
          <p:nvPr>
            <p:ph idx="1"/>
          </p:nvPr>
        </p:nvSpPr>
        <p:spPr/>
        <p:txBody>
          <a:bodyPr>
            <a:normAutofit fontScale="92500" lnSpcReduction="10000"/>
          </a:bodyPr>
          <a:lstStyle/>
          <a:p>
            <a:pPr algn="just"/>
            <a:r>
              <a:rPr lang="es-ES" dirty="0">
                <a:solidFill>
                  <a:schemeClr val="bg1"/>
                </a:solidFill>
                <a:latin typeface="Arial" panose="020B0604020202020204" pitchFamily="34" charset="0"/>
                <a:cs typeface="Arial" panose="020B0604020202020204" pitchFamily="34" charset="0"/>
              </a:rPr>
              <a:t>O escala clasificatoria. Se dan códigos de identificación que denotan la ausencia o presencia de una cualidad, para distinguir una medición de otra. En esta escala las mediciones individuales no tienen un orden intrínseco. No es importante el orden en que se presentes las categorías. </a:t>
            </a:r>
          </a:p>
          <a:p>
            <a:pPr marL="0" indent="0" algn="just">
              <a:buNone/>
            </a:pPr>
            <a:r>
              <a:rPr lang="es-ES" dirty="0">
                <a:solidFill>
                  <a:schemeClr val="bg1"/>
                </a:solidFill>
                <a:latin typeface="Arial" panose="020B0604020202020204" pitchFamily="34" charset="0"/>
                <a:cs typeface="Arial" panose="020B0604020202020204" pitchFamily="34" charset="0"/>
              </a:rPr>
              <a:t>     Ejemplo: Grupo sanguíneo ; Estado civil ; </a:t>
            </a:r>
          </a:p>
          <a:p>
            <a:pPr marL="0" indent="0" algn="just">
              <a:buNone/>
            </a:pPr>
            <a:r>
              <a:rPr lang="es-ES" dirty="0">
                <a:solidFill>
                  <a:schemeClr val="bg1"/>
                </a:solidFill>
                <a:latin typeface="Arial" panose="020B0604020202020204" pitchFamily="34" charset="0"/>
                <a:cs typeface="Arial" panose="020B0604020202020204" pitchFamily="34" charset="0"/>
              </a:rPr>
              <a:t>     Existencia de un programa de control de</a:t>
            </a:r>
          </a:p>
          <a:p>
            <a:pPr marL="0" indent="0" algn="just">
              <a:buNone/>
            </a:pPr>
            <a:r>
              <a:rPr lang="es-ES" dirty="0">
                <a:solidFill>
                  <a:schemeClr val="bg1"/>
                </a:solidFill>
                <a:latin typeface="Arial" panose="020B0604020202020204" pitchFamily="34" charset="0"/>
                <a:cs typeface="Arial" panose="020B0604020202020204" pitchFamily="34" charset="0"/>
              </a:rPr>
              <a:t>     TBC  (si/no) ; Sexo </a:t>
            </a:r>
          </a:p>
          <a:p>
            <a:endParaRPr lang="es-ES" dirty="0"/>
          </a:p>
        </p:txBody>
      </p:sp>
    </p:spTree>
    <p:extLst>
      <p:ext uri="{BB962C8B-B14F-4D97-AF65-F5344CB8AC3E}">
        <p14:creationId xmlns:p14="http://schemas.microsoft.com/office/powerpoint/2010/main" val="3756260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solidFill>
                  <a:schemeClr val="bg1"/>
                </a:solidFill>
              </a:rPr>
              <a:t>Nota:</a:t>
            </a:r>
            <a:endParaRPr lang="es-ES" dirty="0">
              <a:solidFill>
                <a:schemeClr val="bg1"/>
              </a:solidFill>
            </a:endParaRPr>
          </a:p>
        </p:txBody>
      </p:sp>
      <p:sp>
        <p:nvSpPr>
          <p:cNvPr id="3" name="2 Marcador de contenido"/>
          <p:cNvSpPr>
            <a:spLocks noGrp="1"/>
          </p:cNvSpPr>
          <p:nvPr>
            <p:ph idx="1"/>
          </p:nvPr>
        </p:nvSpPr>
        <p:spPr/>
        <p:txBody>
          <a:bodyPr/>
          <a:lstStyle/>
          <a:p>
            <a:r>
              <a:rPr lang="es-ES" dirty="0">
                <a:solidFill>
                  <a:schemeClr val="bg1"/>
                </a:solidFill>
              </a:rPr>
              <a:t>Se debe tener cuidado con las operaciones matemáticas que se realicen con las variables. Por ejemplo para efectos de codificación o manejo se codifica la variable sexo (“1 “Hombre y “2” Mujer), sin embargo no tiene sentido hablar del promedio de la variable sexo, aunque el computador lo permita. En las variables nominales se puede hablar de proporciones o porcentajes. </a:t>
            </a:r>
          </a:p>
        </p:txBody>
      </p:sp>
    </p:spTree>
    <p:extLst>
      <p:ext uri="{BB962C8B-B14F-4D97-AF65-F5344CB8AC3E}">
        <p14:creationId xmlns:p14="http://schemas.microsoft.com/office/powerpoint/2010/main" val="517393088"/>
      </p:ext>
    </p:extLst>
  </p:cSld>
  <p:clrMapOvr>
    <a:masterClrMapping/>
  </p:clrMapOvr>
</p:sld>
</file>

<file path=ppt/theme/theme1.xml><?xml version="1.0" encoding="utf-8"?>
<a:theme xmlns:a="http://schemas.openxmlformats.org/drawingml/2006/main" name="Tema de Office">
  <a:themeElements>
    <a:clrScheme name="Verde">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TotalTime>
  <Words>1246</Words>
  <Application>Microsoft Office PowerPoint</Application>
  <PresentationFormat>Presentación en pantalla (4:3)</PresentationFormat>
  <Paragraphs>107</Paragraphs>
  <Slides>18</Slides>
  <Notes>4</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18</vt:i4>
      </vt:variant>
    </vt:vector>
  </HeadingPairs>
  <TitlesOfParts>
    <vt:vector size="21" baseType="lpstr">
      <vt:lpstr>Arial</vt:lpstr>
      <vt:lpstr>Calibri</vt:lpstr>
      <vt:lpstr>Tema de Office</vt:lpstr>
      <vt:lpstr>Taller de Metodología de Investigación </vt:lpstr>
      <vt:lpstr>Definición</vt:lpstr>
      <vt:lpstr>CLASIFICACIÒN</vt:lpstr>
      <vt:lpstr>Las variables cuantitativas se subdividen a su vez en continuas y discretas:  </vt:lpstr>
      <vt:lpstr>Variables discretas:  </vt:lpstr>
      <vt:lpstr>Variables cualitativas  </vt:lpstr>
      <vt:lpstr>Escalas o niveles de medición  </vt:lpstr>
      <vt:lpstr>Escala nominal  </vt:lpstr>
      <vt:lpstr>Nota:</vt:lpstr>
      <vt:lpstr>Escala ordinal  </vt:lpstr>
      <vt:lpstr>Escala de razón </vt:lpstr>
      <vt:lpstr>Presentación de PowerPoint</vt:lpstr>
      <vt:lpstr>Escala de intervalo  </vt:lpstr>
      <vt:lpstr>Presentación de PowerPoint</vt:lpstr>
      <vt:lpstr>Presentación de PowerPoint</vt:lpstr>
      <vt:lpstr>Operacionalización de variables </vt:lpstr>
      <vt:lpstr>Ejemplo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dc:creator>
  <cp:lastModifiedBy>CEIB-FCM-UNAH</cp:lastModifiedBy>
  <cp:revision>15</cp:revision>
  <dcterms:created xsi:type="dcterms:W3CDTF">2016-04-27T02:53:52Z</dcterms:created>
  <dcterms:modified xsi:type="dcterms:W3CDTF">2021-10-21T23:05:02Z</dcterms:modified>
</cp:coreProperties>
</file>