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6"/>
  </p:notesMasterIdLst>
  <p:sldIdLst>
    <p:sldId id="256" r:id="rId2"/>
    <p:sldId id="257" r:id="rId3"/>
    <p:sldId id="270" r:id="rId4"/>
    <p:sldId id="284" r:id="rId5"/>
    <p:sldId id="437" r:id="rId6"/>
    <p:sldId id="439" r:id="rId7"/>
    <p:sldId id="443" r:id="rId8"/>
    <p:sldId id="445" r:id="rId9"/>
    <p:sldId id="448" r:id="rId10"/>
    <p:sldId id="434" r:id="rId11"/>
    <p:sldId id="410" r:id="rId12"/>
    <p:sldId id="412" r:id="rId13"/>
    <p:sldId id="414" r:id="rId14"/>
    <p:sldId id="416" r:id="rId15"/>
    <p:sldId id="418" r:id="rId16"/>
    <p:sldId id="420" r:id="rId17"/>
    <p:sldId id="422" r:id="rId18"/>
    <p:sldId id="424" r:id="rId19"/>
    <p:sldId id="426" r:id="rId20"/>
    <p:sldId id="432" r:id="rId21"/>
    <p:sldId id="449" r:id="rId22"/>
    <p:sldId id="450" r:id="rId23"/>
    <p:sldId id="451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B9F1F-F743-40B8-BDBB-EC61D1869A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7BC1B-1457-4D51-9FC4-1038D66A2DA6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0247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0430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8325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628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35268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926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41978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8346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6749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238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4566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8499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144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1616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0258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2146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2653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DF96-086F-4505-AC9B-4C492A251B9D}" type="datetimeFigureOut">
              <a:rPr lang="es-HN" smtClean="0"/>
              <a:pPr/>
              <a:t>12/11/2021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25EF52-1E87-446E-952E-951583AC438F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5623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954087"/>
            <a:ext cx="8218810" cy="2114873"/>
          </a:xfrm>
        </p:spPr>
        <p:txBody>
          <a:bodyPr>
            <a:normAutofit/>
          </a:bodyPr>
          <a:lstStyle/>
          <a:p>
            <a:r>
              <a:rPr lang="es-HN" dirty="0"/>
              <a:t>UNIVERSO  Y MUESTRA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>
            <a:noAutofit/>
          </a:bodyPr>
          <a:lstStyle/>
          <a:p>
            <a:r>
              <a:rPr lang="es-HN" sz="2400" dirty="0">
                <a:latin typeface="Arial" panose="020B0604020202020204" pitchFamily="34" charset="0"/>
                <a:cs typeface="Arial" panose="020B0604020202020204" pitchFamily="34" charset="0"/>
              </a:rPr>
              <a:t>DRA ELEONORA ESPINOZA/DR. MANUEL SIERRA .UIC, Noviembre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4F8E0E-9D03-4885-9A08-7F582625BE41}"/>
              </a:ext>
            </a:extLst>
          </p:cNvPr>
          <p:cNvSpPr txBox="1"/>
          <p:nvPr/>
        </p:nvSpPr>
        <p:spPr>
          <a:xfrm>
            <a:off x="831955" y="1093346"/>
            <a:ext cx="7869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Dos conceptos fundamentales en una Muestra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0E822-F6FC-4066-A1D2-7B775D6D7611}"/>
              </a:ext>
            </a:extLst>
          </p:cNvPr>
          <p:cNvSpPr txBox="1"/>
          <p:nvPr/>
        </p:nvSpPr>
        <p:spPr>
          <a:xfrm>
            <a:off x="339152" y="2084570"/>
            <a:ext cx="308071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Representatividad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10494-7798-41E8-98DE-DC60FD6E27BF}"/>
              </a:ext>
            </a:extLst>
          </p:cNvPr>
          <p:cNvSpPr txBox="1"/>
          <p:nvPr/>
        </p:nvSpPr>
        <p:spPr>
          <a:xfrm>
            <a:off x="5636302" y="2084570"/>
            <a:ext cx="26963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Poder Estadístico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287C4-4B37-46B0-A29A-685A383A4CC7}"/>
              </a:ext>
            </a:extLst>
          </p:cNvPr>
          <p:cNvSpPr txBox="1"/>
          <p:nvPr/>
        </p:nvSpPr>
        <p:spPr>
          <a:xfrm>
            <a:off x="339153" y="2856503"/>
            <a:ext cx="269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Muestreo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A255A-8263-4E14-AD05-4E325BD6578E}"/>
              </a:ext>
            </a:extLst>
          </p:cNvPr>
          <p:cNvSpPr txBox="1"/>
          <p:nvPr/>
        </p:nvSpPr>
        <p:spPr>
          <a:xfrm>
            <a:off x="5636301" y="2887420"/>
            <a:ext cx="2696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Tamaño de Muestra</a:t>
            </a:r>
          </a:p>
        </p:txBody>
      </p:sp>
      <p:pic>
        <p:nvPicPr>
          <p:cNvPr id="3074" name="Picture 2" descr="Muestras representativas – Economía en deportivas">
            <a:extLst>
              <a:ext uri="{FF2B5EF4-FFF2-40B4-BE49-F238E27FC236}">
                <a16:creationId xmlns:a16="http://schemas.microsoft.com/office/drawing/2014/main" id="{E6E39802-DFE2-4DCD-8C18-300CC235D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2" y="3628436"/>
            <a:ext cx="3380880" cy="21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álisis de poder estadístico y cálculo de tamaño de muestra en R: Guía  práctica | JD Leongómez">
            <a:extLst>
              <a:ext uri="{FF2B5EF4-FFF2-40B4-BE49-F238E27FC236}">
                <a16:creationId xmlns:a16="http://schemas.microsoft.com/office/drawing/2014/main" id="{A43BD1F6-8324-4492-BBE3-0AA37307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87" y="3816040"/>
            <a:ext cx="4507711" cy="24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1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1178868-7639-410B-B910-3F8CCD346444}"/>
              </a:ext>
            </a:extLst>
          </p:cNvPr>
          <p:cNvSpPr txBox="1">
            <a:spLocks noChangeArrowheads="1"/>
          </p:cNvSpPr>
          <p:nvPr/>
        </p:nvSpPr>
        <p:spPr>
          <a:xfrm>
            <a:off x="1688267" y="1023079"/>
            <a:ext cx="6172200" cy="1700447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" altLang="en-US" sz="1800" dirty="0"/>
              <a:t>Si </a:t>
            </a:r>
            <a:r>
              <a:rPr lang="es-ES" altLang="en-US" sz="1800" b="1" dirty="0"/>
              <a:t>N </a:t>
            </a:r>
            <a:r>
              <a:rPr lang="es-ES" altLang="en-US" sz="1800" dirty="0"/>
              <a:t>es el tamaño de la población y </a:t>
            </a:r>
            <a:r>
              <a:rPr lang="es-ES" altLang="en-US" sz="1800" b="1" dirty="0"/>
              <a:t>n </a:t>
            </a:r>
            <a:r>
              <a:rPr lang="es-ES" altLang="en-US" sz="1800" dirty="0"/>
              <a:t>el tamaño de la muestra, siendo </a:t>
            </a:r>
            <a:r>
              <a:rPr lang="es-ES" altLang="en-US" sz="1800" b="1" dirty="0"/>
              <a:t>N </a:t>
            </a:r>
            <a:r>
              <a:rPr lang="es-ES" altLang="en-US" sz="1800" dirty="0"/>
              <a:t>suficientemente </a:t>
            </a:r>
            <a:r>
              <a:rPr lang="es-ES" altLang="en-US" sz="1800" b="1" dirty="0"/>
              <a:t>grande</a:t>
            </a:r>
            <a:r>
              <a:rPr lang="es-ES" altLang="en-US" sz="1800" dirty="0"/>
              <a:t> , pueden extraerse un cierto número de muestras </a:t>
            </a:r>
            <a:r>
              <a:rPr lang="es-ES" altLang="en-US" sz="1800" b="1" i="1" dirty="0"/>
              <a:t>distintas</a:t>
            </a:r>
            <a:r>
              <a:rPr lang="es-ES" altLang="en-US" sz="1800" dirty="0"/>
              <a:t> de tamaño </a:t>
            </a:r>
            <a:r>
              <a:rPr lang="es-ES" altLang="en-US" sz="1800" b="1" dirty="0"/>
              <a:t>n</a:t>
            </a:r>
            <a:r>
              <a:rPr lang="es-ES" altLang="en-US" sz="1800" dirty="0"/>
              <a:t>. Si en cambio </a:t>
            </a:r>
            <a:r>
              <a:rPr lang="es-ES" altLang="en-US" sz="1800" b="1" dirty="0"/>
              <a:t>N </a:t>
            </a:r>
            <a:r>
              <a:rPr lang="es-ES" altLang="en-US" sz="1800" dirty="0"/>
              <a:t>es un número </a:t>
            </a:r>
            <a:r>
              <a:rPr lang="es-ES" altLang="en-US" sz="1800" b="1" dirty="0"/>
              <a:t>pequeño</a:t>
            </a:r>
            <a:r>
              <a:rPr lang="es-ES" altLang="en-US" sz="1800" dirty="0"/>
              <a:t> (por ejemplo, 30 o 40 casos) , convendrá </a:t>
            </a:r>
            <a:r>
              <a:rPr lang="es-ES" altLang="en-US" sz="1800" b="1" dirty="0"/>
              <a:t>investigar directamente a toda la población</a:t>
            </a:r>
            <a:r>
              <a:rPr lang="es-ES" altLang="en-US" sz="1800" dirty="0"/>
              <a:t>, es decir, </a:t>
            </a:r>
            <a:r>
              <a:rPr lang="es-ES" altLang="en-US" sz="1800" b="1" dirty="0"/>
              <a:t>no extraer una muestra</a:t>
            </a:r>
            <a:r>
              <a:rPr lang="es-ES" altLang="en-US" sz="1800" dirty="0"/>
              <a:t> o subconjunto.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09341-4DDC-4FB3-833E-D3529BCC3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55" y="2553973"/>
            <a:ext cx="4593155" cy="316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D02C5-C557-4F45-AA73-907E6812F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05" y="1250742"/>
            <a:ext cx="7515399" cy="44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2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34307-4720-4F47-BF24-EDD578526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4438"/>
            <a:ext cx="64008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1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724CF-D9B3-4743-861C-36D3F2369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028" y="620688"/>
            <a:ext cx="7281504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3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26161-0315-4872-9CB1-C8DD41ED0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8064896" cy="359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3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28F6F-5299-47EE-B967-C8C814EE2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93" y="1228256"/>
            <a:ext cx="7935541" cy="43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1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61437-CE76-4E79-A458-BA5BBDF0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146572"/>
            <a:ext cx="5715000" cy="45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6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797F9D9-BAC6-439A-AB18-B88C445F4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Tamaño de muestra: proporción</a:t>
            </a:r>
          </a:p>
        </p:txBody>
      </p:sp>
      <p:graphicFrame>
        <p:nvGraphicFramePr>
          <p:cNvPr id="40963" name="Object 3">
            <a:extLst>
              <a:ext uri="{FF2B5EF4-FFF2-40B4-BE49-F238E27FC236}">
                <a16:creationId xmlns:a16="http://schemas.microsoft.com/office/drawing/2014/main" id="{50836B0F-81A0-4924-AACD-53D0148D039A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2738437" y="2171701"/>
          <a:ext cx="4748213" cy="1599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cuación" r:id="rId3" imgW="1244520" imgH="419040" progId="Equation.3">
                  <p:embed/>
                </p:oleObj>
              </mc:Choice>
              <mc:Fallback>
                <p:oleObj name="Ecuación" r:id="rId3" imgW="1244520" imgH="419040" progId="Equation.3">
                  <p:embed/>
                  <p:pic>
                    <p:nvPicPr>
                      <p:cNvPr id="40963" name="Object 3">
                        <a:extLst>
                          <a:ext uri="{FF2B5EF4-FFF2-40B4-BE49-F238E27FC236}">
                            <a16:creationId xmlns:a16="http://schemas.microsoft.com/office/drawing/2014/main" id="{50836B0F-81A0-4924-AACD-53D0148D0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7" y="2171701"/>
                        <a:ext cx="4748213" cy="1599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4">
            <a:extLst>
              <a:ext uri="{FF2B5EF4-FFF2-40B4-BE49-F238E27FC236}">
                <a16:creationId xmlns:a16="http://schemas.microsoft.com/office/drawing/2014/main" id="{D3A484E2-02FB-4FB2-9A31-DA336207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3829050"/>
            <a:ext cx="477246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n-US" sz="1350"/>
              <a:t>donde </a:t>
            </a:r>
          </a:p>
          <a:p>
            <a:r>
              <a:rPr lang="en-US" altLang="en-US" sz="1350"/>
              <a:t>Z:</a:t>
            </a:r>
            <a:r>
              <a:rPr lang="es-ES" altLang="en-US" sz="1350"/>
              <a:t> nivel de confianza elegido</a:t>
            </a:r>
            <a:r>
              <a:rPr lang="en-US" altLang="en-US" sz="1350"/>
              <a:t>. Si alfa = 95%, zeta = 1.96</a:t>
            </a:r>
            <a:r>
              <a:rPr lang="es-ES" altLang="en-US" sz="1350"/>
              <a:t> </a:t>
            </a:r>
          </a:p>
          <a:p>
            <a:r>
              <a:rPr lang="es-ES" altLang="en-US" sz="1350"/>
              <a:t>P: proporción de una categoría de la variable </a:t>
            </a:r>
          </a:p>
          <a:p>
            <a:r>
              <a:rPr lang="en-US" altLang="en-US" sz="1350"/>
              <a:t>D</a:t>
            </a:r>
            <a:r>
              <a:rPr lang="es-ES" altLang="en-US" sz="1350"/>
              <a:t>: error máximo </a:t>
            </a:r>
          </a:p>
          <a:p>
            <a:r>
              <a:rPr lang="en-US" altLang="en-US" sz="1350"/>
              <a:t>n</a:t>
            </a:r>
            <a:r>
              <a:rPr lang="es-ES" altLang="en-US" sz="1350"/>
              <a:t>: tamaño de la población </a:t>
            </a:r>
          </a:p>
          <a:p>
            <a:endParaRPr lang="es-ES" altLang="en-US" sz="13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ED33F29D-1D37-4FAA-8F9D-8191F2C46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9" y="1700808"/>
            <a:ext cx="7704856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1500" dirty="0"/>
              <a:t>¿A cuantas personas tendríamos que estudiar para conocer la prevalencia de </a:t>
            </a:r>
            <a:r>
              <a:rPr lang="en-US" altLang="en-US" sz="1500" dirty="0"/>
              <a:t>diabetes</a:t>
            </a:r>
            <a:r>
              <a:rPr lang="es-ES" altLang="en-US" sz="1500" dirty="0"/>
              <a:t>?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500" dirty="0"/>
              <a:t>Seguridad = 95%; Precisión = 3%: Proporción esperada = </a:t>
            </a:r>
            <a:r>
              <a:rPr lang="en-US" altLang="en-US" sz="1500" dirty="0" err="1"/>
              <a:t>asumir</a:t>
            </a:r>
            <a:r>
              <a:rPr lang="en-US" altLang="en-US" sz="1500" dirty="0"/>
              <a:t> </a:t>
            </a:r>
            <a:r>
              <a:rPr lang="es-ES" altLang="en-US" sz="1500" dirty="0"/>
              <a:t>próxima al 5%</a:t>
            </a:r>
            <a:r>
              <a:rPr lang="en-US" altLang="en-US" sz="1500" dirty="0"/>
              <a:t>.</a:t>
            </a:r>
            <a:r>
              <a:rPr lang="es-ES" altLang="en-US" sz="1500" dirty="0"/>
              <a:t> </a:t>
            </a:r>
            <a:r>
              <a:rPr lang="en-US" altLang="en-US" sz="1500" dirty="0"/>
              <a:t>S</a:t>
            </a:r>
            <a:r>
              <a:rPr lang="es-ES" altLang="en-US" sz="1500" dirty="0"/>
              <a:t>i no </a:t>
            </a:r>
            <a:r>
              <a:rPr lang="en-US" altLang="en-US" sz="1500" dirty="0"/>
              <a:t>se </a:t>
            </a:r>
            <a:r>
              <a:rPr lang="en-US" altLang="en-US" sz="1500" dirty="0" err="1"/>
              <a:t>conoce</a:t>
            </a:r>
            <a:r>
              <a:rPr lang="en-US" altLang="en-US" sz="1500" dirty="0"/>
              <a:t>, usar</a:t>
            </a:r>
            <a:r>
              <a:rPr lang="es-ES" altLang="en-US" sz="1500" dirty="0"/>
              <a:t> p = 0,5 (50%) que maximiza el tamaño muestral: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500" dirty="0"/>
              <a:t>donde:</a:t>
            </a:r>
            <a:r>
              <a:rPr lang="en-US" altLang="en-US" sz="1500" dirty="0"/>
              <a:t> </a:t>
            </a:r>
            <a:r>
              <a:rPr lang="es-ES" altLang="en-US" sz="1500" baseline="30000" dirty="0"/>
              <a:t> </a:t>
            </a:r>
            <a:r>
              <a:rPr lang="en-US" altLang="en-US" sz="1500" baseline="30000" dirty="0"/>
              <a:t> </a:t>
            </a:r>
            <a:endParaRPr lang="es-ES" altLang="en-US" sz="1500" baseline="30000" dirty="0"/>
          </a:p>
          <a:p>
            <a:pPr>
              <a:buFont typeface="Wingdings" panose="05000000000000000000" pitchFamily="2" charset="2"/>
              <a:buNone/>
            </a:pPr>
            <a:endParaRPr lang="es-ES" altLang="en-US" sz="1500" dirty="0"/>
          </a:p>
          <a:p>
            <a:endParaRPr lang="es-ES" altLang="en-US" sz="1500" dirty="0"/>
          </a:p>
          <a:p>
            <a:endParaRPr lang="es-ES" altLang="en-US" sz="1500" dirty="0"/>
          </a:p>
          <a:p>
            <a:endParaRPr lang="es-ES" altLang="en-US" sz="15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1500" dirty="0"/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500" dirty="0"/>
              <a:t>Z = 1.962 (ya que la seguridad es del 95%) 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500" dirty="0"/>
              <a:t>p = proporción esperada (en este caso 5% = 0.05) 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500" dirty="0"/>
              <a:t>q = 1 – p (en este caso 1 – 0.05 = 0.95) 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500" dirty="0"/>
              <a:t>d = precisión (en este caso deseamos un 3%) </a:t>
            </a:r>
          </a:p>
          <a:p>
            <a:pPr>
              <a:buFont typeface="Wingdings" panose="05000000000000000000" pitchFamily="2" charset="2"/>
              <a:buNone/>
            </a:pPr>
            <a:endParaRPr lang="es-ES" altLang="en-US" sz="1500" dirty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859D966-881C-4313-B7EF-DD1D2D340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5" y="624110"/>
            <a:ext cx="6626696" cy="500634"/>
          </a:xfrm>
        </p:spPr>
        <p:txBody>
          <a:bodyPr>
            <a:normAutofit/>
          </a:bodyPr>
          <a:lstStyle/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Estimar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prevalencia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diabetes</a:t>
            </a:r>
          </a:p>
        </p:txBody>
      </p:sp>
      <p:graphicFrame>
        <p:nvGraphicFramePr>
          <p:cNvPr id="44036" name="Object 4">
            <a:extLst>
              <a:ext uri="{FF2B5EF4-FFF2-40B4-BE49-F238E27FC236}">
                <a16:creationId xmlns:a16="http://schemas.microsoft.com/office/drawing/2014/main" id="{D6AB1E2E-566F-4BCE-807D-157744DF6F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7587" y="3714751"/>
          <a:ext cx="2500313" cy="584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cuación" r:id="rId3" imgW="1790640" imgH="419040" progId="Equation.3">
                  <p:embed/>
                </p:oleObj>
              </mc:Choice>
              <mc:Fallback>
                <p:oleObj name="Ecuación" r:id="rId3" imgW="1790640" imgH="419040" progId="Equation.3">
                  <p:embed/>
                  <p:pic>
                    <p:nvPicPr>
                      <p:cNvPr id="44036" name="Object 4">
                        <a:extLst>
                          <a:ext uri="{FF2B5EF4-FFF2-40B4-BE49-F238E27FC236}">
                            <a16:creationId xmlns:a16="http://schemas.microsoft.com/office/drawing/2014/main" id="{D6AB1E2E-566F-4BCE-807D-157744DF6F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7" y="3714751"/>
                        <a:ext cx="2500313" cy="584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5876065B-0E6F-4E42-9F45-3EEDB01EA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532496"/>
              </p:ext>
            </p:extLst>
          </p:nvPr>
        </p:nvGraphicFramePr>
        <p:xfrm>
          <a:off x="3557587" y="2847109"/>
          <a:ext cx="2022525" cy="681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cuación" r:id="rId5" imgW="1244520" imgH="419040" progId="Equation.3">
                  <p:embed/>
                </p:oleObj>
              </mc:Choice>
              <mc:Fallback>
                <p:oleObj name="Ecuación" r:id="rId5" imgW="1244520" imgH="419040" progId="Equation.3">
                  <p:embed/>
                  <p:pic>
                    <p:nvPicPr>
                      <p:cNvPr id="40963" name="Object 3">
                        <a:extLst>
                          <a:ext uri="{FF2B5EF4-FFF2-40B4-BE49-F238E27FC236}">
                            <a16:creationId xmlns:a16="http://schemas.microsoft.com/office/drawing/2014/main" id="{50836B0F-81A0-4924-AACD-53D0148D0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7" y="2847109"/>
                        <a:ext cx="2022525" cy="681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/>
              <a:t>UNIVERSO(POBLACION)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HN" dirty="0"/>
              <a:t>Es el conjunto de elementos (finito o infinito) definido por una o más características, de las que gozan todos los elementos que lo componen. </a:t>
            </a:r>
          </a:p>
          <a:p>
            <a:pPr algn="just"/>
            <a:endParaRPr lang="es-HN" dirty="0"/>
          </a:p>
          <a:p>
            <a:pPr algn="just"/>
            <a:r>
              <a:rPr lang="es-HN" dirty="0"/>
              <a:t>Bien definido (se sepa en todo momento qué elementos lo componen).</a:t>
            </a:r>
          </a:p>
          <a:p>
            <a:pPr marL="109728" indent="0" algn="just">
              <a:buNone/>
            </a:pPr>
            <a:endParaRPr lang="es-HN" dirty="0"/>
          </a:p>
          <a:p>
            <a:pPr algn="just"/>
            <a:r>
              <a:rPr lang="es-HN" dirty="0"/>
              <a:t>Universo es el conjunto de elementos a los cuales se quieren inferir los resultados.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73EB6C6-2777-4797-BA6E-228CF548D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Ajuste por pérdidas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F1F70C7-1538-451F-8DAD-3815CC4AC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8" y="1905000"/>
            <a:ext cx="6900242" cy="39243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err="1"/>
              <a:t>Posibles</a:t>
            </a:r>
            <a:r>
              <a:rPr lang="en-US" altLang="en-US" dirty="0"/>
              <a:t> </a:t>
            </a:r>
            <a:r>
              <a:rPr lang="en-US" altLang="en-US" dirty="0" err="1"/>
              <a:t>perdidas</a:t>
            </a:r>
            <a:r>
              <a:rPr lang="en-US" altLang="en-US" dirty="0"/>
              <a:t> de </a:t>
            </a:r>
            <a:r>
              <a:rPr lang="en-US" altLang="en-US" dirty="0" err="1"/>
              <a:t>pacientes</a:t>
            </a:r>
            <a:r>
              <a:rPr lang="en-US" altLang="en-US" dirty="0"/>
              <a:t> (</a:t>
            </a:r>
            <a:r>
              <a:rPr lang="en-US" altLang="en-US" dirty="0" err="1"/>
              <a:t>pérdida</a:t>
            </a:r>
            <a:r>
              <a:rPr lang="en-US" altLang="en-US" dirty="0"/>
              <a:t> de </a:t>
            </a:r>
            <a:r>
              <a:rPr lang="en-US" altLang="en-US" dirty="0" err="1"/>
              <a:t>información</a:t>
            </a:r>
            <a:r>
              <a:rPr lang="en-US" altLang="en-US" dirty="0"/>
              <a:t>, </a:t>
            </a:r>
            <a:r>
              <a:rPr lang="en-US" altLang="en-US" dirty="0" err="1"/>
              <a:t>abandono</a:t>
            </a:r>
            <a:r>
              <a:rPr lang="en-US" altLang="en-US" dirty="0"/>
              <a:t>, no </a:t>
            </a:r>
            <a:r>
              <a:rPr lang="en-US" altLang="en-US" dirty="0" err="1"/>
              <a:t>respuesta</a:t>
            </a:r>
            <a:r>
              <a:rPr lang="en-US" altLang="en-US" dirty="0"/>
              <a:t>….) </a:t>
            </a:r>
            <a:r>
              <a:rPr lang="en-US" altLang="en-US" dirty="0" err="1"/>
              <a:t>incrementar</a:t>
            </a:r>
            <a:r>
              <a:rPr lang="en-US" altLang="en-US" dirty="0"/>
              <a:t> </a:t>
            </a:r>
            <a:r>
              <a:rPr lang="en-US" altLang="en-US" dirty="0" err="1"/>
              <a:t>el</a:t>
            </a:r>
            <a:r>
              <a:rPr lang="en-US" altLang="en-US" dirty="0"/>
              <a:t> </a:t>
            </a:r>
            <a:r>
              <a:rPr lang="en-US" altLang="en-US" dirty="0" err="1"/>
              <a:t>tamaño</a:t>
            </a:r>
            <a:r>
              <a:rPr lang="en-US" altLang="en-US" dirty="0"/>
              <a:t> </a:t>
            </a:r>
            <a:r>
              <a:rPr lang="en-US" altLang="en-US" dirty="0" err="1"/>
              <a:t>muestral</a:t>
            </a:r>
            <a:r>
              <a:rPr lang="en-US" altLang="en-US" dirty="0"/>
              <a:t> </a:t>
            </a:r>
            <a:r>
              <a:rPr lang="en-US" altLang="en-US" dirty="0" err="1"/>
              <a:t>respecto</a:t>
            </a:r>
            <a:r>
              <a:rPr lang="en-US" altLang="en-US" dirty="0"/>
              <a:t> a </a:t>
            </a:r>
            <a:r>
              <a:rPr lang="en-US" altLang="en-US" dirty="0" err="1"/>
              <a:t>dichas</a:t>
            </a:r>
            <a:r>
              <a:rPr lang="en-US" altLang="en-US" dirty="0"/>
              <a:t> </a:t>
            </a:r>
            <a:r>
              <a:rPr lang="en-US" altLang="en-US" dirty="0" err="1"/>
              <a:t>pérdidas</a:t>
            </a:r>
            <a:r>
              <a:rPr lang="en-US" altLang="en-US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err="1"/>
              <a:t>Muestra</a:t>
            </a:r>
            <a:r>
              <a:rPr lang="en-US" altLang="en-US" dirty="0"/>
              <a:t> </a:t>
            </a:r>
            <a:r>
              <a:rPr lang="en-US" altLang="en-US" dirty="0" err="1"/>
              <a:t>ajustada</a:t>
            </a:r>
            <a:r>
              <a:rPr lang="en-US" altLang="en-US" dirty="0"/>
              <a:t> a las </a:t>
            </a:r>
            <a:r>
              <a:rPr lang="en-US" altLang="en-US" dirty="0" err="1"/>
              <a:t>pérdidas</a:t>
            </a:r>
            <a:r>
              <a:rPr lang="en-US" altLang="en-US" dirty="0"/>
              <a:t> = n (1 / 1–R)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Tx/>
              <a:buNone/>
            </a:pPr>
            <a:r>
              <a:rPr lang="en-US" altLang="en-US" dirty="0"/>
              <a:t>n = </a:t>
            </a:r>
            <a:r>
              <a:rPr lang="en-US" altLang="en-US" dirty="0" err="1"/>
              <a:t>muestra</a:t>
            </a:r>
            <a:r>
              <a:rPr lang="en-US" altLang="en-US" dirty="0"/>
              <a:t> </a:t>
            </a:r>
            <a:r>
              <a:rPr lang="en-US" altLang="en-US" dirty="0" err="1"/>
              <a:t>calculada</a:t>
            </a:r>
            <a:r>
              <a:rPr lang="en-US" altLang="en-US" dirty="0"/>
              <a:t>  </a:t>
            </a:r>
          </a:p>
          <a:p>
            <a:pPr lvl="1">
              <a:buFontTx/>
              <a:buNone/>
            </a:pPr>
            <a:r>
              <a:rPr lang="en-US" altLang="en-US" dirty="0"/>
              <a:t>R = </a:t>
            </a:r>
            <a:r>
              <a:rPr lang="en-US" altLang="en-US" dirty="0" err="1"/>
              <a:t>proporción</a:t>
            </a:r>
            <a:r>
              <a:rPr lang="en-US" altLang="en-US" dirty="0"/>
              <a:t> </a:t>
            </a:r>
            <a:r>
              <a:rPr lang="en-US" altLang="en-US" dirty="0" err="1"/>
              <a:t>esperada</a:t>
            </a:r>
            <a:r>
              <a:rPr lang="en-US" altLang="en-US" dirty="0"/>
              <a:t> de </a:t>
            </a:r>
            <a:r>
              <a:rPr lang="en-US" altLang="en-US" dirty="0" err="1"/>
              <a:t>pérdidas</a:t>
            </a:r>
            <a:r>
              <a:rPr lang="en-US" altLang="en-US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Si n=48 y </a:t>
            </a:r>
            <a:r>
              <a:rPr lang="en-US" altLang="en-US" dirty="0" err="1"/>
              <a:t>esperamos</a:t>
            </a:r>
            <a:r>
              <a:rPr lang="en-US" altLang="en-US" dirty="0"/>
              <a:t> 15% de </a:t>
            </a:r>
            <a:r>
              <a:rPr lang="en-US" altLang="en-US" dirty="0" err="1"/>
              <a:t>pérdidas</a:t>
            </a:r>
            <a:r>
              <a:rPr lang="en-US" altLang="en-US" dirty="0"/>
              <a:t>, </a:t>
            </a:r>
            <a:r>
              <a:rPr lang="en-US" altLang="en-US" dirty="0" err="1"/>
              <a:t>el</a:t>
            </a:r>
            <a:r>
              <a:rPr lang="en-US" altLang="en-US" dirty="0"/>
              <a:t> </a:t>
            </a:r>
            <a:r>
              <a:rPr lang="en-US" altLang="en-US" dirty="0" err="1"/>
              <a:t>tamaño</a:t>
            </a:r>
            <a:r>
              <a:rPr lang="en-US" altLang="en-US" dirty="0"/>
              <a:t> </a:t>
            </a:r>
            <a:r>
              <a:rPr lang="en-US" altLang="en-US" dirty="0" err="1"/>
              <a:t>muestral</a:t>
            </a:r>
            <a:r>
              <a:rPr lang="en-US" altLang="en-US" dirty="0"/>
              <a:t> </a:t>
            </a:r>
            <a:r>
              <a:rPr lang="en-US" altLang="en-US" dirty="0" err="1"/>
              <a:t>ajustado</a:t>
            </a:r>
            <a:r>
              <a:rPr lang="en-US" altLang="en-US" dirty="0"/>
              <a:t> es:  48 (1 / 1-0.15) = 56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cada</a:t>
            </a:r>
            <a:r>
              <a:rPr lang="en-US" altLang="en-US" dirty="0"/>
              <a:t> </a:t>
            </a:r>
            <a:r>
              <a:rPr lang="en-US" altLang="en-US" dirty="0" err="1"/>
              <a:t>grupo</a:t>
            </a: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E275BD6-7472-45DF-ADD4-32AE6A726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144" y="1303337"/>
            <a:ext cx="7704856" cy="55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4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DB197A0-D069-49CD-A7CE-70B9E544E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948198"/>
            <a:ext cx="8066087" cy="434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9AF654C-124B-432D-8DDB-F11A72930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7" y="620688"/>
            <a:ext cx="789597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6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/>
          </a:p>
          <a:p>
            <a:endParaRPr lang="es-HN" dirty="0"/>
          </a:p>
          <a:p>
            <a:endParaRPr lang="es-HN" dirty="0"/>
          </a:p>
          <a:p>
            <a:endParaRPr lang="es-HN" dirty="0"/>
          </a:p>
          <a:p>
            <a:pPr algn="ctr">
              <a:buNone/>
            </a:pPr>
            <a:r>
              <a:rPr lang="es-HN" sz="4400" dirty="0"/>
              <a:t>GRACIAS!!!!!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1" y="1124744"/>
            <a:ext cx="7922840" cy="4786478"/>
          </a:xfrm>
        </p:spPr>
        <p:txBody>
          <a:bodyPr>
            <a:normAutofit/>
          </a:bodyPr>
          <a:lstStyle/>
          <a:p>
            <a:pPr algn="just"/>
            <a:endParaRPr lang="es-HN" sz="2400" dirty="0"/>
          </a:p>
          <a:p>
            <a:pPr algn="just"/>
            <a:r>
              <a:rPr lang="es-HN" sz="2400" dirty="0"/>
              <a:t>La parte metodológica de un proyecto de investigación debe definir adecuadamente la población de estudio en tiempo y espacio, y aclarar si se hará censo o si es necesario tomar una muestra de ella. En el segundo caso se debe hacer un diseño de muestreo y  tipo de muestreo, marco </a:t>
            </a:r>
            <a:r>
              <a:rPr lang="es-HN" sz="2400" dirty="0" err="1"/>
              <a:t>muestral</a:t>
            </a:r>
            <a:r>
              <a:rPr lang="es-HN" sz="2400" dirty="0"/>
              <a:t>, unidad de muestreo, unidad de análisis, tamaño de muestra, entre otros.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5" y="836712"/>
            <a:ext cx="7706816" cy="5074510"/>
          </a:xfrm>
        </p:spPr>
        <p:txBody>
          <a:bodyPr>
            <a:normAutofit/>
          </a:bodyPr>
          <a:lstStyle/>
          <a:p>
            <a:pPr algn="just"/>
            <a:endParaRPr lang="es-HN" dirty="0"/>
          </a:p>
          <a:p>
            <a:pPr marL="0" indent="0" algn="just">
              <a:buNone/>
            </a:pPr>
            <a:endParaRPr lang="es-HN" dirty="0"/>
          </a:p>
          <a:p>
            <a:pPr algn="just"/>
            <a:r>
              <a:rPr lang="es-HN" sz="2800" dirty="0"/>
              <a:t>definimos al universo como un conjunto de personas, cosas o fenómenos sujetos a investigación, que tienen algunas características definidas. Ante la posibilidad de investigar el conjunto en su totalidad, se seleccionara un subconjunto al cual se denomina muestra.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18874"/>
          </a:xfrm>
        </p:spPr>
        <p:txBody>
          <a:bodyPr>
            <a:normAutofit fontScale="90000"/>
          </a:bodyPr>
          <a:lstStyle/>
          <a:p>
            <a:r>
              <a:rPr lang="es-HN" b="1" dirty="0"/>
              <a:t>Muestra 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/>
            <a:endParaRPr lang="es-H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HN" sz="2400" dirty="0">
                <a:latin typeface="Arial" panose="020B0604020202020204" pitchFamily="34" charset="0"/>
                <a:cs typeface="Arial" panose="020B0604020202020204" pitchFamily="34" charset="0"/>
              </a:rPr>
              <a:t>Cuando no es posible o conveniente realizar un censo, se trabajar con una muestra, o sea una parte representativa y adecuada de la población. Se selecciona de la población de estudio .</a:t>
            </a:r>
          </a:p>
          <a:p>
            <a:pPr algn="just"/>
            <a:r>
              <a:rPr lang="es-HN" sz="2400" dirty="0">
                <a:latin typeface="Arial" panose="020B0604020202020204" pitchFamily="34" charset="0"/>
                <a:cs typeface="Arial" panose="020B0604020202020204" pitchFamily="34" charset="0"/>
              </a:rPr>
              <a:t>Para que sea representativa y útil, debe de reflejar las semejanzas y diferencias encontradas en la población, ejemplificar las características y tendencias de la misma. </a:t>
            </a:r>
          </a:p>
          <a:p>
            <a:pPr algn="just"/>
            <a:r>
              <a:rPr lang="es-HN" sz="2400" dirty="0">
                <a:latin typeface="Arial" panose="020B0604020202020204" pitchFamily="34" charset="0"/>
                <a:cs typeface="Arial" panose="020B0604020202020204" pitchFamily="34" charset="0"/>
              </a:rPr>
              <a:t>Una muestra representativa indica que reúne aproximadamente las características de la población que son importantes para la investigación . </a:t>
            </a:r>
          </a:p>
        </p:txBody>
      </p:sp>
    </p:spTree>
    <p:extLst>
      <p:ext uri="{BB962C8B-B14F-4D97-AF65-F5344CB8AC3E}">
        <p14:creationId xmlns:p14="http://schemas.microsoft.com/office/powerpoint/2010/main" val="315541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s-HN" sz="2000" dirty="0"/>
              <a:t>VENTAJAS Y LIMITACIONES DEL USO DE MUESTRAS</a:t>
            </a:r>
            <a:endParaRPr lang="en-US" sz="20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HN" sz="2000" dirty="0">
                <a:latin typeface="Arial" panose="020B0604020202020204" pitchFamily="34" charset="0"/>
                <a:cs typeface="Arial" panose="020B0604020202020204" pitchFamily="34" charset="0"/>
              </a:rPr>
              <a:t>Ventajas:  </a:t>
            </a:r>
          </a:p>
          <a:p>
            <a:pPr algn="just">
              <a:buFont typeface="Arial" pitchFamily="34" charset="0"/>
              <a:buChar char="•"/>
            </a:pPr>
            <a:r>
              <a:rPr lang="es-HN" sz="2000" dirty="0">
                <a:latin typeface="Arial" panose="020B0604020202020204" pitchFamily="34" charset="0"/>
                <a:cs typeface="Arial" panose="020B0604020202020204" pitchFamily="34" charset="0"/>
              </a:rPr>
              <a:t>Costo reducido: si no se estudia la totalidad de sujetos sino una muestra de ellos, los recursos financieros, materiales, personal, etc. necesarios para hacer la investigación serán menores. </a:t>
            </a:r>
          </a:p>
          <a:p>
            <a:pPr algn="just"/>
            <a:endParaRPr lang="es-H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HN" sz="2000" dirty="0">
                <a:latin typeface="Arial" panose="020B0604020202020204" pitchFamily="34" charset="0"/>
                <a:cs typeface="Arial" panose="020B0604020202020204" pitchFamily="34" charset="0"/>
              </a:rPr>
              <a:t>Mayor rapidez: la recolección de la información se hará en menos tiempo. </a:t>
            </a:r>
          </a:p>
          <a:p>
            <a:pPr algn="just"/>
            <a:endParaRPr lang="es-H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HN" sz="2000" dirty="0">
                <a:latin typeface="Arial" panose="020B0604020202020204" pitchFamily="34" charset="0"/>
                <a:cs typeface="Arial" panose="020B0604020202020204" pitchFamily="34" charset="0"/>
              </a:rPr>
              <a:t>Mayor exactitud: se reduce el volumen de trabajo, es posible entonces emplear personal más capacitado, supervisar con mayor cuidado las actividades de campo, el procesamiento de los datos, y de esta forma obtener resultados más exactos que los que obtendríamos de estudiar toda la población.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8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942415" y="980728"/>
            <a:ext cx="6591985" cy="4930494"/>
          </a:xfrm>
        </p:spPr>
        <p:txBody>
          <a:bodyPr>
            <a:normAutofit/>
          </a:bodyPr>
          <a:lstStyle/>
          <a:p>
            <a:pPr algn="just"/>
            <a:r>
              <a:rPr lang="es-HN" sz="2400" dirty="0">
                <a:latin typeface="Arial" panose="020B0604020202020204" pitchFamily="34" charset="0"/>
                <a:cs typeface="Arial" panose="020B0604020202020204" pitchFamily="34" charset="0"/>
              </a:rPr>
              <a:t>No se debe emplear muestras cuando la población es muy pequeña </a:t>
            </a:r>
          </a:p>
          <a:p>
            <a:pPr algn="just">
              <a:buNone/>
            </a:pPr>
            <a:endParaRPr lang="es-H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HN" sz="2400" dirty="0">
                <a:latin typeface="Arial" panose="020B0604020202020204" pitchFamily="34" charset="0"/>
                <a:cs typeface="Arial" panose="020B0604020202020204" pitchFamily="34" charset="0"/>
              </a:rPr>
              <a:t>La teoría del muestreo es compleja y no es del dominio de la mayoría de los investigadores, por lo que con frecuencia deben buscar apoyo en especialistas en la materia.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0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s-HN" sz="2000" dirty="0"/>
              <a:t>CARACTERÍSTICAS DE UNA BUENA MUESTRA</a:t>
            </a:r>
            <a:endParaRPr lang="en-US" sz="20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/>
          </a:bodyPr>
          <a:lstStyle/>
          <a:p>
            <a:pPr algn="just"/>
            <a:r>
              <a:rPr lang="es-HN" sz="2400" dirty="0">
                <a:latin typeface="Arial" panose="020B0604020202020204" pitchFamily="34" charset="0"/>
                <a:cs typeface="Arial" panose="020B0604020202020204" pitchFamily="34" charset="0"/>
              </a:rPr>
              <a:t>Una muestra debe ser adecuada en cantidad y en calidad. </a:t>
            </a:r>
          </a:p>
          <a:p>
            <a:pPr algn="just">
              <a:buNone/>
            </a:pPr>
            <a:endParaRPr lang="es-H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HN" sz="2400" dirty="0">
                <a:latin typeface="Arial" panose="020B0604020202020204" pitchFamily="34" charset="0"/>
                <a:cs typeface="Arial" panose="020B0604020202020204" pitchFamily="34" charset="0"/>
              </a:rPr>
              <a:t>CANTIDAD : existen procedimientos estadísticos para saber cuál es el número mínimo de elementos que debemos incluir en el estudio para obtener resultados válidos. </a:t>
            </a:r>
          </a:p>
          <a:p>
            <a:pPr algn="just">
              <a:buNone/>
            </a:pPr>
            <a:endParaRPr lang="es-H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HN" sz="2400" dirty="0">
                <a:latin typeface="Arial" panose="020B0604020202020204" pitchFamily="34" charset="0"/>
                <a:cs typeface="Arial" panose="020B0604020202020204" pitchFamily="34" charset="0"/>
              </a:rPr>
              <a:t>LA CALIDAD: involucra el concepto de representatividad de la muestra.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8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0986B-F5A5-41BD-BC1C-F2DD2F38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24110"/>
            <a:ext cx="7130753" cy="572642"/>
          </a:xfrm>
        </p:spPr>
        <p:txBody>
          <a:bodyPr>
            <a:normAutofit fontScale="90000"/>
          </a:bodyPr>
          <a:lstStyle/>
          <a:p>
            <a:r>
              <a:rPr lang="es-HN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Calculo de la muestra para diferentes tipos de estudio</a:t>
            </a:r>
            <a:br>
              <a:rPr lang="es-419" sz="3600" b="1" dirty="0"/>
            </a:br>
            <a:endParaRPr lang="es-HN" dirty="0"/>
          </a:p>
        </p:txBody>
      </p:sp>
      <p:pic>
        <p:nvPicPr>
          <p:cNvPr id="4" name="Picture 2" descr="Cálculo del tamaño de la muestra en investigación en educación médica |  Investigación en Educación Médica">
            <a:extLst>
              <a:ext uri="{FF2B5EF4-FFF2-40B4-BE49-F238E27FC236}">
                <a16:creationId xmlns:a16="http://schemas.microsoft.com/office/drawing/2014/main" id="{E71CAFB4-8323-4B07-87B5-A5B18024C8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808199"/>
            <a:ext cx="7490793" cy="442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8986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1840</TotalTime>
  <Words>798</Words>
  <Application>Microsoft Office PowerPoint</Application>
  <PresentationFormat>Presentación en pantalla (4:3)</PresentationFormat>
  <Paragraphs>74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Wingdings 3</vt:lpstr>
      <vt:lpstr>Espiral</vt:lpstr>
      <vt:lpstr>Ecuación</vt:lpstr>
      <vt:lpstr>UNIVERSO  Y MUESTRA</vt:lpstr>
      <vt:lpstr>UNIVERSO(POBLACION)</vt:lpstr>
      <vt:lpstr>Presentación de PowerPoint</vt:lpstr>
      <vt:lpstr>Presentación de PowerPoint</vt:lpstr>
      <vt:lpstr>Muestra </vt:lpstr>
      <vt:lpstr>VENTAJAS Y LIMITACIONES DEL USO DE MUESTRAS</vt:lpstr>
      <vt:lpstr>Presentación de PowerPoint</vt:lpstr>
      <vt:lpstr>CARACTERÍSTICAS DE UNA BUENA MUESTRA</vt:lpstr>
      <vt:lpstr>Calculo de la muestra para diferentes tipos de estudio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Tamaño de muestra: proporción</vt:lpstr>
      <vt:lpstr>Ejemplo: Estimar la prevalencia diabetes</vt:lpstr>
      <vt:lpstr>Ajuste por pérdidas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UNIVERSO, MUESTRA Y MUESTREO</dc:title>
  <dc:creator>Inspiron</dc:creator>
  <cp:lastModifiedBy>CEIB-FCM-UNAH</cp:lastModifiedBy>
  <cp:revision>61</cp:revision>
  <dcterms:created xsi:type="dcterms:W3CDTF">2007-05-16T06:27:43Z</dcterms:created>
  <dcterms:modified xsi:type="dcterms:W3CDTF">2021-11-12T15:46:39Z</dcterms:modified>
</cp:coreProperties>
</file>