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12" r:id="rId2"/>
    <p:sldId id="271" r:id="rId3"/>
    <p:sldId id="272" r:id="rId4"/>
    <p:sldId id="282" r:id="rId5"/>
    <p:sldId id="284" r:id="rId6"/>
    <p:sldId id="283" r:id="rId7"/>
    <p:sldId id="314" r:id="rId8"/>
    <p:sldId id="315" r:id="rId9"/>
    <p:sldId id="514" r:id="rId10"/>
    <p:sldId id="321" r:id="rId11"/>
    <p:sldId id="291" r:id="rId12"/>
    <p:sldId id="515" r:id="rId13"/>
    <p:sldId id="481" r:id="rId14"/>
    <p:sldId id="286" r:id="rId15"/>
    <p:sldId id="353" r:id="rId16"/>
    <p:sldId id="355" r:id="rId17"/>
    <p:sldId id="516" r:id="rId18"/>
    <p:sldId id="357" r:id="rId19"/>
    <p:sldId id="361" r:id="rId20"/>
    <p:sldId id="370" r:id="rId21"/>
    <p:sldId id="371" r:id="rId22"/>
    <p:sldId id="376" r:id="rId23"/>
    <p:sldId id="378" r:id="rId24"/>
    <p:sldId id="513" r:id="rId25"/>
    <p:sldId id="511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79F-1395-438B-BD3D-25E51D6FB3C0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BC6EF-56E8-477E-B30E-94CFEA157B3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9891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BF98A-BD74-4815-B6B7-02A2ABF86D9B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38AB1-9C5B-4D91-973F-35F2083B3BEA}" type="slidenum">
              <a:rPr lang="en-US"/>
              <a:pPr/>
              <a:t>16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38AB1-9C5B-4D91-973F-35F2083B3BEA}" type="slidenum">
              <a:rPr lang="en-US"/>
              <a:pPr/>
              <a:t>17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0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71221-2A1C-4DBD-8230-B8E55C808EE1}" type="slidenum">
              <a:rPr lang="en-US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62881-0130-8649-A7A8-8A477A5B5A7F}" type="slidenum">
              <a:rPr lang="en-US"/>
              <a:pPr/>
              <a:t>19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CFEF-E4ED-4727-BD6B-4C0CFFA50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5D1F8-0800-474E-946D-0315F8851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095DF-FF5D-474C-A983-4D0B845B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A7A6A-001F-4C66-BC01-850258B1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3292-1797-4AD0-A438-76E4EE54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8379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73D2-FB84-4264-B895-6C1BC29A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F97B5-AA4E-4C27-8B9A-1D1CAB692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19BE-BFDB-43B9-8445-929970AC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F413-8A7D-40BE-9349-68B88A09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CC85A-5526-4052-B456-925C203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76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34339-C57D-4FD3-8123-9CCD34390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737B0-BA30-4311-8FA2-E2FC2268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2E73-6C60-4715-9A00-9154B773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CB80C-706C-4EB6-B302-912A3458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F0FF5-A068-4511-88AC-B3EA6FB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3767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217085" y="1905000"/>
            <a:ext cx="10814049" cy="419100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536700" y="6286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7900" y="6286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900" y="6286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3EB45BC-39E4-43B5-BDD8-576DB2F3632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3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FEAB-43D3-44BC-AD02-007F9380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8A08-A5C5-495D-8026-1F2D7C3A5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B6A3-F03F-4197-B80B-CFBFFB6F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5311-3A21-467F-AC85-A23FB69F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ACF3-7D59-4F50-9D16-F25A3DF2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065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E398-29E7-49CF-8880-EAE79D22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41D9E-1691-461B-AC52-FE80E32E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D4742-0E3B-4FE2-AA33-8DCCA046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BB4F9-89EA-43C9-A7DC-BE6F80DE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0AE2-2EAF-4967-81EF-0367577B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209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6250-496E-4D83-B2EA-8E14EE20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B5A9-3B62-41B5-8B0A-1AD7E8C67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5A560-4550-4790-AF93-C184AC55C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0DF10-6BE1-4785-938B-15AFB086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B02E8-FE1F-4160-92E1-0DAD11A9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FFF3-1A15-4860-B693-1EED8394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55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CE54-BD5D-405F-8EB8-618170C5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5AED7-8189-4D60-A1C1-49F3AFA7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45AE8-7B0E-40C1-B902-25B546A4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0372B-351B-4A8F-BFE5-A084CEFF1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9055F-7914-4FD1-8F53-D432E8389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640-A1F8-42D2-B1AB-9A3A76D2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B8CBC-7192-4C13-9A7C-7900816E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56B0B-B8D1-4CAD-9E8B-9D181975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380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702D-8D72-4D5F-B3C4-E4554834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D9DF0-1372-4D55-9754-38DC9F52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99C0D-C7E2-481E-A893-FDE44F0C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8E693-5EDE-492A-9F71-FF7D88FB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0875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5C5C7-306B-4049-87B7-3697086A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F9568-5D1D-4AA6-8D1B-D5663BB1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C3001-AB79-4F69-9793-4AD01A22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775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746C-E8F5-44EA-8EF7-421F5DBC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6EAF-0A72-4EFD-B3EC-DE0BAB72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4C3E4-12EA-40C7-B19B-AD3BC36E3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33811-9FC6-459A-B720-6C07B5AD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2DBA3-4B32-4325-9FAE-83355631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DFF7F-7306-48B9-BD56-DD83E871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673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1D57-3B49-4630-851C-62483603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CCDFA-7495-4497-A978-832243051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EE9DA-71F6-46C1-8A85-A3FAD2D3C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01D25-0907-4BE9-9E33-3AB5B82B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C0517-6559-459D-9F60-A3A93817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B54C7-C2CC-4A15-9D4D-3666CC1F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174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2E34F-50D1-4417-8615-A54FFB21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B0CDD-ED6E-42E2-9873-C17B6826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AE0FD-B27B-4EC7-9000-BF6B8213D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109E-B4E9-4E1C-A166-EF39E562C08A}" type="datetimeFigureOut">
              <a:rPr lang="es-419" smtClean="0"/>
              <a:t>2/12/2021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DA7B-4850-4F5B-9260-CE456BFC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35B0-A33B-4E2F-A183-C78A2EDF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D516-6BF2-498F-95D3-84B6F3C9698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8792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E5377589-9677-4744-A0A5-5E397A63916F}"/>
              </a:ext>
            </a:extLst>
          </p:cNvPr>
          <p:cNvSpPr txBox="1"/>
          <p:nvPr/>
        </p:nvSpPr>
        <p:spPr>
          <a:xfrm>
            <a:off x="679041" y="2890391"/>
            <a:ext cx="107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Procesamiento y Análisis de Datos</a:t>
            </a:r>
            <a:endParaRPr lang="en-US" sz="3200" b="1" dirty="0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FA91FBE4-DCF4-4F39-BF0C-A77EBF7DF4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48" y="748875"/>
            <a:ext cx="2700206" cy="1077218"/>
          </a:xfrm>
          <a:prstGeom prst="rect">
            <a:avLst/>
          </a:prstGeom>
          <a:noFill/>
        </p:spPr>
      </p:pic>
      <p:sp>
        <p:nvSpPr>
          <p:cNvPr id="8" name="Rectángulo 3">
            <a:extLst>
              <a:ext uri="{FF2B5EF4-FFF2-40B4-BE49-F238E27FC236}">
                <a16:creationId xmlns:a16="http://schemas.microsoft.com/office/drawing/2014/main" id="{60D0B940-9EF3-4E13-91BB-CCE15D70D899}"/>
              </a:ext>
            </a:extLst>
          </p:cNvPr>
          <p:cNvSpPr/>
          <p:nvPr/>
        </p:nvSpPr>
        <p:spPr>
          <a:xfrm>
            <a:off x="8118250" y="5586145"/>
            <a:ext cx="331642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Manuel Sierra, MD, MPH, PhD</a:t>
            </a:r>
          </a:p>
          <a:p>
            <a:pPr algn="ctr"/>
            <a:r>
              <a:rPr lang="es-H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FCM-UNAH</a:t>
            </a:r>
          </a:p>
          <a:p>
            <a:pPr algn="ctr"/>
            <a:r>
              <a:rPr lang="es-H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FCS-UNITEC </a:t>
            </a:r>
            <a:endParaRPr lang="en-US" dirty="0"/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E37F6FE8-1986-4D63-B691-FDBA7464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46" y="323927"/>
            <a:ext cx="1346783" cy="1836155"/>
          </a:xfrm>
          <a:prstGeom prst="rect">
            <a:avLst/>
          </a:prstGeom>
        </p:spPr>
      </p:pic>
      <p:pic>
        <p:nvPicPr>
          <p:cNvPr id="10" name="Imagen 5" descr="Resultado de imagen para logo de sociedad hondureña de enfermedades infecciosas">
            <a:extLst>
              <a:ext uri="{FF2B5EF4-FFF2-40B4-BE49-F238E27FC236}">
                <a16:creationId xmlns:a16="http://schemas.microsoft.com/office/drawing/2014/main" id="{B40D5BE6-ACA9-4074-BEE5-F7A921FED8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99" y="496712"/>
            <a:ext cx="1674727" cy="149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15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762000"/>
            <a:ext cx="8162925" cy="731838"/>
          </a:xfrm>
        </p:spPr>
        <p:txBody>
          <a:bodyPr/>
          <a:lstStyle/>
          <a:p>
            <a:pPr eaLnBrk="1" hangingPunct="1"/>
            <a:r>
              <a:rPr lang="es-CO" sz="4200" dirty="0"/>
              <a:t>La pregunta de investigación</a:t>
            </a:r>
            <a:endParaRPr lang="es-ES" sz="4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6814" y="1905000"/>
            <a:ext cx="8110537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CO" sz="2000" b="1"/>
              <a:t>Factible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Población accesible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Experiencia técnica adecuada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Costos y tiempos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Manejable administrativamente</a:t>
            </a:r>
          </a:p>
          <a:p>
            <a:pPr eaLnBrk="1" hangingPunct="1">
              <a:lnSpc>
                <a:spcPct val="90000"/>
              </a:lnSpc>
            </a:pPr>
            <a:r>
              <a:rPr lang="es-CO" sz="2000" b="1"/>
              <a:t>Interesante</a:t>
            </a:r>
          </a:p>
          <a:p>
            <a:pPr eaLnBrk="1" hangingPunct="1">
              <a:lnSpc>
                <a:spcPct val="90000"/>
              </a:lnSpc>
            </a:pPr>
            <a:r>
              <a:rPr lang="es-CO" sz="2000" b="1"/>
              <a:t>Ética</a:t>
            </a:r>
          </a:p>
          <a:p>
            <a:pPr eaLnBrk="1" hangingPunct="1">
              <a:lnSpc>
                <a:spcPct val="90000"/>
              </a:lnSpc>
            </a:pPr>
            <a:r>
              <a:rPr lang="es-CO" sz="2000" b="1"/>
              <a:t>Relevante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Para el conocimiento científico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Para la política clínica y sanitaria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Para líneas de investigación futuras</a:t>
            </a:r>
          </a:p>
          <a:p>
            <a:pPr eaLnBrk="1" hangingPunct="1">
              <a:lnSpc>
                <a:spcPct val="90000"/>
              </a:lnSpc>
            </a:pPr>
            <a:r>
              <a:rPr lang="es-CO" sz="2000" b="1"/>
              <a:t>Novedosa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Confirma, amplia o refuta hallazgos previos</a:t>
            </a:r>
          </a:p>
          <a:p>
            <a:pPr lvl="1" eaLnBrk="1" hangingPunct="1">
              <a:lnSpc>
                <a:spcPct val="90000"/>
              </a:lnSpc>
            </a:pPr>
            <a:r>
              <a:rPr lang="es-CO" sz="2000"/>
              <a:t>Proporciona nuevos resultados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F93316-CD1E-43D2-8982-9735CE30B60D}"/>
              </a:ext>
            </a:extLst>
          </p:cNvPr>
          <p:cNvSpPr txBox="1">
            <a:spLocks noChangeArrowheads="1"/>
          </p:cNvSpPr>
          <p:nvPr/>
        </p:nvSpPr>
        <p:spPr>
          <a:xfrm>
            <a:off x="1938339" y="103632"/>
            <a:ext cx="8162925" cy="731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200" dirty="0"/>
              <a:t>La pregunta de investigación</a:t>
            </a:r>
            <a:endParaRPr lang="es-ES" sz="4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3A928-C756-48CA-8908-1F01194305DC}"/>
              </a:ext>
            </a:extLst>
          </p:cNvPr>
          <p:cNvSpPr txBox="1"/>
          <p:nvPr/>
        </p:nvSpPr>
        <p:spPr>
          <a:xfrm>
            <a:off x="192024" y="1012850"/>
            <a:ext cx="11731752" cy="56140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H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 es la proporción de d</a:t>
            </a:r>
            <a:r>
              <a:rPr lang="es-H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epresión, ansiedad y desesperanza en trabajadores de salud ≥ 18 años que acuden a las unidades de salud en tiempos de COVID-19 asignadas a los médicos en servicio social 2021-2022?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HN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lang="es-HN" sz="2800" dirty="0">
                <a:latin typeface="Arial" panose="020B0604020202020204" pitchFamily="34" charset="0"/>
                <a:cs typeface="Arial" panose="020B0604020202020204" pitchFamily="34" charset="0"/>
              </a:rPr>
              <a:t>¿Cuáles son las características de la depresión, ansiedad y desesperanza en pacientes ≥ 18 años que acuden a las unidades de salud en tiempos de COVID-19 asignadas a los médicos en servicio social 2021-2022?</a:t>
            </a:r>
            <a:endParaRPr lang="es-419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0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pi Counts">
            <a:extLst>
              <a:ext uri="{FF2B5EF4-FFF2-40B4-BE49-F238E27FC236}">
                <a16:creationId xmlns:a16="http://schemas.microsoft.com/office/drawing/2014/main" id="{BBE239C7-CD0A-4713-BED9-12541894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726" y="152400"/>
            <a:ext cx="64865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5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trición basada en la evidencia">
            <a:extLst>
              <a:ext uri="{FF2B5EF4-FFF2-40B4-BE49-F238E27FC236}">
                <a16:creationId xmlns:a16="http://schemas.microsoft.com/office/drawing/2014/main" id="{7CF121B2-BC63-4AB6-A448-1702A69F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89" y="313267"/>
            <a:ext cx="8308622" cy="62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0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FA393D-7030-40A8-AE1D-B5949284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31" y="141402"/>
            <a:ext cx="4906047" cy="65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840992" y="-219456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s-ES" sz="4400" dirty="0">
                <a:solidFill>
                  <a:schemeClr val="tx2"/>
                </a:solidFill>
                <a:latin typeface="Lucida Casual" pitchFamily="66" charset="0"/>
              </a:rPr>
              <a:t>	</a:t>
            </a:r>
            <a:r>
              <a:rPr lang="es-ES" sz="3600" b="1" dirty="0">
                <a:solidFill>
                  <a:schemeClr val="tx2"/>
                </a:solidFill>
                <a:latin typeface="Lucida Casual" pitchFamily="66" charset="0"/>
              </a:rPr>
              <a:t>Objetivos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8EC54-940F-4A23-9F91-B9C1F0F7E919}"/>
              </a:ext>
            </a:extLst>
          </p:cNvPr>
          <p:cNvSpPr txBox="1"/>
          <p:nvPr/>
        </p:nvSpPr>
        <p:spPr>
          <a:xfrm>
            <a:off x="463296" y="1183474"/>
            <a:ext cx="11265408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Caracterizar a la población de estudio por edad, escolaridad, estado civil, ocupación.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HN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H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la proporción de depresión, ansiedad y desesperanza en los trabajadores de salud y </a:t>
            </a:r>
            <a:r>
              <a:rPr lang="es-HN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 pacientes ≥ 18 años, que acuden a las unidades de salud en tiempos de COVID-19.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factores relacionados </a:t>
            </a:r>
            <a:r>
              <a:rPr lang="es-H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depresión, ansiedad y desesperanza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esta población </a:t>
            </a:r>
            <a:r>
              <a:rPr lang="es-H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(ingresos económicos, antecedentes familiares de enfermedades mentales, horario de trabajo, profesión, consumo de alcohol y otras drogas, violencia).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H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factores de </a:t>
            </a:r>
            <a:r>
              <a:rPr lang="es-MX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co-morbilidad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asociados con depresión, ansiedad y desesperanza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Lucida Casual" pitchFamily="66" charset="0"/>
              </a:rPr>
              <a:t>UNA BUENA CATEGORIZACIÓN DE VARIABLES ES...</a:t>
            </a:r>
            <a:endParaRPr lang="es-ES" sz="2800" b="1">
              <a:solidFill>
                <a:schemeClr val="tx2"/>
              </a:solidFill>
              <a:latin typeface="Lucida Casual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81601" y="2001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O">
              <a:latin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133600" y="2057401"/>
            <a:ext cx="8001000" cy="32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s-MX" sz="2400" b="1" i="1" dirty="0">
                <a:solidFill>
                  <a:srgbClr val="660033"/>
                </a:solidFill>
                <a:latin typeface="Lucida Casual" pitchFamily="66" charset="0"/>
              </a:rPr>
              <a:t>EXHAUSTIVA:</a:t>
            </a:r>
            <a:r>
              <a:rPr lang="es-MX" sz="2400" b="1" dirty="0">
                <a:solidFill>
                  <a:srgbClr val="FFCC00"/>
                </a:solidFill>
                <a:latin typeface="Lucida Casual" pitchFamily="66" charset="0"/>
              </a:rPr>
              <a:t> </a:t>
            </a:r>
            <a:r>
              <a:rPr lang="es-MX" sz="2400" b="1" dirty="0">
                <a:solidFill>
                  <a:srgbClr val="0000CC"/>
                </a:solidFill>
                <a:latin typeface="Lucida Casual" pitchFamily="66" charset="0"/>
              </a:rPr>
              <a:t>Cubre  todos los valores posibles de la variable.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s-MX" sz="2400" b="1" i="1" dirty="0">
                <a:solidFill>
                  <a:srgbClr val="660033"/>
                </a:solidFill>
                <a:latin typeface="Lucida Casual" pitchFamily="66" charset="0"/>
              </a:rPr>
              <a:t>EXCLUYENTE:</a:t>
            </a:r>
            <a:r>
              <a:rPr lang="es-MX" sz="2400" b="1" dirty="0">
                <a:solidFill>
                  <a:srgbClr val="FFCC00"/>
                </a:solidFill>
                <a:latin typeface="Lucida Casual" pitchFamily="66" charset="0"/>
              </a:rPr>
              <a:t> </a:t>
            </a:r>
            <a:r>
              <a:rPr lang="es-MX" sz="2400" b="1" dirty="0">
                <a:solidFill>
                  <a:srgbClr val="0000CC"/>
                </a:solidFill>
                <a:latin typeface="Lucida Casual" pitchFamily="66" charset="0"/>
              </a:rPr>
              <a:t>Cada valor de la variable sólo puede clasificarse en una de las categorías establecidas.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s-MX" sz="2400" b="1" i="1" dirty="0">
                <a:solidFill>
                  <a:srgbClr val="660033"/>
                </a:solidFill>
                <a:latin typeface="Lucida Casual" pitchFamily="66" charset="0"/>
              </a:rPr>
              <a:t>DISCRIMINANTE:</a:t>
            </a:r>
            <a:r>
              <a:rPr lang="es-MX" sz="2400" b="1" dirty="0">
                <a:solidFill>
                  <a:srgbClr val="FFCC00"/>
                </a:solidFill>
                <a:latin typeface="Lucida Casual" pitchFamily="66" charset="0"/>
              </a:rPr>
              <a:t> </a:t>
            </a:r>
            <a:r>
              <a:rPr lang="es-MX" sz="2400" b="1" dirty="0">
                <a:solidFill>
                  <a:srgbClr val="0000CC"/>
                </a:solidFill>
                <a:latin typeface="Lucida Casual" pitchFamily="66" charset="0"/>
              </a:rPr>
              <a:t>Las categorías se establecen  de acuerdo con el fenómeno de interés, de tal forma que faciliten el análisis de los resultados. </a:t>
            </a:r>
            <a:endParaRPr lang="es-ES" sz="2400" b="1" dirty="0">
              <a:solidFill>
                <a:srgbClr val="0000CC"/>
              </a:solidFill>
              <a:latin typeface="Lucida Casual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Lucida Casual" pitchFamily="66" charset="0"/>
              </a:rPr>
              <a:t>UNA BUENA CATEGORIZACIÓN DE VARIABLES ES...</a:t>
            </a:r>
            <a:endParaRPr lang="es-ES" sz="2800" b="1">
              <a:solidFill>
                <a:schemeClr val="tx2"/>
              </a:solidFill>
              <a:latin typeface="Lucida Casual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81601" y="2001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O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3F4D5-1E72-4DF6-B3F5-6523861C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3" y="1853184"/>
            <a:ext cx="9421114" cy="38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3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1664"/>
            <a:ext cx="7772400" cy="1006475"/>
          </a:xfrm>
        </p:spPr>
        <p:txBody>
          <a:bodyPr/>
          <a:lstStyle/>
          <a:p>
            <a:pPr eaLnBrk="1" hangingPunct="1"/>
            <a:r>
              <a:rPr lang="es-MX" sz="3000" b="1">
                <a:latin typeface="Lucida Casual" pitchFamily="66" charset="0"/>
              </a:rPr>
              <a:t>OPERACIONALIZACIÓN DE VARIABLES</a:t>
            </a:r>
            <a:endParaRPr lang="es-ES" sz="3000" b="1">
              <a:latin typeface="Lucida Casual" pitchFamily="66" charset="0"/>
            </a:endParaRPr>
          </a:p>
        </p:txBody>
      </p:sp>
      <p:graphicFrame>
        <p:nvGraphicFramePr>
          <p:cNvPr id="9573" name="Group 357"/>
          <p:cNvGraphicFramePr>
            <a:graphicFrameLocks noGrp="1"/>
          </p:cNvGraphicFramePr>
          <p:nvPr/>
        </p:nvGraphicFramePr>
        <p:xfrm>
          <a:off x="1809720" y="1773238"/>
          <a:ext cx="8148669" cy="4572000"/>
        </p:xfrm>
        <a:graphic>
          <a:graphicData uri="http://schemas.openxmlformats.org/drawingml/2006/table">
            <a:tbl>
              <a:tblPr/>
              <a:tblGrid>
                <a:gridCol w="142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</a:rPr>
                        <a:t>Objetivo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</a:rPr>
                        <a:t>Variable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</a:rPr>
                        <a:t>Nivel de medición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</a:rPr>
                        <a:t>Categorías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Rounded MT Bold" pitchFamily="34" charset="0"/>
                        </a:rPr>
                        <a:t>Descripción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rgbClr val="660033"/>
                          </a:solidFill>
                          <a:latin typeface="Lucida Casual" pitchFamily="66" charset="0"/>
                        </a:rPr>
                        <a:t>Describir los factores relacionados con el ausentismo laboral de la empresa X entre 2005 - 2009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Sexo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Nominal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 Hombre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 Mujer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De acuerdo con las </a:t>
                      </a:r>
                      <a:r>
                        <a:rPr kumimoji="0" lang="es-MX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carac-terísticas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 morfológicas del individuo.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Edad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Razón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Número entero - años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Años cumpli-dos al mo-mento de la encuesta.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Antigüe-dad laboral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Razón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Número entero - meses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Tiempo </a:t>
                      </a:r>
                      <a:r>
                        <a:rPr kumimoji="0" lang="es-MX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com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-prendido en-</a:t>
                      </a:r>
                      <a:r>
                        <a:rPr kumimoji="0" lang="es-MX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tre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 las fechas de vincula-</a:t>
                      </a:r>
                      <a:r>
                        <a:rPr kumimoji="0" lang="es-MX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ción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 a la </a:t>
                      </a:r>
                      <a:r>
                        <a:rPr kumimoji="0" lang="es-MX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em</a:t>
                      </a: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ahoma" pitchFamily="34" charset="0"/>
                        </a:rPr>
                        <a:t>-presa y la de la encuesta.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9387C6-D62B-4877-9050-001A26000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11" y="1069849"/>
            <a:ext cx="9617512" cy="4736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/>
          <a:lstStyle/>
          <a:p>
            <a:r>
              <a:rPr lang="es-MX"/>
              <a:t>¿Qué es la ciencia?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 el </a:t>
            </a:r>
            <a:r>
              <a:rPr lang="es-MX" b="1" dirty="0"/>
              <a:t>conocimiento sistemático</a:t>
            </a:r>
            <a:r>
              <a:rPr lang="es-MX" dirty="0"/>
              <a:t> que el hombre construye sobre una realidad en condiciones históricas y sociales determinadas.</a:t>
            </a:r>
          </a:p>
          <a:p>
            <a:pPr>
              <a:buFont typeface="Wingdings" pitchFamily="2" charset="2"/>
              <a:buNone/>
            </a:pPr>
            <a:endParaRPr lang="es-MX" dirty="0"/>
          </a:p>
          <a:p>
            <a:r>
              <a:rPr lang="es-MX" dirty="0"/>
              <a:t>Se expresa en </a:t>
            </a:r>
            <a:r>
              <a:rPr lang="es-MX" b="1" dirty="0"/>
              <a:t>presupuestos teóricas a partir de las cuales se validan</a:t>
            </a:r>
            <a:r>
              <a:rPr lang="es-MX" dirty="0"/>
              <a:t> y formulan alternativas a esa realidad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5539" y="192088"/>
            <a:ext cx="8162925" cy="1446550"/>
          </a:xfrm>
        </p:spPr>
        <p:txBody>
          <a:bodyPr/>
          <a:lstStyle/>
          <a:p>
            <a:r>
              <a:rPr lang="es-ES_tradnl" dirty="0"/>
              <a:t>Instrumentos de recolección de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6814" y="1905000"/>
            <a:ext cx="8110537" cy="4191000"/>
          </a:xfrm>
        </p:spPr>
        <p:txBody>
          <a:bodyPr/>
          <a:lstStyle/>
          <a:p>
            <a:r>
              <a:rPr lang="es-ES_tradnl" dirty="0"/>
              <a:t>Mediciones biológicas, ambientales, antropométricas, geográficas, etc.</a:t>
            </a:r>
          </a:p>
          <a:p>
            <a:r>
              <a:rPr lang="es-ES_tradnl" dirty="0"/>
              <a:t>Formatos de registro de mediciones</a:t>
            </a:r>
          </a:p>
          <a:p>
            <a:r>
              <a:rPr lang="es-ES_tradnl" dirty="0"/>
              <a:t>Cuestionarios o encuestas</a:t>
            </a:r>
          </a:p>
          <a:p>
            <a:r>
              <a:rPr lang="es-ES_tradnl" dirty="0"/>
              <a:t>Entrevistas</a:t>
            </a:r>
          </a:p>
          <a:p>
            <a:r>
              <a:rPr lang="es-ES_tradnl" dirty="0"/>
              <a:t>Grupos focales</a:t>
            </a:r>
          </a:p>
          <a:p>
            <a:r>
              <a:rPr lang="es-ES_tradnl" dirty="0"/>
              <a:t>Observación, etc.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2819400" y="6172201"/>
            <a:ext cx="608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>
                <a:solidFill>
                  <a:srgbClr val="003366"/>
                </a:solidFill>
              </a:rPr>
              <a:t>¡Deben ser lo más válidos y confiables posible!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3114" y="150813"/>
            <a:ext cx="8594725" cy="1415772"/>
          </a:xfrm>
        </p:spPr>
        <p:txBody>
          <a:bodyPr/>
          <a:lstStyle/>
          <a:p>
            <a:r>
              <a:rPr lang="es-ES" dirty="0"/>
              <a:t>Diseño de cuestionarios</a:t>
            </a:r>
            <a:br>
              <a:rPr lang="es-ES" dirty="0"/>
            </a:br>
            <a:r>
              <a:rPr lang="es-ES" dirty="0"/>
              <a:t>Etapas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90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dirty="0"/>
              <a:t>Revisar la bibliografía y decidir la información necesaria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Elegir el tipo de cuestionario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Elegir el tipo de pregunta para cada variable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Definir códigos, puntuaciones o escalas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Elegir el orden de las preguntas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Diseñar el formato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Preparar el manual de instrucciones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Entrenar a los encuestadores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Prueba piloto del instrumento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Ajustar el cuestionario y el manual de instrucciones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3114" y="150813"/>
            <a:ext cx="8594725" cy="1415772"/>
          </a:xfrm>
        </p:spPr>
        <p:txBody>
          <a:bodyPr/>
          <a:lstStyle/>
          <a:p>
            <a:r>
              <a:rPr lang="es-ES" dirty="0"/>
              <a:t>Sistematización de la 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Seleccionar un programa para la captura de datos</a:t>
            </a:r>
          </a:p>
          <a:p>
            <a:r>
              <a:rPr lang="es-ES" dirty="0"/>
              <a:t>Diseñar un formulario electrónico para la captura de datos</a:t>
            </a:r>
          </a:p>
          <a:p>
            <a:r>
              <a:rPr lang="es-ES" dirty="0"/>
              <a:t>Definir reglas de validación y restricciones</a:t>
            </a:r>
          </a:p>
          <a:p>
            <a:r>
              <a:rPr lang="es-ES" dirty="0"/>
              <a:t>Control de calidad</a:t>
            </a:r>
          </a:p>
          <a:p>
            <a:pPr lvl="1"/>
            <a:r>
              <a:rPr lang="es-ES" dirty="0"/>
              <a:t>Auditoría de datos</a:t>
            </a:r>
          </a:p>
          <a:p>
            <a:pPr lvl="1"/>
            <a:r>
              <a:rPr lang="es-ES" dirty="0"/>
              <a:t>Doble digitación y validación de datos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 de análisis cuantitativo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s-ES"/>
              <a:t>Revisar los datos previamente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/>
              <a:t>Describir las no respuestas y evaluar su impacto sobre los resultados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/>
              <a:t>Establecer indicadores estadísticos para todos los resultados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/>
              <a:t>Describir los sujetos estudiados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/>
              <a:t>Establecer las pruebas de asociación y significación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/>
              <a:t>Análisis de subgrupos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ueba de hipotesis">
            <a:extLst>
              <a:ext uri="{FF2B5EF4-FFF2-40B4-BE49-F238E27FC236}">
                <a16:creationId xmlns:a16="http://schemas.microsoft.com/office/drawing/2014/main" id="{FFAC42ED-AEA7-4A5C-9A32-DB8B2CD2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217170"/>
            <a:ext cx="8595360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7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s ajustes urgentes que se necesitan para las Elecciones Generales 2021 -  Revistazo">
            <a:extLst>
              <a:ext uri="{FF2B5EF4-FFF2-40B4-BE49-F238E27FC236}">
                <a16:creationId xmlns:a16="http://schemas.microsoft.com/office/drawing/2014/main" id="{4CB88CD5-F482-4AB1-86FA-8000A5DB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82621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CaricaturadeHoy| El 2021, año de elecciones, donde políticos se acuerdan  de las personas sólo en">
            <a:extLst>
              <a:ext uri="{FF2B5EF4-FFF2-40B4-BE49-F238E27FC236}">
                <a16:creationId xmlns:a16="http://schemas.microsoft.com/office/drawing/2014/main" id="{E61EDF74-1E81-4341-9B50-7D5EB3E5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7" y="387283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CISIONES INTERNAS - Diario La Prensa">
            <a:extLst>
              <a:ext uri="{FF2B5EF4-FFF2-40B4-BE49-F238E27FC236}">
                <a16:creationId xmlns:a16="http://schemas.microsoft.com/office/drawing/2014/main" id="{44D93AB5-B355-4B40-A762-1AE1FB2A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09200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SECUENCIA DE LA CORRUPCIÓN - Diario La Prensa">
            <a:extLst>
              <a:ext uri="{FF2B5EF4-FFF2-40B4-BE49-F238E27FC236}">
                <a16:creationId xmlns:a16="http://schemas.microsoft.com/office/drawing/2014/main" id="{80DA8C19-04E6-4981-A284-C6651236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19" y="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aricatura del día – EL PAIS">
            <a:extLst>
              <a:ext uri="{FF2B5EF4-FFF2-40B4-BE49-F238E27FC236}">
                <a16:creationId xmlns:a16="http://schemas.microsoft.com/office/drawing/2014/main" id="{A0269AC6-31BF-4A92-AAD5-2BB71151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17" y="181532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OR CARRETADAS... - Diario La Prensa">
            <a:extLst>
              <a:ext uri="{FF2B5EF4-FFF2-40B4-BE49-F238E27FC236}">
                <a16:creationId xmlns:a16="http://schemas.microsoft.com/office/drawing/2014/main" id="{21727066-17A9-44AB-A381-1C71F7D0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4" y="2776842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orrupción contra reelección">
            <a:extLst>
              <a:ext uri="{FF2B5EF4-FFF2-40B4-BE49-F238E27FC236}">
                <a16:creationId xmlns:a16="http://schemas.microsoft.com/office/drawing/2014/main" id="{4ADF97FD-DF6C-45FC-9678-A0F85D97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7" y="491115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UXILIO! - Diario La Prensa">
            <a:extLst>
              <a:ext uri="{FF2B5EF4-FFF2-40B4-BE49-F238E27FC236}">
                <a16:creationId xmlns:a16="http://schemas.microsoft.com/office/drawing/2014/main" id="{112C732C-19D8-4BD2-A0F1-D438A574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34" y="351036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La Caricatura | Sector educativo urge de vacunas">
            <a:extLst>
              <a:ext uri="{FF2B5EF4-FFF2-40B4-BE49-F238E27FC236}">
                <a16:creationId xmlns:a16="http://schemas.microsoft.com/office/drawing/2014/main" id="{24E6E731-AD1E-4C65-8689-8BC6CB46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90" y="5167313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4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4082735" y="326275"/>
            <a:ext cx="4336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Muchas Gracias</a:t>
            </a: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Itarala</a:t>
            </a:r>
            <a:endParaRPr lang="es-MX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Tenki</a:t>
            </a:r>
            <a:r>
              <a:rPr lang="es-MX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poli</a:t>
            </a: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Kaparkua</a:t>
            </a:r>
            <a:endParaRPr lang="es-MX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Shiaa</a:t>
            </a:r>
            <a:r>
              <a:rPr lang="en-US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Apitishina</a:t>
            </a:r>
            <a:endParaRPr lang="es-MX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Thank</a:t>
            </a:r>
            <a:r>
              <a:rPr lang="es-MX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</a:t>
            </a:r>
            <a:endParaRPr lang="es-HN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4" y="534093"/>
            <a:ext cx="3142211" cy="2356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06" y="326275"/>
            <a:ext cx="3482340" cy="23164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7" y="3885351"/>
            <a:ext cx="3291839" cy="21937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6" y="2949243"/>
            <a:ext cx="2081096" cy="34341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377" y="4111927"/>
            <a:ext cx="3508664" cy="26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436814" y="2117725"/>
            <a:ext cx="8110537" cy="4191000"/>
          </a:xfrm>
        </p:spPr>
        <p:txBody>
          <a:bodyPr/>
          <a:lstStyle/>
          <a:p>
            <a:r>
              <a:rPr lang="es-MX" dirty="0"/>
              <a:t>El método científico es un sistema ordenado y riguroso de procedimientos de observación, interpretación, análisis y valoración de la realidad, aplicados a la producción de conocimiento nuevo.</a:t>
            </a:r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/>
          <a:lstStyle/>
          <a:p>
            <a:r>
              <a:rPr lang="es-MX"/>
              <a:t>El método científico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lecha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33550"/>
            <a:ext cx="5029200" cy="4133850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 rot="1701574">
            <a:off x="6702350" y="2597220"/>
            <a:ext cx="1617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CO" sz="2000">
                <a:solidFill>
                  <a:schemeClr val="bg1"/>
                </a:solidFill>
              </a:rPr>
              <a:t>Divulgación 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CO" sz="2000">
                <a:solidFill>
                  <a:schemeClr val="bg1"/>
                </a:solidFill>
              </a:rPr>
              <a:t>Aplicación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738813" y="5006975"/>
            <a:ext cx="1577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O" sz="2800">
                <a:solidFill>
                  <a:srgbClr val="FFFFFF"/>
                </a:solidFill>
              </a:rPr>
              <a:t>Ejecución</a:t>
            </a:r>
            <a:endParaRPr lang="es-ES" sz="2800">
              <a:solidFill>
                <a:srgbClr val="FFFFFF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/>
              <a:t>Proceso de investigación</a:t>
            </a:r>
            <a:endParaRPr lang="es-ES" sz="400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 rot="-3970303">
            <a:off x="3645662" y="3432146"/>
            <a:ext cx="2271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2000">
                <a:solidFill>
                  <a:schemeClr val="bg1"/>
                </a:solidFill>
              </a:rPr>
              <a:t>Diseño y planeación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395539" y="709613"/>
            <a:ext cx="8162925" cy="914400"/>
          </a:xfrm>
        </p:spPr>
        <p:txBody>
          <a:bodyPr/>
          <a:lstStyle/>
          <a:p>
            <a:r>
              <a:rPr lang="es-CO" sz="5400" b="1">
                <a:solidFill>
                  <a:srgbClr val="FF0000"/>
                </a:solidFill>
              </a:rPr>
              <a:t>Proyecto</a:t>
            </a:r>
            <a:r>
              <a:rPr lang="es-CO" sz="3600" b="1"/>
              <a:t> de investigación</a:t>
            </a:r>
            <a:endParaRPr lang="es-ES" sz="3600" b="1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5189" y="1868488"/>
            <a:ext cx="8281987" cy="4800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CO" sz="2400" i="1" dirty="0" err="1"/>
              <a:t>Proicere</a:t>
            </a:r>
            <a:r>
              <a:rPr lang="es-CO" sz="2400" i="1" dirty="0"/>
              <a:t> y </a:t>
            </a:r>
            <a:r>
              <a:rPr lang="es-CO" sz="2400" i="1" dirty="0" err="1"/>
              <a:t>proiectare</a:t>
            </a:r>
            <a:r>
              <a:rPr lang="es-CO" sz="2400" i="1" dirty="0"/>
              <a:t>: “arrojar algo hacia delante”</a:t>
            </a:r>
          </a:p>
          <a:p>
            <a:pPr algn="ctr">
              <a:buFont typeface="Wingdings" pitchFamily="2" charset="2"/>
              <a:buNone/>
            </a:pPr>
            <a:endParaRPr lang="es-CO" sz="2400" i="1" dirty="0"/>
          </a:p>
          <a:p>
            <a:pPr>
              <a:buFont typeface="Wingdings" pitchFamily="2" charset="2"/>
              <a:buNone/>
            </a:pPr>
            <a:r>
              <a:rPr lang="es-CO" dirty="0"/>
              <a:t>	Planeación de los aspectos científicos, técnicos, éticos y administrativos,  dentro de ciertos parámetros de concepción, tiempo y recursos</a:t>
            </a:r>
            <a:r>
              <a:rPr lang="es-CO" i="1" dirty="0"/>
              <a:t>.</a:t>
            </a:r>
          </a:p>
          <a:p>
            <a:pPr>
              <a:buFont typeface="Wingdings" pitchFamily="2" charset="2"/>
              <a:buNone/>
            </a:pPr>
            <a:endParaRPr lang="es-CO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6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Fases del diseño de una investigación científica</a:t>
            </a:r>
          </a:p>
        </p:txBody>
      </p:sp>
      <p:graphicFrame>
        <p:nvGraphicFramePr>
          <p:cNvPr id="87076" name="Group 36"/>
          <p:cNvGraphicFramePr>
            <a:graphicFrameLocks noGrp="1"/>
          </p:cNvGraphicFramePr>
          <p:nvPr>
            <p:ph idx="1"/>
          </p:nvPr>
        </p:nvGraphicFramePr>
        <p:xfrm>
          <a:off x="2166911" y="1979316"/>
          <a:ext cx="8110537" cy="4450080"/>
        </p:xfrm>
        <a:graphic>
          <a:graphicData uri="http://schemas.openxmlformats.org/drawingml/2006/table">
            <a:tbl>
              <a:tblPr/>
              <a:tblGrid>
                <a:gridCol w="270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Elementos de objeto del conocimiento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¿Qué?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Elementos de apoyo para realizar la investigación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¿Cómo?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Elementos administrativos para la ejecución de la investigación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¿Con qué?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Tema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Problema y justificación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Objetivos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Marco teórico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5. Metodología: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Diseño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Técnicas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Procedimientos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Plan de análisis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5. Aspectos éticos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6. Plan de trabajo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7. Gestión del proyecto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Presupuesto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/>
          <a:lstStyle/>
          <a:p>
            <a:pPr eaLnBrk="1" hangingPunct="1"/>
            <a:r>
              <a:rPr lang="es-CO"/>
              <a:t>Selección del problema</a:t>
            </a:r>
            <a:endParaRPr lang="es-E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0264" y="2349500"/>
            <a:ext cx="7989887" cy="4032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s-CO" sz="2600" b="1"/>
              <a:t>Pertinencia:</a:t>
            </a:r>
            <a:r>
              <a:rPr lang="es-CO" sz="2600"/>
              <a:t> ¿resolver el problema es prioritario por su magnitud, tendencia, urgencia o valoración social?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s-CO" sz="2600" b="1"/>
              <a:t>Originalidad:</a:t>
            </a:r>
            <a:r>
              <a:rPr lang="es-CO" sz="2600"/>
              <a:t> ¿la pregunta se puede resolver con los resultados de estudios previos?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s-CO" sz="2600" b="1"/>
              <a:t>Viabilidad:</a:t>
            </a:r>
            <a:r>
              <a:rPr lang="es-CO" sz="2600"/>
              <a:t> ¿es posible hacer la investigación con los recursos disponibles?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09800" y="1916114"/>
            <a:ext cx="79898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lang="es-CO" sz="2600" b="1">
                <a:latin typeface="Verdana" pitchFamily="34" charset="0"/>
              </a:rPr>
              <a:t>Aplicabilidad:</a:t>
            </a:r>
            <a:r>
              <a:rPr lang="es-CO" sz="2600">
                <a:latin typeface="Verdana" pitchFamily="34" charset="0"/>
              </a:rPr>
              <a:t> ¿es posible aplicar los resultados o las recomendaciones derivadas del estudio?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lang="es-CO" sz="2600" b="1">
                <a:latin typeface="Verdana" pitchFamily="34" charset="0"/>
              </a:rPr>
              <a:t>Asentimiento ético:</a:t>
            </a:r>
            <a:r>
              <a:rPr lang="es-CO" sz="2600">
                <a:latin typeface="Verdana" pitchFamily="34" charset="0"/>
              </a:rPr>
              <a:t> ¿la investigación mantiene un respeto y valoración de lo humano y la naturaleza?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lang="es-CO" sz="2600" b="1">
                <a:latin typeface="Verdana" pitchFamily="34" charset="0"/>
              </a:rPr>
              <a:t>Urgencia:</a:t>
            </a:r>
            <a:r>
              <a:rPr lang="es-CO" sz="2600">
                <a:latin typeface="Verdana" pitchFamily="34" charset="0"/>
              </a:rPr>
              <a:t> ¿qué tan urgente es obtener información al respecto?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lang="es-CO" sz="2600" b="1">
                <a:latin typeface="Verdana" pitchFamily="34" charset="0"/>
              </a:rPr>
              <a:t>Interés para el investigador:</a:t>
            </a:r>
            <a:r>
              <a:rPr lang="es-CO" sz="2600">
                <a:latin typeface="Verdana" pitchFamily="34" charset="0"/>
              </a:rPr>
              <a:t> ¿se siente comprometido con su idea de investigación?</a:t>
            </a:r>
            <a:endParaRPr lang="es-ES" sz="2600">
              <a:latin typeface="Verdana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395539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1" hangingPunct="1"/>
            <a:r>
              <a:rPr lang="es-CO" sz="4400">
                <a:solidFill>
                  <a:schemeClr val="tx2"/>
                </a:solidFill>
                <a:latin typeface="Verdana" pitchFamily="34" charset="0"/>
              </a:rPr>
              <a:t>Selección del problema</a:t>
            </a:r>
            <a:endParaRPr lang="es-ES" sz="440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  <p:bldP spid="10138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395539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1" hangingPunct="1"/>
            <a:r>
              <a:rPr lang="es-CO" sz="4400">
                <a:solidFill>
                  <a:schemeClr val="tx2"/>
                </a:solidFill>
                <a:latin typeface="Verdana" pitchFamily="34" charset="0"/>
              </a:rPr>
              <a:t>Selección del problema</a:t>
            </a:r>
            <a:endParaRPr lang="es-ES" sz="4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5A45A-7078-46C9-815C-FA18AE191A6A}"/>
              </a:ext>
            </a:extLst>
          </p:cNvPr>
          <p:cNvSpPr txBox="1"/>
          <p:nvPr/>
        </p:nvSpPr>
        <p:spPr>
          <a:xfrm>
            <a:off x="859917" y="2404310"/>
            <a:ext cx="10908411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H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Depresión, ansiedad y desesperanza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H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en trabajadores </a:t>
            </a:r>
            <a:r>
              <a:rPr lang="es-HN" sz="32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de </a:t>
            </a:r>
            <a:r>
              <a:rPr lang="es-H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salud y en pacientes ≥ 18 años que acuden a la unidad de salud en tiempos de COVID-19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22121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921</Words>
  <Application>Microsoft Office PowerPoint</Application>
  <PresentationFormat>Panorámica</PresentationFormat>
  <Paragraphs>163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9" baseType="lpstr">
      <vt:lpstr>Abadi MT Condensed Extra Bold</vt:lpstr>
      <vt:lpstr>Arial</vt:lpstr>
      <vt:lpstr>Arial Rounded MT Bold</vt:lpstr>
      <vt:lpstr>Bookman Old Style</vt:lpstr>
      <vt:lpstr>Calibri</vt:lpstr>
      <vt:lpstr>Calibri Light</vt:lpstr>
      <vt:lpstr>Lucida Casual</vt:lpstr>
      <vt:lpstr>Symbol</vt:lpstr>
      <vt:lpstr>Tahoma</vt:lpstr>
      <vt:lpstr>Times New Roman</vt:lpstr>
      <vt:lpstr>Verdana</vt:lpstr>
      <vt:lpstr>Wingdings</vt:lpstr>
      <vt:lpstr>Office Theme</vt:lpstr>
      <vt:lpstr>Presentación de PowerPoint</vt:lpstr>
      <vt:lpstr>¿Qué es la ciencia? </vt:lpstr>
      <vt:lpstr>El método científico</vt:lpstr>
      <vt:lpstr>Proceso de investigación</vt:lpstr>
      <vt:lpstr>Proyecto de investigación</vt:lpstr>
      <vt:lpstr>Fases del diseño de una investigación científica</vt:lpstr>
      <vt:lpstr>Selección del problema</vt:lpstr>
      <vt:lpstr>Presentación de PowerPoint</vt:lpstr>
      <vt:lpstr>Presentación de PowerPoint</vt:lpstr>
      <vt:lpstr>La pregunta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OPERACIONALIZACIÓN DE VARIABLES</vt:lpstr>
      <vt:lpstr>Presentación de PowerPoint</vt:lpstr>
      <vt:lpstr>Instrumentos de recolección de información</vt:lpstr>
      <vt:lpstr>Diseño de cuestionarios Etapas</vt:lpstr>
      <vt:lpstr>Sistematización de la información</vt:lpstr>
      <vt:lpstr>Plan de análisis cuantitativo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Sierra</dc:creator>
  <cp:lastModifiedBy>CEIB-FCM-UNAH</cp:lastModifiedBy>
  <cp:revision>4</cp:revision>
  <dcterms:created xsi:type="dcterms:W3CDTF">2021-11-19T21:41:44Z</dcterms:created>
  <dcterms:modified xsi:type="dcterms:W3CDTF">2021-12-03T00:27:02Z</dcterms:modified>
</cp:coreProperties>
</file>