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3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2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8D199-6F86-4844-B9F9-F95748A06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3449E6-9363-4F44-ABF5-32F7C9F20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2A3504-635C-4406-BA68-A45A71F6B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928D4B-AB01-4A18-A222-D87441BBF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BC9EEC-022E-4204-85B9-A56DF67E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55932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B34-2D35-49EB-8A96-744FD5E65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89D8DC-3440-4C42-9BE1-B58854C72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5DED03-43A5-4826-A098-E735BA33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A8F332-1C1D-40CF-A8C7-933A40533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5090C8-4229-4720-801B-889BC2F79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779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D32A7C-DFBF-4A44-828C-884F3BA9B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E484FE-706D-4E8F-861F-95AAD2ADD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585AE5-12C6-41A4-A429-6B198738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3A9C3B-C331-486F-B2A4-580431679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F4690D-676A-4F06-AF8E-652579307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9306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D605F-0A86-405B-9F5E-C0960145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2BDE25-5DE7-463B-8772-DC871E640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67D565-2E09-4596-AB1C-7ACC7597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C063FF-1C8E-494A-BC33-812FD820D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701711-E240-4DA6-8EEC-1985B786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33339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98C8D-2CF0-4101-B5AE-FD0DA99A1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13EDEC-4761-450C-A3EB-EE36D9E1F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D821A6-0DD5-45D0-AB5B-4B2A870ED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6A3C97-84CC-4B25-A659-F8FDB6F1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CD1F8E-3B8E-419E-B905-CD9F770D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4052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F68FD-D427-44D0-9C97-A801A60E5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10C31F-E2EF-4FA8-9E84-34EC5832B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128C0F-4C07-4828-949C-0D5299EEB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D08C6B-91AB-4811-A119-299EEB0B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807B44-80D5-4DBC-A2F8-4EAAA5DFA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640719-455A-4728-B746-2A544D315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6749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BCE003-EBF3-4E85-9735-75FD01933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541F10-2140-4C3A-AD9F-CF93FA388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36A074-981A-43ED-AE2B-7E772B3B2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F5FBE0E-061C-4558-A252-2CD1DF32B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DC8F2B6-E285-4324-9ACC-DF7CCFD900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0C20AC1-D53E-4709-A29F-8B54C83C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CF6BD6-D323-4EE1-9FCD-D720434B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583D1A9-97C9-454C-8020-B653F0C42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7240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8221F3-49D9-40A8-AE21-58037E7B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9988E3A-50BD-475B-B7CB-02C44FBAB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1C63F6-B538-4BBF-99F3-0F5DB21CD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DA13C5-3770-4B99-83F6-C7A54BDF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07912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4952FF-5A48-4D9E-BC4F-1D4AC927B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045129-6250-4C31-B3AE-FC173034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14F7DD-9ADE-475C-A398-B9BEEC53B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5372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74D46E-797C-4DA2-B577-6F0CF9812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525E8B-89EE-46ED-99AB-873B9E233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311A7D-E446-4977-96BE-EFB6771F6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ED3B53-EA40-4A9D-8316-91AFBCD2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3ED533-A9E6-4C03-9459-FF29462B3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1042DA-B06A-42FB-A1D1-678445015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6606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DD4C7-0AF8-4B28-BFB7-AC2E5B0F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24E7C5-007A-4166-A864-4F92736783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C234E8-2018-4C27-BBB1-FA5F89DC3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D16C2E-7742-45FD-BCDC-763D2A60C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2B84C1-D182-4EC2-9CE0-CC740731A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F82064-1DB4-4BDF-AB4A-D1479A25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0875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789942-00D0-451B-9EE3-EEF2903A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D68187-9957-4E0D-874C-BBCBE2F2D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67A80-1CCA-42BB-80EF-AABB3769E8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97C65-D626-449C-BA28-710031DC0C6E}" type="datetimeFigureOut">
              <a:rPr lang="es-HN" smtClean="0"/>
              <a:t>21/10/2021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6D47E9-9938-42E4-A932-0E7B64E3C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EA4F9B-23CA-4BBA-823F-2AEC16BC2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EAC06-793B-43B2-8CA9-CB654336214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20596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ED94D-E31F-46D5-86C7-F7B822114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HN" dirty="0"/>
              <a:t>Investigación - Generalidades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CA58A5-772E-48F6-9516-AC610C150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747837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s-HN" dirty="0"/>
              <a:t>Dra.  Eleonora Espinoza </a:t>
            </a:r>
          </a:p>
          <a:p>
            <a:r>
              <a:rPr lang="es-HN" dirty="0"/>
              <a:t>UIC</a:t>
            </a:r>
          </a:p>
          <a:p>
            <a:r>
              <a:rPr lang="es-HN" dirty="0"/>
              <a:t>Octubre 2021 </a:t>
            </a:r>
          </a:p>
        </p:txBody>
      </p:sp>
    </p:spTree>
    <p:extLst>
      <p:ext uri="{BB962C8B-B14F-4D97-AF65-F5344CB8AC3E}">
        <p14:creationId xmlns:p14="http://schemas.microsoft.com/office/powerpoint/2010/main" val="2997927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B54B5-605B-40BE-BCCC-4BED1969C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16440" cy="51879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2. PLAN DE LA INVESTIGACIÓN</a:t>
            </a:r>
            <a:br>
              <a:rPr lang="es-ES" altLang="es-HN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HN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6825D9-E488-47ED-BEC6-EEA36E8A3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30000"/>
              </a:lnSpc>
            </a:pPr>
            <a:r>
              <a:rPr lang="es-ES_tradnl" altLang="es-HN" sz="7600" dirty="0">
                <a:latin typeface="Calibri" panose="020F0502020204030204" pitchFamily="34" charset="0"/>
                <a:cs typeface="Calibri" panose="020F0502020204030204" pitchFamily="34" charset="0"/>
              </a:rPr>
              <a:t>2.2. VARIABLES A ESTUDIAR</a:t>
            </a:r>
          </a:p>
          <a:p>
            <a:pPr marL="457200" lvl="1" indent="0">
              <a:lnSpc>
                <a:spcPct val="130000"/>
              </a:lnSpc>
              <a:buNone/>
            </a:pPr>
            <a:r>
              <a:rPr lang="es-ES_tradnl" altLang="es-HN" sz="7600" dirty="0">
                <a:latin typeface="Calibri" panose="020F0502020204030204" pitchFamily="34" charset="0"/>
                <a:cs typeface="Calibri" panose="020F0502020204030204" pitchFamily="34" charset="0"/>
              </a:rPr>
              <a:t> Dependen de los objetivos y disponibilidad o 	capacidad de obtención (las imprescindibles)</a:t>
            </a:r>
          </a:p>
          <a:p>
            <a:pPr marL="457200" lvl="1" indent="0">
              <a:lnSpc>
                <a:spcPct val="130000"/>
              </a:lnSpc>
              <a:buNone/>
            </a:pPr>
            <a:r>
              <a:rPr lang="es-ES_tradnl" altLang="es-HN" sz="7600" dirty="0">
                <a:latin typeface="Calibri" panose="020F0502020204030204" pitchFamily="34" charset="0"/>
                <a:cs typeface="Calibri" panose="020F0502020204030204" pitchFamily="34" charset="0"/>
              </a:rPr>
              <a:t> Definición Operativa</a:t>
            </a:r>
          </a:p>
          <a:p>
            <a:pPr marL="457200" lvl="1" indent="0">
              <a:lnSpc>
                <a:spcPct val="130000"/>
              </a:lnSpc>
              <a:buNone/>
            </a:pPr>
            <a:r>
              <a:rPr lang="es-ES_tradnl" altLang="es-HN" sz="7600" dirty="0">
                <a:latin typeface="Calibri" panose="020F0502020204030204" pitchFamily="34" charset="0"/>
                <a:cs typeface="Calibri" panose="020F0502020204030204" pitchFamily="34" charset="0"/>
              </a:rPr>
              <a:t> Cualitativas</a:t>
            </a:r>
          </a:p>
          <a:p>
            <a:pPr marL="457200" lvl="1" indent="0">
              <a:lnSpc>
                <a:spcPct val="130000"/>
              </a:lnSpc>
              <a:buNone/>
            </a:pPr>
            <a:r>
              <a:rPr lang="es-ES_tradnl" altLang="es-HN" sz="7600" dirty="0">
                <a:latin typeface="Calibri" panose="020F0502020204030204" pitchFamily="34" charset="0"/>
                <a:cs typeface="Calibri" panose="020F0502020204030204" pitchFamily="34" charset="0"/>
              </a:rPr>
              <a:t> Cuantitativas:</a:t>
            </a:r>
          </a:p>
          <a:p>
            <a:pPr marL="914400" lvl="2" indent="0">
              <a:lnSpc>
                <a:spcPct val="130000"/>
              </a:lnSpc>
              <a:buNone/>
            </a:pPr>
            <a:r>
              <a:rPr lang="es-ES_tradnl" altLang="es-HN" sz="7600" dirty="0">
                <a:latin typeface="Calibri" panose="020F0502020204030204" pitchFamily="34" charset="0"/>
                <a:cs typeface="Calibri" panose="020F0502020204030204" pitchFamily="34" charset="0"/>
              </a:rPr>
              <a:t> Continuas (medibles) </a:t>
            </a:r>
          </a:p>
          <a:p>
            <a:pPr marL="914400" lvl="2" indent="0">
              <a:lnSpc>
                <a:spcPct val="130000"/>
              </a:lnSpc>
              <a:buNone/>
            </a:pPr>
            <a:r>
              <a:rPr lang="es-ES_tradnl" altLang="es-HN" sz="7600" dirty="0">
                <a:latin typeface="Calibri" panose="020F0502020204030204" pitchFamily="34" charset="0"/>
                <a:cs typeface="Calibri" panose="020F0502020204030204" pitchFamily="34" charset="0"/>
              </a:rPr>
              <a:t> Discontinuas o Discretas (contables)</a:t>
            </a:r>
          </a:p>
          <a:p>
            <a:pPr marL="457200" lvl="1" indent="0">
              <a:lnSpc>
                <a:spcPct val="130000"/>
              </a:lnSpc>
              <a:buNone/>
            </a:pPr>
            <a:r>
              <a:rPr lang="es-ES_tradnl" altLang="es-HN" sz="7600" dirty="0">
                <a:latin typeface="Calibri" panose="020F0502020204030204" pitchFamily="34" charset="0"/>
                <a:cs typeface="Calibri" panose="020F0502020204030204" pitchFamily="34" charset="0"/>
              </a:rPr>
              <a:t> Dependientes/Independientes</a:t>
            </a:r>
          </a:p>
          <a:p>
            <a:pPr marL="457200" lvl="1" indent="0">
              <a:lnSpc>
                <a:spcPct val="130000"/>
              </a:lnSpc>
              <a:buNone/>
            </a:pPr>
            <a:r>
              <a:rPr lang="es-ES_tradnl" altLang="es-HN" sz="7600" dirty="0">
                <a:latin typeface="Calibri" panose="020F0502020204030204" pitchFamily="34" charset="0"/>
                <a:cs typeface="Calibri" panose="020F0502020204030204" pitchFamily="34" charset="0"/>
              </a:rPr>
              <a:t> Confusión (Evitación/Neutralización)</a:t>
            </a:r>
            <a:endParaRPr lang="es-ES" altLang="es-HN" sz="7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999544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D96D9-38B3-42E8-B410-ED4406D9B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82640" cy="51879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2. PLAN DE LA INVESTIGACIÓN</a:t>
            </a:r>
            <a:br>
              <a:rPr lang="es-ES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HN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9D7CF-8997-46D8-AA66-04B3FA33C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2.3. MÉTODOS PARA RECOGER DATOS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 Fuentes: Primarias-secundarias-terciarias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 Técnica: Observación, Entrevistas, 	Cuestionarios...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2.4. ERRORES DE MEDIDA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 Errores Sistemáticos (Sesgos)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 Errores Aleatorios (de Muestreo)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6754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B4BC0-88B6-4C9D-80E8-D694E49B1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339840" cy="82359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2. PLAN DE LA INVESTIGACIÓN</a:t>
            </a:r>
            <a:br>
              <a:rPr lang="es-ES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HN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4C4F5C-06E6-48BD-BF72-C4D7DF10B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40000"/>
              </a:lnSpc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2.5. VALORAR UN ESTUDIO PILOTO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2.6. PREPARAR LA RECOGIDA DE DATOS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 Tener el material preparado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 Entrenamiento de recogida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 Codificación especificada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895465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E62C3-6BBB-4EAC-BE7E-1D973F344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54040" cy="59499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3. EJECUCIÓN</a:t>
            </a:r>
            <a:br>
              <a:rPr lang="es-ES" altLang="es-HN" sz="44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es-HN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EFF834-E3CE-4D65-89BC-0C377C481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0120"/>
            <a:ext cx="10515600" cy="5216843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3.1. RECOGIDA DE LA INFORMACIÓN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 Recogida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 Supervisión de la Recogida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3.2. TRATAMIENTO DE LA INFORMACIÓN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 Codificación y vaciado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 Mecanización</a:t>
            </a:r>
            <a:endParaRPr lang="es-HN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154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4B839-C1CD-4694-807E-ECC672C28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84320" cy="74739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4. EVALUACIÓN</a:t>
            </a:r>
            <a:br>
              <a:rPr lang="es-ES" altLang="es-HN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HN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652F62-320C-478F-AF2D-6D3D070EB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4.1. ANÁLISIS</a:t>
            </a:r>
          </a:p>
          <a:p>
            <a:pPr>
              <a:lnSpc>
                <a:spcPct val="140000"/>
              </a:lnSpc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4.2. INTERPRETACIÓN DE RESULTADOS</a:t>
            </a:r>
          </a:p>
          <a:p>
            <a:pPr>
              <a:lnSpc>
                <a:spcPct val="140000"/>
              </a:lnSpc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4.3. REDACTAR INFORME O ARTÍCULO</a:t>
            </a:r>
          </a:p>
          <a:p>
            <a:pPr>
              <a:lnSpc>
                <a:spcPct val="140000"/>
              </a:lnSpc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4.4. DIFUNDIR LOS RESULTADOS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063559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83FDD1-D60F-4724-954F-F0902AC1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/>
              <a:t>Protocolo de Investigación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3B2641-7796-4D2A-9959-838A8FADF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HN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endParaRPr lang="es-HN" sz="1800" b="1" dirty="0">
              <a:solidFill>
                <a:srgbClr val="000000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r>
              <a:rPr lang="es-HN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PREVALENCIA DE   DEPRESIÓN, ANSIEDAD Y DESESPERANZA EN TRABAJADORES DE LA SALUD EN TIEMPOS DEL COVID19, EN LAS AREAS DE INFLUENCIA DE LOS MEDICOS EN SERVICIO SOCIAL, AÑO 2021-2022.</a:t>
            </a:r>
            <a:endParaRPr lang="es-HN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90297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0ECBB-F5D7-4037-88A3-8799E0AE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/>
              <a:t>Grupo de Investigación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296300-F198-47C9-B6BD-9F61A365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dirty="0"/>
              <a:t>Dr. Carlos Sosa Mendoza- Medico Psiquiatra</a:t>
            </a:r>
          </a:p>
          <a:p>
            <a:r>
              <a:rPr lang="es-HN" dirty="0"/>
              <a:t>Dra.  Eleonora Espinoza – Asesor Metodológico </a:t>
            </a:r>
          </a:p>
          <a:p>
            <a:r>
              <a:rPr lang="es-HN" dirty="0"/>
              <a:t>Lic.  Mauricio Gonzales  -Asesor Metodológico</a:t>
            </a:r>
          </a:p>
          <a:p>
            <a:r>
              <a:rPr lang="es-HN" dirty="0"/>
              <a:t>Dra. Itzael Fuentes-   Asesor Metodológico</a:t>
            </a:r>
          </a:p>
          <a:p>
            <a:r>
              <a:rPr lang="es-HN" dirty="0"/>
              <a:t>Dra. </a:t>
            </a:r>
            <a:r>
              <a:rPr lang="es-HN" dirty="0" err="1"/>
              <a:t>Lysien</a:t>
            </a:r>
            <a:r>
              <a:rPr lang="es-HN" dirty="0"/>
              <a:t> Zambrano-Asesor Metodológico</a:t>
            </a:r>
          </a:p>
          <a:p>
            <a:r>
              <a:rPr lang="es-HN" dirty="0"/>
              <a:t>Dr. Manuel Sierra- Asesor – Metodológico</a:t>
            </a:r>
          </a:p>
          <a:p>
            <a:r>
              <a:rPr lang="es-HN" dirty="0"/>
              <a:t>MSS cohorte Septiembre-Octubre 2021</a:t>
            </a:r>
          </a:p>
          <a:p>
            <a:r>
              <a:rPr lang="es-HN" dirty="0"/>
              <a:t>Personal de Apoyo- Lic. Rosa Flores, Br. Henry Castro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722999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ADF6E-9A69-4817-BD73-D8E069C6D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/>
              <a:t>A quién considerar como autor del trabajo?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6B2626-27CD-4B6D-A722-07FDB65C4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algn="just"/>
            <a:r>
              <a:rPr lang="es-HN" sz="3600" dirty="0"/>
              <a:t>¿El ICMJE siguientes 4 actividades: 1.- Aportar contribuciones sustanciales durante las fases de concepción y diseño del trabajo o en la adquisición, análisis o interpretación de los datos. 2.- Redactar o revisar el documento de manera crítica. 3.- Aprobar la versión final que va a ser publicada. 4.- Estar de acuerdo en ser responsable de todos los aspectos de la obra y así garantizar que el trabajo fue realizado de manera precisa y con integridad</a:t>
            </a:r>
          </a:p>
        </p:txBody>
      </p:sp>
    </p:spTree>
    <p:extLst>
      <p:ext uri="{BB962C8B-B14F-4D97-AF65-F5344CB8AC3E}">
        <p14:creationId xmlns:p14="http://schemas.microsoft.com/office/powerpoint/2010/main" val="2592368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1833F80E-50EF-4A7B-85D9-8EBCF03AA8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514" y="1142999"/>
            <a:ext cx="7142015" cy="4015423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F640F8E-C7B2-4DEE-877F-8C0A07094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1690687"/>
            <a:ext cx="6643425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52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20FCDA-0FB7-4CAF-A219-420F8F446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HN" dirty="0"/>
          </a:p>
          <a:p>
            <a:endParaRPr lang="es-HN" dirty="0"/>
          </a:p>
          <a:p>
            <a:endParaRPr lang="es-HN" dirty="0"/>
          </a:p>
          <a:p>
            <a:pPr marL="0" indent="0" algn="ctr">
              <a:buNone/>
            </a:pPr>
            <a:r>
              <a:rPr lang="es-HN" sz="6000" dirty="0"/>
              <a:t>GRACIAS !!!!</a:t>
            </a:r>
          </a:p>
        </p:txBody>
      </p:sp>
    </p:spTree>
    <p:extLst>
      <p:ext uri="{BB962C8B-B14F-4D97-AF65-F5344CB8AC3E}">
        <p14:creationId xmlns:p14="http://schemas.microsoft.com/office/powerpoint/2010/main" val="57185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56139-70B6-4319-89CF-E5D812161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240" y="883920"/>
            <a:ext cx="6964680" cy="6858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HN" dirty="0"/>
              <a:t>Que es  la Investigación 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E75290-B26B-44E9-82AB-AD7824EF7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_tradnl" altLang="es-HN" sz="2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ES_tradnl" altLang="es-HN" sz="2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ES_tradnl" altLang="es-HN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INVESTIGACIÓN </a:t>
            </a:r>
            <a:r>
              <a:rPr lang="es-ES_tradnl" altLang="es-HN" sz="2800" b="1" i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</a:p>
          <a:p>
            <a:pPr marL="0" indent="0" algn="just">
              <a:buNone/>
            </a:pPr>
            <a:r>
              <a:rPr lang="es-ES_tradnl" altLang="es-HN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PROCESO </a:t>
            </a:r>
            <a:r>
              <a:rPr lang="es-ES_tradnl" altLang="es-HN" sz="2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SISTEMÁTICO</a:t>
            </a:r>
            <a:r>
              <a:rPr lang="es-ES_tradnl" altLang="es-HN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_tradnl" altLang="es-HN" sz="2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ORGANIZADO</a:t>
            </a:r>
            <a:r>
              <a:rPr lang="es-ES_tradnl" altLang="es-HN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s-ES_tradnl" altLang="es-HN" sz="2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r>
              <a:rPr lang="es-ES_tradnl" altLang="es-HN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0" indent="0" algn="just">
              <a:buNone/>
            </a:pPr>
            <a:r>
              <a:rPr lang="es-ES_tradnl" altLang="es-HN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DESTINADO A RESPONDER UNA PREGUNTA</a:t>
            </a:r>
            <a:r>
              <a:rPr lang="es-ES_tradnl" altLang="es-HN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altLang="es-HN" b="1" i="1" dirty="0">
                <a:latin typeface="Calibri" panose="020F0502020204030204" pitchFamily="34" charset="0"/>
                <a:cs typeface="Calibri" panose="020F0502020204030204" pitchFamily="34" charset="0"/>
              </a:rPr>
              <a:t>DE INVESTIGACION 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70276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7CECF-CDC4-48D5-8496-AA476FFE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6004560" cy="838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6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600" i="1" dirty="0">
                <a:latin typeface="Calibri" panose="020F0502020204030204" pitchFamily="34" charset="0"/>
                <a:cs typeface="Calibri" panose="020F0502020204030204" pitchFamily="34" charset="0"/>
              </a:rPr>
              <a:t>SISTEMÁTICO</a:t>
            </a:r>
            <a:br>
              <a:rPr lang="es-ES_tradnl" altLang="es-HN" sz="44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HN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5C272D-E915-4806-A0F8-EA38FBC80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_tradnl" altLang="es-HN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Partiendo de la formulación de hipótesis/objetivos, se recogen  datos según un plan prediseñado que, una vez analizados e interpretados, modificarán o añadirán nuevos conocimientos a lo ya existentes, iniciándose un nuevo ciclo</a:t>
            </a:r>
            <a:r>
              <a:rPr lang="es-ES_tradnl" altLang="es-HN" sz="3600" dirty="0">
                <a:solidFill>
                  <a:srgbClr val="00FF00"/>
                </a:solidFill>
                <a:latin typeface="Comic Sans MS" panose="030F0702030302020204" pitchFamily="66" charset="0"/>
              </a:rPr>
              <a:t>.</a:t>
            </a:r>
            <a:r>
              <a:rPr lang="es-ES_tradnl" altLang="es-HN" sz="3600" b="1" i="1" dirty="0">
                <a:solidFill>
                  <a:srgbClr val="00FF00"/>
                </a:solidFill>
                <a:latin typeface="Comic Sans MS" panose="030F0702030302020204" pitchFamily="66" charset="0"/>
              </a:rPr>
              <a:t> 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59964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EDECB8-127C-42D0-81A2-40334F43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10600" cy="88455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6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600" i="1" dirty="0">
                <a:latin typeface="Calibri" panose="020F0502020204030204" pitchFamily="34" charset="0"/>
                <a:cs typeface="Calibri" panose="020F0502020204030204" pitchFamily="34" charset="0"/>
              </a:rPr>
              <a:t>ORGANIZADO</a:t>
            </a:r>
            <a:r>
              <a:rPr lang="es-ES_tradnl" altLang="es-HN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s-ES_tradnl" altLang="es-HN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HN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C7D58B-D5D4-4CF6-A3FA-657C3F8C6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Todos los miembros de un equipo investigador conocen perfectamente lo que hay que hacer durante todo el estudio, aplican las mismas definiciones y criterios y actúan de forma idéntica ante cualquier duda. </a:t>
            </a:r>
          </a:p>
          <a:p>
            <a:pPr marL="0" indent="0" algn="just">
              <a:buNone/>
            </a:pPr>
            <a:endParaRPr lang="es-ES_tradnl" altLang="es-HN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_tradnl" alt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Para ello es básico el</a:t>
            </a:r>
            <a:r>
              <a:rPr lang="es-ES_tradnl" alt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 Protocolo</a:t>
            </a:r>
            <a:endParaRPr lang="es-HN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5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2C126-7296-4520-98A7-BA0CCCFDE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297680" cy="65595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_tradnl" altLang="es-HN" sz="3600" i="1" dirty="0"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endParaRPr lang="es-HN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DB7A71-4338-4103-86A1-9DC246A0F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altLang="es-HN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Las conclusiones que se obtienen no se basan en impresiones subjetivas, sino en hechos que se han observado y medido, y en su interpretación se evita cualquier prejuicio que los investigadores pudieran tener.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026912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7B907-1D93-4BA1-9752-1C18BF82B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160"/>
            <a:ext cx="8061960" cy="54387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100" dirty="0">
                <a:latin typeface="Calibri" panose="020F0502020204030204" pitchFamily="34" charset="0"/>
                <a:cs typeface="Calibri" panose="020F0502020204030204" pitchFamily="34" charset="0"/>
              </a:rPr>
              <a:t>GUIA PARA LA ELABORACIÓN DE UNA INVESTIGACIÓN</a:t>
            </a:r>
            <a:br>
              <a:rPr lang="es-ES" altLang="es-HN" sz="4400" i="1" dirty="0">
                <a:solidFill>
                  <a:srgbClr val="99FF33"/>
                </a:solidFill>
                <a:latin typeface="Comic Sans MS" panose="030F0702030302020204" pitchFamily="66" charset="0"/>
              </a:rPr>
            </a:br>
            <a:endParaRPr lang="es-HN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547C42-0630-45B7-B657-5863D4312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6320"/>
            <a:ext cx="10515600" cy="51406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altLang="es-HN" sz="2800" dirty="0">
                <a:latin typeface="Calibri" panose="020F0502020204030204" pitchFamily="34" charset="0"/>
                <a:cs typeface="Calibri" panose="020F0502020204030204" pitchFamily="34" charset="0"/>
              </a:rPr>
              <a:t>1. FASE PREPARATORIA</a:t>
            </a:r>
            <a:endParaRPr lang="es-ES" altLang="es-H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s-ES_tradnl" altLang="es-HN" sz="2800" dirty="0">
                <a:latin typeface="Calibri" panose="020F0502020204030204" pitchFamily="34" charset="0"/>
                <a:cs typeface="Calibri" panose="020F0502020204030204" pitchFamily="34" charset="0"/>
              </a:rPr>
              <a:t>1.1. FINALIDAD: CLARIFICAR PROPÓSITO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s-ES_tradnl" altLang="es-HN" sz="2800" dirty="0">
                <a:latin typeface="Calibri" panose="020F0502020204030204" pitchFamily="34" charset="0"/>
                <a:cs typeface="Calibri" panose="020F0502020204030204" pitchFamily="34" charset="0"/>
              </a:rPr>
              <a:t>1.2. FORMULAR CORRECTAMENTE EL TEMA 	DE ESTUDIO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s-ES_tradnl" altLang="es-HN" sz="2800" dirty="0">
                <a:latin typeface="Calibri" panose="020F0502020204030204" pitchFamily="34" charset="0"/>
                <a:cs typeface="Calibri" panose="020F0502020204030204" pitchFamily="34" charset="0"/>
              </a:rPr>
              <a:t>1.3. REVISIÓN BIBLIOGRÁFICA EXHAUSTIVA:</a:t>
            </a:r>
          </a:p>
          <a:p>
            <a:pPr marL="914400" lvl="2" indent="0">
              <a:lnSpc>
                <a:spcPct val="140000"/>
              </a:lnSpc>
              <a:buNone/>
            </a:pPr>
            <a:r>
              <a:rPr lang="es-ES_tradnl" altLang="es-HN" sz="2800" dirty="0">
                <a:latin typeface="Calibri" panose="020F0502020204030204" pitchFamily="34" charset="0"/>
                <a:cs typeface="Calibri" panose="020F0502020204030204" pitchFamily="34" charset="0"/>
              </a:rPr>
              <a:t> Búsqueda y selección </a:t>
            </a:r>
          </a:p>
          <a:p>
            <a:pPr marL="914400" lvl="2" indent="0">
              <a:lnSpc>
                <a:spcPct val="140000"/>
              </a:lnSpc>
              <a:buNone/>
            </a:pPr>
            <a:r>
              <a:rPr lang="es-ES_tradnl" altLang="es-HN" sz="2800" dirty="0">
                <a:latin typeface="Calibri" panose="020F0502020204030204" pitchFamily="34" charset="0"/>
                <a:cs typeface="Calibri" panose="020F0502020204030204" pitchFamily="34" charset="0"/>
              </a:rPr>
              <a:t> Obtención</a:t>
            </a:r>
          </a:p>
          <a:p>
            <a:pPr marL="914400" lvl="2" indent="0">
              <a:lnSpc>
                <a:spcPct val="140000"/>
              </a:lnSpc>
              <a:buNone/>
            </a:pPr>
            <a:r>
              <a:rPr lang="es-ES_tradnl" altLang="es-HN" sz="2800" dirty="0">
                <a:latin typeface="Calibri" panose="020F0502020204030204" pitchFamily="34" charset="0"/>
                <a:cs typeface="Calibri" panose="020F0502020204030204" pitchFamily="34" charset="0"/>
              </a:rPr>
              <a:t> Lectura y análisis</a:t>
            </a:r>
          </a:p>
          <a:p>
            <a:pPr marL="914400" lvl="2" indent="0">
              <a:lnSpc>
                <a:spcPct val="140000"/>
              </a:lnSpc>
              <a:buNone/>
            </a:pPr>
            <a:r>
              <a:rPr lang="es-ES_tradnl" altLang="es-HN" sz="2800" dirty="0">
                <a:latin typeface="Calibri" panose="020F0502020204030204" pitchFamily="34" charset="0"/>
                <a:cs typeface="Calibri" panose="020F0502020204030204" pitchFamily="34" charset="0"/>
              </a:rPr>
              <a:t> Archivo</a:t>
            </a:r>
            <a:endParaRPr lang="es-ES" altLang="es-H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05766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0147F9-EDF7-4D1E-90B3-18EA4E81F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8264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1. FASE PREPARATORIA</a:t>
            </a:r>
            <a:br>
              <a:rPr lang="es-ES" altLang="es-HN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HN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47BEF0-2872-44C0-BEC4-1E447B653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</a:pPr>
            <a:r>
              <a:rPr lang="es-ES_tradnl" altLang="es-HN" sz="3000" b="1" dirty="0">
                <a:latin typeface="Calibri" panose="020F0502020204030204" pitchFamily="34" charset="0"/>
                <a:cs typeface="Calibri" panose="020F0502020204030204" pitchFamily="34" charset="0"/>
              </a:rPr>
              <a:t>1.4. ELABORAR MARCO TEÓRICO</a:t>
            </a:r>
          </a:p>
          <a:p>
            <a:pPr>
              <a:lnSpc>
                <a:spcPct val="140000"/>
              </a:lnSpc>
            </a:pPr>
            <a:r>
              <a:rPr lang="es-ES_tradnl" altLang="es-HN" sz="3000" b="1" dirty="0">
                <a:latin typeface="Calibri" panose="020F0502020204030204" pitchFamily="34" charset="0"/>
                <a:cs typeface="Calibri" panose="020F0502020204030204" pitchFamily="34" charset="0"/>
              </a:rPr>
              <a:t>1.5. DEFINIR TIPO DE ESTUDIO A REALIZAR</a:t>
            </a:r>
            <a:endParaRPr lang="es-ES_tradnl" altLang="es-HN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000" dirty="0">
                <a:latin typeface="Calibri" panose="020F0502020204030204" pitchFamily="34" charset="0"/>
                <a:cs typeface="Calibri" panose="020F0502020204030204" pitchFamily="34" charset="0"/>
              </a:rPr>
              <a:t> Observación, Casi-Experimento o Experimento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000" dirty="0">
                <a:latin typeface="Calibri" panose="020F0502020204030204" pitchFamily="34" charset="0"/>
                <a:cs typeface="Calibri" panose="020F0502020204030204" pitchFamily="34" charset="0"/>
              </a:rPr>
              <a:t> Observación: Descriptiva o Analítica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000" dirty="0">
                <a:latin typeface="Calibri" panose="020F0502020204030204" pitchFamily="34" charset="0"/>
                <a:cs typeface="Calibri" panose="020F0502020204030204" pitchFamily="34" charset="0"/>
              </a:rPr>
              <a:t> Analítica: Cohorte o Caso-Control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000" dirty="0">
                <a:latin typeface="Calibri" panose="020F0502020204030204" pitchFamily="34" charset="0"/>
                <a:cs typeface="Calibri" panose="020F0502020204030204" pitchFamily="34" charset="0"/>
              </a:rPr>
              <a:t> En el Tiempo: Transversal o Longitudinal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000" dirty="0">
                <a:latin typeface="Calibri" panose="020F0502020204030204" pitchFamily="34" charset="0"/>
                <a:cs typeface="Calibri" panose="020F0502020204030204" pitchFamily="34" charset="0"/>
              </a:rPr>
              <a:t> Unidad de análisis: Individual o Grupal</a:t>
            </a:r>
            <a:endParaRPr lang="es-ES" altLang="es-HN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57634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F2D29-7B50-42CB-B34E-5232B1E4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64071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600" b="1" dirty="0">
                <a:latin typeface="Calibri" panose="020F0502020204030204" pitchFamily="34" charset="0"/>
                <a:cs typeface="Calibri" panose="020F0502020204030204" pitchFamily="34" charset="0"/>
              </a:rPr>
              <a:t>1. FASE PREPARATORIA</a:t>
            </a:r>
            <a:br>
              <a:rPr lang="es-ES" altLang="es-HN" sz="44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es-HN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31E36B-793B-47F2-AEE4-82C700537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3960"/>
            <a:ext cx="10515600" cy="497300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s-ES_tradnl" altLang="es-HN" sz="3300" b="1" dirty="0">
                <a:latin typeface="Calibri" panose="020F0502020204030204" pitchFamily="34" charset="0"/>
                <a:cs typeface="Calibri" panose="020F0502020204030204" pitchFamily="34" charset="0"/>
              </a:rPr>
              <a:t>1.6. DEFINIR: PREGUNTAS DE ESTUDIO,HIPOTESIS-OBJETIVOS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300" dirty="0">
                <a:latin typeface="Calibri" panose="020F0502020204030204" pitchFamily="34" charset="0"/>
                <a:cs typeface="Calibri" panose="020F0502020204030204" pitchFamily="34" charset="0"/>
              </a:rPr>
              <a:t> Deben responder al propósito y tema de estudio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300" dirty="0">
                <a:latin typeface="Calibri" panose="020F0502020204030204" pitchFamily="34" charset="0"/>
                <a:cs typeface="Calibri" panose="020F0502020204030204" pitchFamily="34" charset="0"/>
              </a:rPr>
              <a:t> Deben ser claros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300" dirty="0">
                <a:latin typeface="Calibri" panose="020F0502020204030204" pitchFamily="34" charset="0"/>
                <a:cs typeface="Calibri" panose="020F0502020204030204" pitchFamily="34" charset="0"/>
              </a:rPr>
              <a:t> Deben expresarse en términos medibles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300" dirty="0">
                <a:latin typeface="Calibri" panose="020F0502020204030204" pitchFamily="34" charset="0"/>
                <a:cs typeface="Calibri" panose="020F0502020204030204" pitchFamily="34" charset="0"/>
              </a:rPr>
              <a:t> Pueden expresarse como descripción, asociación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s-ES_tradnl" altLang="es-HN" sz="3300" b="1" dirty="0">
                <a:latin typeface="Calibri" panose="020F0502020204030204" pitchFamily="34" charset="0"/>
                <a:cs typeface="Calibri" panose="020F0502020204030204" pitchFamily="34" charset="0"/>
              </a:rPr>
              <a:t>1.7. VALORAR FACTIBILIDAD</a:t>
            </a:r>
            <a:endParaRPr lang="es-ES_tradnl" altLang="es-HN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300" dirty="0">
                <a:latin typeface="Calibri" panose="020F0502020204030204" pitchFamily="34" charset="0"/>
                <a:cs typeface="Calibri" panose="020F0502020204030204" pitchFamily="34" charset="0"/>
              </a:rPr>
              <a:t> Recursos humanos, materiales y económicos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300" dirty="0">
                <a:latin typeface="Calibri" panose="020F0502020204030204" pitchFamily="34" charset="0"/>
                <a:cs typeface="Calibri" panose="020F0502020204030204" pitchFamily="34" charset="0"/>
              </a:rPr>
              <a:t> Posibles barreras</a:t>
            </a:r>
            <a:endParaRPr lang="es-ES" altLang="es-HN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74465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5D324F-7DD1-4960-9FD0-CEBCA5E0C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58400" cy="6864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2. PLAN DE LA INVESTIGACIÓN</a:t>
            </a:r>
            <a:br>
              <a:rPr lang="es-ES" altLang="es-HN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HN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02B953-6B7C-4911-B626-331E21219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2.1. POBLACIÓN A ESTUDIAR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 Depende de los objetivos y del tipo de estudio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s-ES_tradnl" altLang="es-HN" sz="3600" dirty="0">
                <a:latin typeface="Calibri" panose="020F0502020204030204" pitchFamily="34" charset="0"/>
                <a:cs typeface="Calibri" panose="020F0502020204030204" pitchFamily="34" charset="0"/>
              </a:rPr>
              <a:t> Muestra  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505022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712</Words>
  <Application>Microsoft Office PowerPoint</Application>
  <PresentationFormat>Panorámica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Tema de Office</vt:lpstr>
      <vt:lpstr>Investigación - Generalidades</vt:lpstr>
      <vt:lpstr>Que es  la Investigación ?</vt:lpstr>
      <vt:lpstr> SISTEMÁTICO </vt:lpstr>
      <vt:lpstr> ORGANIZADO  </vt:lpstr>
      <vt:lpstr>OBJETIVO</vt:lpstr>
      <vt:lpstr> GUIA PARA LA ELABORACIÓN DE UNA INVESTIGACIÓN </vt:lpstr>
      <vt:lpstr> 1. FASE PREPARATORIA </vt:lpstr>
      <vt:lpstr> 1. FASE PREPARATORIA </vt:lpstr>
      <vt:lpstr> 2. PLAN DE LA INVESTIGACIÓN </vt:lpstr>
      <vt:lpstr> 2. PLAN DE LA INVESTIGACIÓN </vt:lpstr>
      <vt:lpstr> 2. PLAN DE LA INVESTIGACIÓN </vt:lpstr>
      <vt:lpstr>2. PLAN DE LA INVESTIGACIÓN </vt:lpstr>
      <vt:lpstr> 3. EJECUCIÓN </vt:lpstr>
      <vt:lpstr> 4. EVALUACIÓN </vt:lpstr>
      <vt:lpstr>Protocolo de Investigación </vt:lpstr>
      <vt:lpstr>Grupo de Investigación </vt:lpstr>
      <vt:lpstr>A quién considerar como autor del trabajo?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Generalidades</dc:title>
  <dc:creator>CEIB-FCM-UNAH</dc:creator>
  <cp:lastModifiedBy>CEIB-FCM-UNAH</cp:lastModifiedBy>
  <cp:revision>9</cp:revision>
  <dcterms:created xsi:type="dcterms:W3CDTF">2021-10-18T17:39:05Z</dcterms:created>
  <dcterms:modified xsi:type="dcterms:W3CDTF">2021-10-21T23:03:15Z</dcterms:modified>
</cp:coreProperties>
</file>