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71" r:id="rId4"/>
    <p:sldId id="270" r:id="rId5"/>
    <p:sldId id="272" r:id="rId6"/>
    <p:sldId id="273" r:id="rId7"/>
    <p:sldId id="274" r:id="rId8"/>
    <p:sldId id="275" r:id="rId9"/>
    <p:sldId id="257" r:id="rId10"/>
    <p:sldId id="264" r:id="rId11"/>
    <p:sldId id="265" r:id="rId12"/>
    <p:sldId id="266" r:id="rId13"/>
    <p:sldId id="269" r:id="rId14"/>
    <p:sldId id="276" r:id="rId15"/>
    <p:sldId id="277" r:id="rId16"/>
    <p:sldId id="278" r:id="rId17"/>
    <p:sldId id="279" r:id="rId18"/>
    <p:sldId id="280" r:id="rId19"/>
    <p:sldId id="281" r:id="rId20"/>
    <p:sldId id="282" r:id="rId21"/>
    <p:sldId id="283" r:id="rId22"/>
    <p:sldId id="285" r:id="rId23"/>
    <p:sldId id="284" r:id="rId24"/>
    <p:sldId id="286" r:id="rId25"/>
    <p:sldId id="287" r:id="rId26"/>
    <p:sldId id="288" r:id="rId27"/>
    <p:sldId id="289" r:id="rId28"/>
    <p:sldId id="290" r:id="rId29"/>
    <p:sldId id="291" r:id="rId30"/>
    <p:sldId id="292" r:id="rId31"/>
    <p:sldId id="261" r:id="rId32"/>
    <p:sldId id="259" r:id="rId33"/>
    <p:sldId id="294" r:id="rId34"/>
    <p:sldId id="295" r:id="rId35"/>
    <p:sldId id="293" r:id="rId36"/>
    <p:sldId id="297" r:id="rId37"/>
    <p:sldId id="296" r:id="rId38"/>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HN"/>
          </a:p>
        </p:txBody>
      </p:sp>
      <p:sp>
        <p:nvSpPr>
          <p:cNvPr id="4" name="Marcador de fecha 3"/>
          <p:cNvSpPr>
            <a:spLocks noGrp="1"/>
          </p:cNvSpPr>
          <p:nvPr>
            <p:ph type="dt" sz="half" idx="10"/>
          </p:nvPr>
        </p:nvSpPr>
        <p:spPr/>
        <p:txBody>
          <a:bodyPr/>
          <a:lstStyle/>
          <a:p>
            <a:fld id="{34774ABD-02EC-4744-BDBA-404D4014BA49}" type="datetimeFigureOut">
              <a:rPr lang="es-HN" smtClean="0"/>
              <a:t>2/12/2021</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3652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34774ABD-02EC-4744-BDBA-404D4014BA49}" type="datetimeFigureOut">
              <a:rPr lang="es-HN" smtClean="0"/>
              <a:t>2/12/2021</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127979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34774ABD-02EC-4744-BDBA-404D4014BA49}" type="datetimeFigureOut">
              <a:rPr lang="es-HN" smtClean="0"/>
              <a:t>2/12/2021</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285482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34774ABD-02EC-4744-BDBA-404D4014BA49}" type="datetimeFigureOut">
              <a:rPr lang="es-HN" smtClean="0"/>
              <a:t>2/12/2021</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91351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4774ABD-02EC-4744-BDBA-404D4014BA49}" type="datetimeFigureOut">
              <a:rPr lang="es-HN" smtClean="0"/>
              <a:t>2/12/2021</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240118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p:cNvSpPr>
            <a:spLocks noGrp="1"/>
          </p:cNvSpPr>
          <p:nvPr>
            <p:ph type="dt" sz="half" idx="10"/>
          </p:nvPr>
        </p:nvSpPr>
        <p:spPr/>
        <p:txBody>
          <a:bodyPr/>
          <a:lstStyle/>
          <a:p>
            <a:fld id="{34774ABD-02EC-4744-BDBA-404D4014BA49}" type="datetimeFigureOut">
              <a:rPr lang="es-HN" smtClean="0"/>
              <a:t>2/12/2021</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5103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p:cNvSpPr>
            <a:spLocks noGrp="1"/>
          </p:cNvSpPr>
          <p:nvPr>
            <p:ph type="dt" sz="half" idx="10"/>
          </p:nvPr>
        </p:nvSpPr>
        <p:spPr/>
        <p:txBody>
          <a:bodyPr/>
          <a:lstStyle/>
          <a:p>
            <a:fld id="{34774ABD-02EC-4744-BDBA-404D4014BA49}" type="datetimeFigureOut">
              <a:rPr lang="es-HN" smtClean="0"/>
              <a:t>2/12/2021</a:t>
            </a:fld>
            <a:endParaRPr lang="es-HN"/>
          </a:p>
        </p:txBody>
      </p:sp>
      <p:sp>
        <p:nvSpPr>
          <p:cNvPr id="8" name="Marcador de pie de página 7"/>
          <p:cNvSpPr>
            <a:spLocks noGrp="1"/>
          </p:cNvSpPr>
          <p:nvPr>
            <p:ph type="ftr" sz="quarter" idx="11"/>
          </p:nvPr>
        </p:nvSpPr>
        <p:spPr/>
        <p:txBody>
          <a:bodyPr/>
          <a:lstStyle/>
          <a:p>
            <a:endParaRPr lang="es-HN"/>
          </a:p>
        </p:txBody>
      </p:sp>
      <p:sp>
        <p:nvSpPr>
          <p:cNvPr id="9" name="Marcador de número de diapositiva 8"/>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193588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fecha 2"/>
          <p:cNvSpPr>
            <a:spLocks noGrp="1"/>
          </p:cNvSpPr>
          <p:nvPr>
            <p:ph type="dt" sz="half" idx="10"/>
          </p:nvPr>
        </p:nvSpPr>
        <p:spPr/>
        <p:txBody>
          <a:bodyPr/>
          <a:lstStyle/>
          <a:p>
            <a:fld id="{34774ABD-02EC-4744-BDBA-404D4014BA49}" type="datetimeFigureOut">
              <a:rPr lang="es-HN" smtClean="0"/>
              <a:t>2/12/2021</a:t>
            </a:fld>
            <a:endParaRPr lang="es-HN"/>
          </a:p>
        </p:txBody>
      </p:sp>
      <p:sp>
        <p:nvSpPr>
          <p:cNvPr id="4" name="Marcador de pie de página 3"/>
          <p:cNvSpPr>
            <a:spLocks noGrp="1"/>
          </p:cNvSpPr>
          <p:nvPr>
            <p:ph type="ftr" sz="quarter" idx="11"/>
          </p:nvPr>
        </p:nvSpPr>
        <p:spPr/>
        <p:txBody>
          <a:bodyPr/>
          <a:lstStyle/>
          <a:p>
            <a:endParaRPr lang="es-HN"/>
          </a:p>
        </p:txBody>
      </p:sp>
      <p:sp>
        <p:nvSpPr>
          <p:cNvPr id="5" name="Marcador de número de diapositiva 4"/>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212628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774ABD-02EC-4744-BDBA-404D4014BA49}" type="datetimeFigureOut">
              <a:rPr lang="es-HN" smtClean="0"/>
              <a:t>2/12/2021</a:t>
            </a:fld>
            <a:endParaRPr lang="es-HN"/>
          </a:p>
        </p:txBody>
      </p:sp>
      <p:sp>
        <p:nvSpPr>
          <p:cNvPr id="3" name="Marcador de pie de página 2"/>
          <p:cNvSpPr>
            <a:spLocks noGrp="1"/>
          </p:cNvSpPr>
          <p:nvPr>
            <p:ph type="ftr" sz="quarter" idx="11"/>
          </p:nvPr>
        </p:nvSpPr>
        <p:spPr/>
        <p:txBody>
          <a:bodyPr/>
          <a:lstStyle/>
          <a:p>
            <a:endParaRPr lang="es-HN"/>
          </a:p>
        </p:txBody>
      </p:sp>
      <p:sp>
        <p:nvSpPr>
          <p:cNvPr id="4" name="Marcador de número de diapositiva 3"/>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364790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4774ABD-02EC-4744-BDBA-404D4014BA49}" type="datetimeFigureOut">
              <a:rPr lang="es-HN" smtClean="0"/>
              <a:t>2/12/2021</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71763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4774ABD-02EC-4744-BDBA-404D4014BA49}" type="datetimeFigureOut">
              <a:rPr lang="es-HN" smtClean="0"/>
              <a:t>2/12/2021</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1712326E-22AA-41C0-9C5B-C1A318974C03}" type="slidenum">
              <a:rPr lang="es-HN" smtClean="0"/>
              <a:t>‹Nº›</a:t>
            </a:fld>
            <a:endParaRPr lang="es-HN"/>
          </a:p>
        </p:txBody>
      </p:sp>
    </p:spTree>
    <p:extLst>
      <p:ext uri="{BB962C8B-B14F-4D97-AF65-F5344CB8AC3E}">
        <p14:creationId xmlns:p14="http://schemas.microsoft.com/office/powerpoint/2010/main" val="425824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74ABD-02EC-4744-BDBA-404D4014BA49}" type="datetimeFigureOut">
              <a:rPr lang="es-HN" smtClean="0"/>
              <a:t>2/12/2021</a:t>
            </a:fld>
            <a:endParaRPr lang="es-HN"/>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2326E-22AA-41C0-9C5B-C1A318974C03}" type="slidenum">
              <a:rPr lang="es-HN" smtClean="0"/>
              <a:t>‹Nº›</a:t>
            </a:fld>
            <a:endParaRPr lang="es-HN"/>
          </a:p>
        </p:txBody>
      </p:sp>
    </p:spTree>
    <p:extLst>
      <p:ext uri="{BB962C8B-B14F-4D97-AF65-F5344CB8AC3E}">
        <p14:creationId xmlns:p14="http://schemas.microsoft.com/office/powerpoint/2010/main" val="4012994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questionpro.com/blog/es/focus-group-online/" TargetMode="External"/><Relationship Id="rId2" Type="http://schemas.openxmlformats.org/officeDocument/2006/relationships/hyperlink" Target="https://www.questionpro.com/es/cuestionarios-online.html" TargetMode="External"/><Relationship Id="rId1" Type="http://schemas.openxmlformats.org/officeDocument/2006/relationships/slideLayout" Target="../slideLayouts/slideLayout2.xml"/><Relationship Id="rId4" Type="http://schemas.openxmlformats.org/officeDocument/2006/relationships/hyperlink" Target="https://www.questionpro.com/blog/es/comunidades-online-poderosa-herramienta-de-investigac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questionpro.com/blog/es/entrevista-estucturada-y-no-estructurada/" TargetMode="External"/><Relationship Id="rId2" Type="http://schemas.openxmlformats.org/officeDocument/2006/relationships/hyperlink" Target="https://www.questionpro.com/blog/es/encuestas-telefonica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questionpro.com/blog/es/que-son-los-grupos-focal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questionpro.com/blog/es/netnografia/" TargetMode="External"/><Relationship Id="rId2" Type="http://schemas.openxmlformats.org/officeDocument/2006/relationships/hyperlink" Target="https://www.questionpro.com/blog/es/grupos-de-discusion-virtual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google.com/search?q=imagenes+de+instrumentos+de+recolecci%C3%B3n+de+datos&amp;tbm=isch&amp;source=iu&amp;ictx=1&amp;fir=J6d9RrHnRz-tOM,Xvobmbqc6d8XIM,_;8NuieHb3zmvrPM,7vJ3Nek9jMb9PM,_;_VM0Hbg2mLvowM,hapCAQotebG1NM,_;e2NIp1Zq_CqYhM,5fK-gJH3Qh-JmM,_;vZs1tUV5ljxaaM,Zvk5V9pmxtJCGM,_;G1Nir6gHV6GHWM,9SLseFKgvYv3cM,_;BAE7p3kD6zGslM,Evt8oxe_3IKkZM,_;G-aWzI5dmf2biM,cfK8bUFpvK4xWM,_;KSeRh5ztrPOJvM,uhEz6QtmHnOd7M,_;jE-AmyiERDNhYM,Xvobmbqc6d8XIM,_;As2lyDLdRtDSCM,Uh6Y1yff1Rk5DM,_;zKsrI6vmg7PO3M,2mCZ6xPVcZsgxM,_&amp;vet=1&amp;usg=AI4_-kTQtpZEEO_jrjmrIyxCE_K--uU7yw&amp;sa=X&amp;ved=2ahUKEwi1rcrglOfzAhX5STABHVRmDVsQ9QF6BAgREAE&amp;biw=1366&amp;bih=657&amp;dpr=1#imgrc=HrYtryupHXwEzM" TargetMode="External"/><Relationship Id="rId3" Type="http://schemas.openxmlformats.org/officeDocument/2006/relationships/hyperlink" Target="https://www.google.com/search?q=imagenes+de+instrumentos+de+recolecci%C3%B3n+de+datos&amp;tbm=isch&amp;ved=2ahUKEwiP8rbilOfzAhURjuAKHQBdBQkQ2-cCegQIABAA&amp;oq=imagenes+de+instrumentos+de+recolecci%C3%B3n+de+datos&amp;gs_lcp=CgNpbWcQA1AAWABgrYbCAmgAcAB4AIABYYgBYZIBATGYAQCqAQtnd3Mtd2l6LWltZ8ABAQ&amp;sclient=img&amp;ei=q3l3Yc_wMJGcggeAupVI&amp;bih=657&amp;biw=1366#imgrc=V6TAjheURrzHAM&amp;imgdii=yBfJaTxH_QzBNM" TargetMode="External"/><Relationship Id="rId7" Type="http://schemas.openxmlformats.org/officeDocument/2006/relationships/hyperlink" Target="https://www.google.com/search?q=%C2%BFQu%C3%A9+es+validez+de+un+instrumento?&amp;tbm=isch&amp;source=iu&amp;ictx=1&amp;fir=iYMwNn_wldxSmM,_NpLYGeV-lordM,_&amp;vet=1&amp;usg=AI4_-kRGdzWx5SGxuuyDtKXJ-tjP91ucAg&amp;sa=X&amp;ved=2ahUKEwip-dPvl-fzAhWsQjABHSODBloQ9QF6BAgNEAE&amp;biw=1366&amp;bih=657&amp;dpr=1#imgrc=iYMwNn_wldxSmM" TargetMode="External"/><Relationship Id="rId2" Type="http://schemas.openxmlformats.org/officeDocument/2006/relationships/hyperlink" Target="https://www.questionpro.com/blog/es/instrumentos-para-recopilar-informacion/" TargetMode="External"/><Relationship Id="rId1" Type="http://schemas.openxmlformats.org/officeDocument/2006/relationships/slideLayout" Target="../slideLayouts/slideLayout2.xml"/><Relationship Id="rId6" Type="http://schemas.openxmlformats.org/officeDocument/2006/relationships/hyperlink" Target="http://www.revmedmilitar.sld.cu/index.php/mil/article/view/390/331" TargetMode="External"/><Relationship Id="rId5" Type="http://schemas.openxmlformats.org/officeDocument/2006/relationships/hyperlink" Target="https://www.google.com/search?q=Preguntas+de+escalas+visuales+analogas&amp;sxsrf=AOaemvLHaCZeT03KnuVDUD21NdXLyckhnA:1635228884488&amp;source=lnms&amp;tbm=isch&amp;sa=X&amp;ved=2ahUKEwijy6SmtufzAhWyTTABHceTBQkQ_AUoAXoECAEQAw&amp;biw=1366&amp;bih=657&amp;dpr=1#imgrc=Bgjulr5t6Du_yM" TargetMode="External"/><Relationship Id="rId4" Type="http://schemas.openxmlformats.org/officeDocument/2006/relationships/hyperlink" Target="https://www.google.com/search?q=objetividad+en+la+investigacion+cientifica+pdf&amp;source=hp&amp;ei=uHd3YcXvFu2rwbkPpfOAqA8&amp;iflsig=ALs-wAMAAAAAYXeFyBQym-hH9Oe9CK3QpVMBTcn-Itdj&amp;oq=objetividad+en+la+investigacion+cientifica+pdf&amp;gs_lcp=Cgdnd3Mtd2l6EAEYBjIGCAAQFhAeMgYIABAWEB4yBggAEBYQHjIGCAAQFhAeMgYIABAWEB4yBggAEBYQHjIGCAAQFhAeMgYIABAWEB4yBggAEBYQHjIGCAAQFhAeOgcIIxDqAhAnOgQIIxAnOggILhCABBCxAzoLCAAQgAQQsQMQgwE6BQgAEIAEOhEILhCABBCxAxCDARDHARCjAjoICAAQgAQQsQM6BQgAELEDOggIABCxAxCDAToHCAAQgAQQCjoKCAAQgAQQRhD5AToFCC4QgARQs-z8AljYvv0CYPin_gJoAHAAeACAAdABiAG7I5IBBjAuMzMuMZgBAKABAbABCg&amp;sclient=gws-wiz"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45843" y="375388"/>
            <a:ext cx="9144000" cy="2387600"/>
          </a:xfrm>
        </p:spPr>
        <p:txBody>
          <a:bodyPr/>
          <a:lstStyle/>
          <a:p>
            <a:r>
              <a:rPr lang="es-HN" dirty="0"/>
              <a:t>Instrumento/Formulario de recolección</a:t>
            </a:r>
          </a:p>
        </p:txBody>
      </p:sp>
      <p:sp>
        <p:nvSpPr>
          <p:cNvPr id="3" name="Subtítulo 2"/>
          <p:cNvSpPr>
            <a:spLocks noGrp="1"/>
          </p:cNvSpPr>
          <p:nvPr>
            <p:ph type="subTitle" idx="1"/>
          </p:nvPr>
        </p:nvSpPr>
        <p:spPr>
          <a:xfrm>
            <a:off x="953037" y="4014162"/>
            <a:ext cx="9929612" cy="1655762"/>
          </a:xfrm>
        </p:spPr>
        <p:txBody>
          <a:bodyPr>
            <a:normAutofit fontScale="77500" lnSpcReduction="20000"/>
          </a:bodyPr>
          <a:lstStyle/>
          <a:p>
            <a:pPr algn="l"/>
            <a:r>
              <a:rPr lang="es-HN" dirty="0"/>
              <a:t>Lic. René Mauricio Gonzales Romero</a:t>
            </a:r>
          </a:p>
          <a:p>
            <a:pPr algn="l"/>
            <a:r>
              <a:rPr lang="es-HN" dirty="0"/>
              <a:t>Docente Unidad de Investigación Científica (UIC)</a:t>
            </a:r>
          </a:p>
          <a:p>
            <a:pPr algn="l"/>
            <a:r>
              <a:rPr lang="es-HN" dirty="0"/>
              <a:t>Facultad de Ciencias Médicas</a:t>
            </a:r>
          </a:p>
          <a:p>
            <a:pPr algn="l"/>
            <a:r>
              <a:rPr lang="es-HN" dirty="0"/>
              <a:t>Universidad Nacional Autónoma de Honduras (UNAH)</a:t>
            </a:r>
          </a:p>
          <a:p>
            <a:pPr algn="l"/>
            <a:r>
              <a:rPr lang="es-HN"/>
              <a:t>Octubre 2021</a:t>
            </a:r>
            <a:endParaRPr lang="es-HN" dirty="0"/>
          </a:p>
        </p:txBody>
      </p:sp>
    </p:spTree>
    <p:extLst>
      <p:ext uri="{BB962C8B-B14F-4D97-AF65-F5344CB8AC3E}">
        <p14:creationId xmlns:p14="http://schemas.microsoft.com/office/powerpoint/2010/main" val="366713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lstStyle/>
          <a:p>
            <a:pPr marL="0" indent="0">
              <a:buNone/>
            </a:pPr>
            <a:r>
              <a:rPr lang="es-HN" b="1" u="sng" dirty="0"/>
              <a:t>Preparación del formulario</a:t>
            </a:r>
          </a:p>
          <a:p>
            <a:pPr marL="0" indent="0">
              <a:buNone/>
            </a:pPr>
            <a:endParaRPr lang="es-HN" b="1" u="sng" dirty="0"/>
          </a:p>
          <a:p>
            <a:pPr marL="0" indent="0">
              <a:buNone/>
            </a:pPr>
            <a:r>
              <a:rPr lang="es-HN" dirty="0"/>
              <a:t>Objetivos de la investigación</a:t>
            </a:r>
          </a:p>
          <a:p>
            <a:pPr marL="0" indent="0">
              <a:buNone/>
            </a:pPr>
            <a:r>
              <a:rPr lang="es-HN" dirty="0"/>
              <a:t>Temas y variables</a:t>
            </a:r>
          </a:p>
          <a:p>
            <a:pPr marL="0" indent="0">
              <a:buNone/>
            </a:pPr>
            <a:r>
              <a:rPr lang="es-HN" dirty="0"/>
              <a:t>Características del informante</a:t>
            </a:r>
          </a:p>
          <a:p>
            <a:pPr marL="0" indent="0">
              <a:buNone/>
            </a:pPr>
            <a:r>
              <a:rPr lang="es-HN" dirty="0"/>
              <a:t>Tiempo disponible para efectuar la recolección</a:t>
            </a:r>
          </a:p>
          <a:p>
            <a:pPr marL="0" indent="0">
              <a:buNone/>
            </a:pPr>
            <a:r>
              <a:rPr lang="es-HN" dirty="0"/>
              <a:t>Técnicas de recolección</a:t>
            </a:r>
          </a:p>
          <a:p>
            <a:pPr marL="0" indent="0">
              <a:buNone/>
            </a:pPr>
            <a:r>
              <a:rPr lang="es-HN" dirty="0"/>
              <a:t>Procedimiento de elaboración</a:t>
            </a:r>
          </a:p>
        </p:txBody>
      </p:sp>
    </p:spTree>
    <p:extLst>
      <p:ext uri="{BB962C8B-B14F-4D97-AF65-F5344CB8AC3E}">
        <p14:creationId xmlns:p14="http://schemas.microsoft.com/office/powerpoint/2010/main" val="6075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lstStyle/>
          <a:p>
            <a:pPr marL="0" indent="0">
              <a:buNone/>
            </a:pPr>
            <a:r>
              <a:rPr lang="es-HN" b="1" u="sng" dirty="0"/>
              <a:t>Preparación del formulario</a:t>
            </a:r>
          </a:p>
          <a:p>
            <a:pPr marL="0" indent="0">
              <a:buNone/>
            </a:pPr>
            <a:endParaRPr lang="es-HN" dirty="0"/>
          </a:p>
          <a:p>
            <a:pPr marL="0" indent="0" algn="ctr">
              <a:buNone/>
            </a:pPr>
            <a:r>
              <a:rPr lang="es-HN" dirty="0"/>
              <a:t>Características del formulario</a:t>
            </a:r>
          </a:p>
          <a:p>
            <a:pPr marL="0" indent="0">
              <a:buNone/>
            </a:pPr>
            <a:r>
              <a:rPr lang="es-HN" dirty="0"/>
              <a:t>Forma y tamaño</a:t>
            </a:r>
          </a:p>
          <a:p>
            <a:pPr marL="0" indent="0">
              <a:buNone/>
            </a:pPr>
            <a:r>
              <a:rPr lang="es-HN" dirty="0"/>
              <a:t>Calidad de papel</a:t>
            </a:r>
          </a:p>
          <a:p>
            <a:pPr marL="0" indent="0">
              <a:buNone/>
            </a:pPr>
            <a:r>
              <a:rPr lang="es-HN" dirty="0"/>
              <a:t>Tipo y color de la impresión</a:t>
            </a:r>
          </a:p>
          <a:p>
            <a:pPr marL="0" indent="0">
              <a:buNone/>
            </a:pPr>
            <a:r>
              <a:rPr lang="es-HN" dirty="0"/>
              <a:t>Tipo de archivos</a:t>
            </a:r>
          </a:p>
        </p:txBody>
      </p:sp>
    </p:spTree>
    <p:extLst>
      <p:ext uri="{BB962C8B-B14F-4D97-AF65-F5344CB8AC3E}">
        <p14:creationId xmlns:p14="http://schemas.microsoft.com/office/powerpoint/2010/main" val="413903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normAutofit lnSpcReduction="10000"/>
          </a:bodyPr>
          <a:lstStyle/>
          <a:p>
            <a:pPr marL="0" indent="0">
              <a:buNone/>
            </a:pPr>
            <a:endParaRPr lang="es-HN" b="1" u="sng" dirty="0"/>
          </a:p>
          <a:p>
            <a:pPr marL="0" indent="0">
              <a:buNone/>
            </a:pPr>
            <a:r>
              <a:rPr lang="es-HN" b="1" u="sng" dirty="0"/>
              <a:t>Características del formulario</a:t>
            </a:r>
          </a:p>
          <a:p>
            <a:pPr marL="0" indent="0">
              <a:buNone/>
            </a:pPr>
            <a:endParaRPr lang="es-HN" dirty="0"/>
          </a:p>
          <a:p>
            <a:pPr marL="0" indent="0">
              <a:buNone/>
            </a:pPr>
            <a:r>
              <a:rPr lang="es-HN" dirty="0"/>
              <a:t>Programa online</a:t>
            </a:r>
          </a:p>
          <a:p>
            <a:pPr marL="0" indent="0">
              <a:buNone/>
            </a:pPr>
            <a:r>
              <a:rPr lang="es-HN" dirty="0"/>
              <a:t>Teléfono, Tablet</a:t>
            </a:r>
          </a:p>
          <a:p>
            <a:pPr marL="0" indent="0">
              <a:buNone/>
            </a:pPr>
            <a:r>
              <a:rPr lang="es-HN" dirty="0"/>
              <a:t>Enlaces por correo electrónico, teléfonos</a:t>
            </a:r>
          </a:p>
          <a:p>
            <a:pPr marL="0" indent="0">
              <a:buNone/>
            </a:pPr>
            <a:r>
              <a:rPr lang="es-HN" dirty="0"/>
              <a:t>Distribución de las preguntas</a:t>
            </a:r>
          </a:p>
          <a:p>
            <a:pPr marL="0" indent="0">
              <a:buNone/>
            </a:pPr>
            <a:r>
              <a:rPr lang="es-HN" dirty="0"/>
              <a:t>Tipo de preguntas</a:t>
            </a:r>
          </a:p>
          <a:p>
            <a:pPr marL="0" indent="0">
              <a:buNone/>
            </a:pPr>
            <a:r>
              <a:rPr lang="es-HN" dirty="0"/>
              <a:t>Preguntas obligatorias, saltos</a:t>
            </a:r>
          </a:p>
        </p:txBody>
      </p:sp>
      <p:pic>
        <p:nvPicPr>
          <p:cNvPr id="5122" name="Picture 2" descr="Google Formularios: una herramienta muy útil para incluir tests en tu  página web o hacer encues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200" y="169068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89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pic>
        <p:nvPicPr>
          <p:cNvPr id="6146" name="Picture 2" descr="Cómo crear un formulario online exitos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7647" y="1825625"/>
            <a:ext cx="751670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0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normAutofit fontScale="92500"/>
          </a:bodyPr>
          <a:lstStyle/>
          <a:p>
            <a:pPr marL="0" indent="0">
              <a:buNone/>
            </a:pPr>
            <a:r>
              <a:rPr lang="es-HN" b="1" u="sng" dirty="0"/>
              <a:t>Preparación del formulario</a:t>
            </a:r>
          </a:p>
          <a:p>
            <a:pPr marL="0" indent="0">
              <a:buNone/>
            </a:pPr>
            <a:r>
              <a:rPr lang="es-HN" dirty="0"/>
              <a:t>Formas y clases de preguntas</a:t>
            </a:r>
          </a:p>
          <a:p>
            <a:pPr marL="0" indent="0">
              <a:buNone/>
            </a:pPr>
            <a:endParaRPr lang="es-HN" dirty="0"/>
          </a:p>
          <a:p>
            <a:pPr marL="0" indent="0">
              <a:buNone/>
            </a:pPr>
            <a:r>
              <a:rPr lang="es-HN" dirty="0"/>
              <a:t>Preguntas abiertas</a:t>
            </a:r>
          </a:p>
          <a:p>
            <a:pPr marL="0" indent="0">
              <a:buNone/>
            </a:pPr>
            <a:endParaRPr lang="es-HN" dirty="0"/>
          </a:p>
          <a:p>
            <a:pPr marL="0" indent="0">
              <a:buNone/>
            </a:pPr>
            <a:r>
              <a:rPr lang="es-HN" dirty="0"/>
              <a:t>Ejemplos:</a:t>
            </a:r>
          </a:p>
          <a:p>
            <a:pPr>
              <a:buFont typeface="Wingdings" panose="05000000000000000000" pitchFamily="2" charset="2"/>
              <a:buChar char="ü"/>
            </a:pPr>
            <a:r>
              <a:rPr lang="es-HN" dirty="0"/>
              <a:t>¿Cuál fue el principal problema al que se enfrentó cuando le practicaron la cirugía?</a:t>
            </a:r>
          </a:p>
          <a:p>
            <a:pPr>
              <a:buFont typeface="Wingdings" panose="05000000000000000000" pitchFamily="2" charset="2"/>
              <a:buChar char="ü"/>
            </a:pPr>
            <a:r>
              <a:rPr lang="es-HN" dirty="0"/>
              <a:t>Anote los 3 principales problemas que enfrenta para desarrollar su trabajo</a:t>
            </a:r>
          </a:p>
        </p:txBody>
      </p:sp>
      <p:sp>
        <p:nvSpPr>
          <p:cNvPr id="4" name="Flecha derecha 3"/>
          <p:cNvSpPr/>
          <p:nvPr/>
        </p:nvSpPr>
        <p:spPr>
          <a:xfrm>
            <a:off x="4159876" y="3421208"/>
            <a:ext cx="2421228" cy="236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5" name="CuadroTexto 4"/>
          <p:cNvSpPr txBox="1"/>
          <p:nvPr/>
        </p:nvSpPr>
        <p:spPr>
          <a:xfrm>
            <a:off x="7070501" y="3047187"/>
            <a:ext cx="2897746" cy="954107"/>
          </a:xfrm>
          <a:prstGeom prst="rect">
            <a:avLst/>
          </a:prstGeom>
          <a:noFill/>
        </p:spPr>
        <p:txBody>
          <a:bodyPr wrap="square" rtlCol="0">
            <a:spAutoFit/>
          </a:bodyPr>
          <a:lstStyle/>
          <a:p>
            <a:r>
              <a:rPr lang="es-HN" sz="2800" dirty="0">
                <a:solidFill>
                  <a:srgbClr val="FF0000"/>
                </a:solidFill>
              </a:rPr>
              <a:t>Responden con su propio vocabulario</a:t>
            </a:r>
          </a:p>
        </p:txBody>
      </p:sp>
    </p:spTree>
    <p:extLst>
      <p:ext uri="{BB962C8B-B14F-4D97-AF65-F5344CB8AC3E}">
        <p14:creationId xmlns:p14="http://schemas.microsoft.com/office/powerpoint/2010/main" val="354774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normAutofit lnSpcReduction="10000"/>
          </a:bodyPr>
          <a:lstStyle/>
          <a:p>
            <a:pPr marL="0" indent="0">
              <a:buNone/>
            </a:pPr>
            <a:r>
              <a:rPr lang="es-HN" b="1" u="sng" dirty="0"/>
              <a:t>Preparación del formulario</a:t>
            </a:r>
          </a:p>
          <a:p>
            <a:pPr marL="0" indent="0">
              <a:buNone/>
            </a:pPr>
            <a:r>
              <a:rPr lang="es-HN" dirty="0"/>
              <a:t>Formas y clases de preguntas</a:t>
            </a:r>
          </a:p>
          <a:p>
            <a:pPr marL="0" indent="0">
              <a:buNone/>
            </a:pPr>
            <a:endParaRPr lang="es-HN" dirty="0"/>
          </a:p>
          <a:p>
            <a:pPr marL="0" indent="0">
              <a:buNone/>
            </a:pPr>
            <a:r>
              <a:rPr lang="es-HN" dirty="0"/>
              <a:t>Preguntas cerradas Dicotómicas </a:t>
            </a:r>
          </a:p>
          <a:p>
            <a:pPr marL="0" indent="0">
              <a:buNone/>
            </a:pPr>
            <a:endParaRPr lang="es-HN" dirty="0"/>
          </a:p>
          <a:p>
            <a:pPr marL="0" indent="0">
              <a:buNone/>
            </a:pPr>
            <a:r>
              <a:rPr lang="es-HN" dirty="0">
                <a:solidFill>
                  <a:srgbClr val="FF0000"/>
                </a:solidFill>
              </a:rPr>
              <a:t>Ejemplos:</a:t>
            </a:r>
          </a:p>
          <a:p>
            <a:pPr marL="0" indent="0">
              <a:buNone/>
            </a:pPr>
            <a:r>
              <a:rPr lang="es-HN" dirty="0"/>
              <a:t>¿Sabe leer?:   Sí ( ) </a:t>
            </a:r>
            <a:r>
              <a:rPr lang="es-HN" dirty="0">
                <a:solidFill>
                  <a:srgbClr val="FF0000"/>
                </a:solidFill>
              </a:rPr>
              <a:t>1</a:t>
            </a:r>
            <a:r>
              <a:rPr lang="es-HN" dirty="0"/>
              <a:t>,    No ( ) </a:t>
            </a:r>
            <a:r>
              <a:rPr lang="es-HN" dirty="0">
                <a:solidFill>
                  <a:srgbClr val="FF0000"/>
                </a:solidFill>
              </a:rPr>
              <a:t>2</a:t>
            </a:r>
          </a:p>
          <a:p>
            <a:pPr marL="0" indent="0">
              <a:buNone/>
            </a:pPr>
            <a:r>
              <a:rPr lang="es-HN" dirty="0"/>
              <a:t>Sexo:		Masculino ( ) </a:t>
            </a:r>
            <a:r>
              <a:rPr lang="es-HN" dirty="0">
                <a:solidFill>
                  <a:srgbClr val="FF0000"/>
                </a:solidFill>
              </a:rPr>
              <a:t>1	</a:t>
            </a:r>
            <a:r>
              <a:rPr lang="es-HN" dirty="0"/>
              <a:t>Femenino ( ) </a:t>
            </a:r>
            <a:r>
              <a:rPr lang="es-HN" dirty="0">
                <a:solidFill>
                  <a:srgbClr val="FF0000"/>
                </a:solidFill>
              </a:rPr>
              <a:t>2</a:t>
            </a:r>
          </a:p>
          <a:p>
            <a:pPr marL="0" indent="0">
              <a:buNone/>
            </a:pPr>
            <a:r>
              <a:rPr lang="es-HN" dirty="0"/>
              <a:t>¿Trabaja actualmente?:  Sí ( ) </a:t>
            </a:r>
            <a:r>
              <a:rPr lang="es-HN" dirty="0">
                <a:solidFill>
                  <a:srgbClr val="FF0000"/>
                </a:solidFill>
              </a:rPr>
              <a:t>1</a:t>
            </a:r>
            <a:r>
              <a:rPr lang="es-HN" dirty="0"/>
              <a:t>,    No ( ) </a:t>
            </a:r>
            <a:r>
              <a:rPr lang="es-HN" dirty="0">
                <a:solidFill>
                  <a:srgbClr val="FF0000"/>
                </a:solidFill>
              </a:rPr>
              <a:t>2</a:t>
            </a:r>
          </a:p>
          <a:p>
            <a:pPr marL="0" indent="0">
              <a:buNone/>
            </a:pPr>
            <a:endParaRPr lang="es-HN" dirty="0">
              <a:solidFill>
                <a:srgbClr val="FF0000"/>
              </a:solidFill>
            </a:endParaRPr>
          </a:p>
        </p:txBody>
      </p:sp>
      <p:sp>
        <p:nvSpPr>
          <p:cNvPr id="4" name="Flecha derecha 3"/>
          <p:cNvSpPr/>
          <p:nvPr/>
        </p:nvSpPr>
        <p:spPr>
          <a:xfrm>
            <a:off x="5769735" y="3393584"/>
            <a:ext cx="1558343" cy="218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5" name="CuadroTexto 4"/>
          <p:cNvSpPr txBox="1"/>
          <p:nvPr/>
        </p:nvSpPr>
        <p:spPr>
          <a:xfrm>
            <a:off x="8075055" y="2718224"/>
            <a:ext cx="2936384" cy="1569660"/>
          </a:xfrm>
          <a:prstGeom prst="rect">
            <a:avLst/>
          </a:prstGeom>
          <a:noFill/>
        </p:spPr>
        <p:txBody>
          <a:bodyPr wrap="square" rtlCol="0">
            <a:spAutoFit/>
          </a:bodyPr>
          <a:lstStyle/>
          <a:p>
            <a:r>
              <a:rPr lang="es-HN" sz="2400" dirty="0">
                <a:solidFill>
                  <a:srgbClr val="FF0000"/>
                </a:solidFill>
              </a:rPr>
              <a:t>Sólo pueden responderse por un </a:t>
            </a:r>
            <a:r>
              <a:rPr lang="es-HN" sz="2400" dirty="0"/>
              <a:t>SI </a:t>
            </a:r>
            <a:r>
              <a:rPr lang="es-HN" sz="2400" dirty="0">
                <a:solidFill>
                  <a:srgbClr val="FF0000"/>
                </a:solidFill>
              </a:rPr>
              <a:t>o</a:t>
            </a:r>
            <a:r>
              <a:rPr lang="es-HN" sz="2400" dirty="0"/>
              <a:t> NO</a:t>
            </a:r>
            <a:r>
              <a:rPr lang="es-HN" sz="2400" dirty="0">
                <a:solidFill>
                  <a:srgbClr val="FF0000"/>
                </a:solidFill>
              </a:rPr>
              <a:t>, dos alternativas de respuesta</a:t>
            </a:r>
          </a:p>
        </p:txBody>
      </p:sp>
    </p:spTree>
    <p:extLst>
      <p:ext uri="{BB962C8B-B14F-4D97-AF65-F5344CB8AC3E}">
        <p14:creationId xmlns:p14="http://schemas.microsoft.com/office/powerpoint/2010/main" val="2166258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normAutofit fontScale="85000" lnSpcReduction="20000"/>
          </a:bodyPr>
          <a:lstStyle/>
          <a:p>
            <a:pPr marL="0" indent="0">
              <a:buNone/>
            </a:pPr>
            <a:r>
              <a:rPr lang="es-HN" b="1" u="sng" dirty="0"/>
              <a:t>Preparación del formulario</a:t>
            </a:r>
          </a:p>
          <a:p>
            <a:pPr marL="0" indent="0">
              <a:buNone/>
            </a:pPr>
            <a:r>
              <a:rPr lang="es-HN" dirty="0"/>
              <a:t>Formas y clases de preguntas</a:t>
            </a:r>
          </a:p>
          <a:p>
            <a:pPr marL="0" indent="0">
              <a:buNone/>
            </a:pPr>
            <a:endParaRPr lang="es-HN" dirty="0"/>
          </a:p>
          <a:p>
            <a:pPr marL="0" indent="0">
              <a:buNone/>
            </a:pPr>
            <a:r>
              <a:rPr lang="es-HN" dirty="0"/>
              <a:t>Preguntas cerradas de elección múltiple </a:t>
            </a:r>
          </a:p>
          <a:p>
            <a:pPr marL="0" indent="0">
              <a:buNone/>
            </a:pPr>
            <a:endParaRPr lang="es-HN" dirty="0">
              <a:solidFill>
                <a:srgbClr val="FF0000"/>
              </a:solidFill>
            </a:endParaRPr>
          </a:p>
          <a:p>
            <a:pPr marL="0" indent="0">
              <a:buNone/>
            </a:pPr>
            <a:r>
              <a:rPr lang="es-HN" dirty="0">
                <a:solidFill>
                  <a:srgbClr val="FF0000"/>
                </a:solidFill>
              </a:rPr>
              <a:t>Ejemplos:</a:t>
            </a:r>
          </a:p>
          <a:p>
            <a:pPr marL="0" indent="0">
              <a:lnSpc>
                <a:spcPct val="100000"/>
              </a:lnSpc>
              <a:spcBef>
                <a:spcPts val="0"/>
              </a:spcBef>
              <a:buNone/>
            </a:pPr>
            <a:r>
              <a:rPr lang="es-HN" sz="2000" dirty="0">
                <a:solidFill>
                  <a:srgbClr val="FF0000"/>
                </a:solidFill>
              </a:rPr>
              <a:t>Edad</a:t>
            </a:r>
            <a:r>
              <a:rPr lang="es-HN" sz="2000" dirty="0"/>
              <a:t>	Menores de 20 años ( ) 1</a:t>
            </a:r>
          </a:p>
          <a:p>
            <a:pPr marL="0" indent="0">
              <a:lnSpc>
                <a:spcPct val="100000"/>
              </a:lnSpc>
              <a:spcBef>
                <a:spcPts val="0"/>
              </a:spcBef>
              <a:buNone/>
            </a:pPr>
            <a:r>
              <a:rPr lang="es-HN" sz="2000" dirty="0"/>
              <a:t>	De 20 a 29 años         ( ) 2</a:t>
            </a:r>
          </a:p>
          <a:p>
            <a:pPr marL="0" indent="0">
              <a:lnSpc>
                <a:spcPct val="100000"/>
              </a:lnSpc>
              <a:spcBef>
                <a:spcPts val="0"/>
              </a:spcBef>
              <a:buNone/>
            </a:pPr>
            <a:r>
              <a:rPr lang="es-HN" sz="2000" dirty="0"/>
              <a:t>	De 30 a 39 años         ( ) 3</a:t>
            </a:r>
          </a:p>
          <a:p>
            <a:pPr marL="0" indent="0">
              <a:lnSpc>
                <a:spcPct val="100000"/>
              </a:lnSpc>
              <a:spcBef>
                <a:spcPts val="0"/>
              </a:spcBef>
              <a:buNone/>
            </a:pPr>
            <a:endParaRPr lang="es-HN" sz="2000" dirty="0"/>
          </a:p>
          <a:p>
            <a:pPr marL="0" indent="0">
              <a:lnSpc>
                <a:spcPct val="100000"/>
              </a:lnSpc>
              <a:spcBef>
                <a:spcPts val="0"/>
              </a:spcBef>
              <a:buNone/>
            </a:pPr>
            <a:r>
              <a:rPr lang="es-HN" sz="2000" dirty="0">
                <a:solidFill>
                  <a:srgbClr val="FF0000"/>
                </a:solidFill>
              </a:rPr>
              <a:t>¿A que se debe que seamos un país poco desarrollado?</a:t>
            </a:r>
          </a:p>
          <a:p>
            <a:pPr marL="0" indent="0">
              <a:lnSpc>
                <a:spcPct val="100000"/>
              </a:lnSpc>
              <a:spcBef>
                <a:spcPts val="0"/>
              </a:spcBef>
              <a:buNone/>
            </a:pPr>
            <a:r>
              <a:rPr lang="es-HN" sz="2000" dirty="0"/>
              <a:t>1 ( ) Poco esfuerzo de sus habitantes</a:t>
            </a:r>
          </a:p>
          <a:p>
            <a:pPr marL="0" indent="0">
              <a:lnSpc>
                <a:spcPct val="100000"/>
              </a:lnSpc>
              <a:spcBef>
                <a:spcPts val="0"/>
              </a:spcBef>
              <a:buNone/>
            </a:pPr>
            <a:r>
              <a:rPr lang="es-HN" sz="2000" dirty="0"/>
              <a:t>2 ( ) Dominio de los países desarrollados</a:t>
            </a:r>
          </a:p>
          <a:p>
            <a:pPr marL="0" indent="0">
              <a:lnSpc>
                <a:spcPct val="100000"/>
              </a:lnSpc>
              <a:spcBef>
                <a:spcPts val="0"/>
              </a:spcBef>
              <a:buNone/>
            </a:pPr>
            <a:r>
              <a:rPr lang="es-HN" sz="2000" dirty="0"/>
              <a:t>3 ( ) Falta de conocimientos y tecnología</a:t>
            </a:r>
          </a:p>
          <a:p>
            <a:pPr marL="0" indent="0">
              <a:lnSpc>
                <a:spcPct val="100000"/>
              </a:lnSpc>
              <a:spcBef>
                <a:spcPts val="0"/>
              </a:spcBef>
              <a:buNone/>
            </a:pPr>
            <a:r>
              <a:rPr lang="es-HN" sz="2000" dirty="0"/>
              <a:t>4 ( ) Errores de los gobernantes</a:t>
            </a:r>
          </a:p>
          <a:p>
            <a:pPr marL="0" indent="0">
              <a:lnSpc>
                <a:spcPct val="100000"/>
              </a:lnSpc>
              <a:spcBef>
                <a:spcPts val="0"/>
              </a:spcBef>
              <a:buNone/>
            </a:pPr>
            <a:r>
              <a:rPr lang="es-HN" sz="2000" dirty="0"/>
              <a:t>5 ( ) Herencia colonial</a:t>
            </a:r>
          </a:p>
        </p:txBody>
      </p:sp>
      <p:sp>
        <p:nvSpPr>
          <p:cNvPr id="4" name="Flecha derecha 3"/>
          <p:cNvSpPr/>
          <p:nvPr/>
        </p:nvSpPr>
        <p:spPr>
          <a:xfrm>
            <a:off x="6439436" y="2981459"/>
            <a:ext cx="1287888" cy="21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5" name="CuadroTexto 4"/>
          <p:cNvSpPr txBox="1"/>
          <p:nvPr/>
        </p:nvSpPr>
        <p:spPr>
          <a:xfrm>
            <a:off x="8448541" y="2519794"/>
            <a:ext cx="2369713" cy="923330"/>
          </a:xfrm>
          <a:prstGeom prst="rect">
            <a:avLst/>
          </a:prstGeom>
          <a:noFill/>
        </p:spPr>
        <p:txBody>
          <a:bodyPr wrap="square" rtlCol="0">
            <a:spAutoFit/>
          </a:bodyPr>
          <a:lstStyle/>
          <a:p>
            <a:r>
              <a:rPr lang="es-HN" dirty="0">
                <a:solidFill>
                  <a:srgbClr val="FF0000"/>
                </a:solidFill>
              </a:rPr>
              <a:t>Proponen un conjunto de alternativas en la respuesta</a:t>
            </a:r>
          </a:p>
        </p:txBody>
      </p:sp>
    </p:spTree>
    <p:extLst>
      <p:ext uri="{BB962C8B-B14F-4D97-AF65-F5344CB8AC3E}">
        <p14:creationId xmlns:p14="http://schemas.microsoft.com/office/powerpoint/2010/main" val="4062300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normAutofit fontScale="92500" lnSpcReduction="10000"/>
          </a:bodyPr>
          <a:lstStyle/>
          <a:p>
            <a:pPr marL="0" indent="0">
              <a:buNone/>
            </a:pPr>
            <a:r>
              <a:rPr lang="es-HN" b="1" u="sng" dirty="0"/>
              <a:t>Preparación del formulario</a:t>
            </a:r>
          </a:p>
          <a:p>
            <a:pPr marL="0" indent="0">
              <a:buNone/>
            </a:pPr>
            <a:r>
              <a:rPr lang="es-HN" dirty="0"/>
              <a:t>Formas y clases de preguntas</a:t>
            </a:r>
          </a:p>
          <a:p>
            <a:pPr marL="0" indent="0">
              <a:buNone/>
            </a:pPr>
            <a:endParaRPr lang="es-HN" dirty="0"/>
          </a:p>
          <a:p>
            <a:pPr marL="0" indent="0">
              <a:buNone/>
            </a:pPr>
            <a:r>
              <a:rPr lang="es-HN" dirty="0"/>
              <a:t>Preguntas jerarquizadas </a:t>
            </a:r>
          </a:p>
          <a:p>
            <a:pPr marL="0" indent="0">
              <a:buNone/>
            </a:pPr>
            <a:endParaRPr lang="es-HN" dirty="0"/>
          </a:p>
          <a:p>
            <a:pPr marL="0" indent="0">
              <a:buNone/>
            </a:pPr>
            <a:r>
              <a:rPr lang="es-HN" sz="2600" dirty="0">
                <a:solidFill>
                  <a:srgbClr val="00B050"/>
                </a:solidFill>
              </a:rPr>
              <a:t>Colocar en un orden de acuerdo a su interés:</a:t>
            </a:r>
          </a:p>
          <a:p>
            <a:pPr marL="514350" indent="-514350">
              <a:buAutoNum type="alphaLcPeriod"/>
            </a:pPr>
            <a:r>
              <a:rPr lang="es-HN" sz="2600" dirty="0"/>
              <a:t>Nadar ___</a:t>
            </a:r>
          </a:p>
          <a:p>
            <a:pPr marL="514350" indent="-514350">
              <a:buAutoNum type="alphaLcPeriod"/>
            </a:pPr>
            <a:r>
              <a:rPr lang="es-HN" sz="2600" dirty="0"/>
              <a:t>Correr ___</a:t>
            </a:r>
          </a:p>
          <a:p>
            <a:pPr marL="514350" indent="-514350">
              <a:buAutoNum type="alphaLcPeriod"/>
            </a:pPr>
            <a:r>
              <a:rPr lang="es-HN" sz="2600" dirty="0"/>
              <a:t>Andar en bicicleta ___</a:t>
            </a:r>
          </a:p>
          <a:p>
            <a:pPr marL="514350" indent="-514350">
              <a:buAutoNum type="alphaLcPeriod"/>
            </a:pPr>
            <a:r>
              <a:rPr lang="es-HN" sz="2600" dirty="0"/>
              <a:t>Caminar ___</a:t>
            </a:r>
          </a:p>
        </p:txBody>
      </p:sp>
      <p:sp>
        <p:nvSpPr>
          <p:cNvPr id="4" name="Flecha derecha 3"/>
          <p:cNvSpPr/>
          <p:nvPr/>
        </p:nvSpPr>
        <p:spPr>
          <a:xfrm>
            <a:off x="4778062" y="3249422"/>
            <a:ext cx="2653048" cy="18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5" name="CuadroTexto 4"/>
          <p:cNvSpPr txBox="1"/>
          <p:nvPr/>
        </p:nvSpPr>
        <p:spPr>
          <a:xfrm>
            <a:off x="7982218" y="2677855"/>
            <a:ext cx="2820474" cy="1323439"/>
          </a:xfrm>
          <a:prstGeom prst="rect">
            <a:avLst/>
          </a:prstGeom>
          <a:noFill/>
        </p:spPr>
        <p:txBody>
          <a:bodyPr wrap="square" rtlCol="0">
            <a:spAutoFit/>
          </a:bodyPr>
          <a:lstStyle/>
          <a:p>
            <a:r>
              <a:rPr lang="es-HN" sz="2000" dirty="0">
                <a:solidFill>
                  <a:srgbClr val="FF0000"/>
                </a:solidFill>
              </a:rPr>
              <a:t>Se debe asignar un 1 al concepto de menor interés y 5 al de mayor interés</a:t>
            </a:r>
          </a:p>
        </p:txBody>
      </p:sp>
    </p:spTree>
    <p:extLst>
      <p:ext uri="{BB962C8B-B14F-4D97-AF65-F5344CB8AC3E}">
        <p14:creationId xmlns:p14="http://schemas.microsoft.com/office/powerpoint/2010/main" val="109345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normAutofit fontScale="85000" lnSpcReduction="20000"/>
          </a:bodyPr>
          <a:lstStyle/>
          <a:p>
            <a:pPr marL="0" indent="0">
              <a:buNone/>
            </a:pPr>
            <a:r>
              <a:rPr lang="es-HN" b="1" u="sng" dirty="0"/>
              <a:t>Preparación del formulario</a:t>
            </a:r>
          </a:p>
          <a:p>
            <a:pPr marL="0" indent="0">
              <a:buNone/>
            </a:pPr>
            <a:r>
              <a:rPr lang="es-HN" dirty="0"/>
              <a:t>Formas y clases de preguntas</a:t>
            </a:r>
          </a:p>
          <a:p>
            <a:pPr marL="0" indent="0">
              <a:buNone/>
            </a:pPr>
            <a:endParaRPr lang="es-HN" dirty="0"/>
          </a:p>
          <a:p>
            <a:pPr marL="0" indent="0">
              <a:buNone/>
            </a:pPr>
            <a:r>
              <a:rPr lang="es-HN" dirty="0"/>
              <a:t>Preguntas literales	</a:t>
            </a:r>
          </a:p>
          <a:p>
            <a:pPr marL="0" indent="0">
              <a:buNone/>
            </a:pPr>
            <a:endParaRPr lang="es-HN" dirty="0"/>
          </a:p>
          <a:p>
            <a:pPr marL="0" indent="0">
              <a:buNone/>
            </a:pPr>
            <a:r>
              <a:rPr lang="es-HN" dirty="0">
                <a:solidFill>
                  <a:srgbClr val="FF0000"/>
                </a:solidFill>
              </a:rPr>
              <a:t>Ejemplos:</a:t>
            </a:r>
          </a:p>
          <a:p>
            <a:pPr>
              <a:buFont typeface="Wingdings" panose="05000000000000000000" pitchFamily="2" charset="2"/>
              <a:buChar char="§"/>
            </a:pPr>
            <a:r>
              <a:rPr lang="es-HN" dirty="0"/>
              <a:t>¿Cuál es su estado civil?</a:t>
            </a:r>
          </a:p>
          <a:p>
            <a:pPr>
              <a:buFont typeface="Wingdings" panose="05000000000000000000" pitchFamily="2" charset="2"/>
              <a:buChar char="§"/>
            </a:pPr>
            <a:r>
              <a:rPr lang="es-HN" dirty="0"/>
              <a:t>¿Cuál es su ocupación actual?</a:t>
            </a:r>
          </a:p>
          <a:p>
            <a:pPr>
              <a:buFont typeface="Wingdings" panose="05000000000000000000" pitchFamily="2" charset="2"/>
              <a:buChar char="§"/>
            </a:pPr>
            <a:r>
              <a:rPr lang="es-HN" dirty="0"/>
              <a:t>¿Cuál es su ingreso total?</a:t>
            </a:r>
          </a:p>
          <a:p>
            <a:pPr>
              <a:buFont typeface="Wingdings" panose="05000000000000000000" pitchFamily="2" charset="2"/>
              <a:buChar char="§"/>
            </a:pPr>
            <a:r>
              <a:rPr lang="es-HN" dirty="0"/>
              <a:t>Lugar de nacimiento</a:t>
            </a:r>
          </a:p>
          <a:p>
            <a:pPr marL="0" indent="0">
              <a:buNone/>
            </a:pPr>
            <a:r>
              <a:rPr lang="es-HN" dirty="0"/>
              <a:t>		</a:t>
            </a:r>
          </a:p>
        </p:txBody>
      </p:sp>
      <p:sp>
        <p:nvSpPr>
          <p:cNvPr id="4" name="Flecha derecha 3"/>
          <p:cNvSpPr/>
          <p:nvPr/>
        </p:nvSpPr>
        <p:spPr>
          <a:xfrm>
            <a:off x="4229636" y="3000777"/>
            <a:ext cx="3013657" cy="309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5" name="CuadroTexto 4"/>
          <p:cNvSpPr txBox="1"/>
          <p:nvPr/>
        </p:nvSpPr>
        <p:spPr>
          <a:xfrm>
            <a:off x="7727324" y="2492945"/>
            <a:ext cx="3142445" cy="1015663"/>
          </a:xfrm>
          <a:prstGeom prst="rect">
            <a:avLst/>
          </a:prstGeom>
          <a:noFill/>
        </p:spPr>
        <p:txBody>
          <a:bodyPr wrap="square" rtlCol="0">
            <a:spAutoFit/>
          </a:bodyPr>
          <a:lstStyle/>
          <a:p>
            <a:r>
              <a:rPr lang="es-HN" sz="2000" dirty="0">
                <a:solidFill>
                  <a:srgbClr val="FF0000"/>
                </a:solidFill>
              </a:rPr>
              <a:t>Preguntas abiertas cuyas respuestas se expresan con una palabra o cantidad</a:t>
            </a:r>
          </a:p>
        </p:txBody>
      </p:sp>
    </p:spTree>
    <p:extLst>
      <p:ext uri="{BB962C8B-B14F-4D97-AF65-F5344CB8AC3E}">
        <p14:creationId xmlns:p14="http://schemas.microsoft.com/office/powerpoint/2010/main" val="405994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normAutofit fontScale="92500" lnSpcReduction="20000"/>
          </a:bodyPr>
          <a:lstStyle/>
          <a:p>
            <a:pPr marL="0" indent="0">
              <a:buNone/>
            </a:pPr>
            <a:r>
              <a:rPr lang="es-HN" b="1" u="sng" dirty="0"/>
              <a:t>Preparación del formulario</a:t>
            </a:r>
          </a:p>
          <a:p>
            <a:pPr marL="0" indent="0">
              <a:buNone/>
            </a:pPr>
            <a:r>
              <a:rPr lang="es-HN" dirty="0"/>
              <a:t>Formas y clases de preguntas</a:t>
            </a:r>
          </a:p>
          <a:p>
            <a:pPr marL="0" indent="0">
              <a:buNone/>
            </a:pPr>
            <a:endParaRPr lang="es-HN" dirty="0"/>
          </a:p>
          <a:p>
            <a:pPr marL="0" indent="0">
              <a:lnSpc>
                <a:spcPct val="100000"/>
              </a:lnSpc>
              <a:spcBef>
                <a:spcPts val="0"/>
              </a:spcBef>
              <a:buNone/>
            </a:pPr>
            <a:r>
              <a:rPr lang="es-HN" dirty="0"/>
              <a:t>Preguntas con respuestas en </a:t>
            </a:r>
          </a:p>
          <a:p>
            <a:pPr marL="0" indent="0">
              <a:lnSpc>
                <a:spcPct val="100000"/>
              </a:lnSpc>
              <a:spcBef>
                <a:spcPts val="0"/>
              </a:spcBef>
              <a:buNone/>
            </a:pPr>
            <a:r>
              <a:rPr lang="es-HN" dirty="0"/>
              <a:t>grados de intensidad</a:t>
            </a:r>
          </a:p>
          <a:p>
            <a:pPr marL="0" indent="0">
              <a:lnSpc>
                <a:spcPct val="100000"/>
              </a:lnSpc>
              <a:spcBef>
                <a:spcPts val="0"/>
              </a:spcBef>
              <a:buNone/>
            </a:pPr>
            <a:endParaRPr lang="es-HN" dirty="0"/>
          </a:p>
          <a:p>
            <a:pPr marL="0" indent="0">
              <a:lnSpc>
                <a:spcPct val="100000"/>
              </a:lnSpc>
              <a:spcBef>
                <a:spcPts val="0"/>
              </a:spcBef>
              <a:buNone/>
            </a:pPr>
            <a:endParaRPr lang="es-HN" dirty="0">
              <a:solidFill>
                <a:srgbClr val="FF0000"/>
              </a:solidFill>
            </a:endParaRPr>
          </a:p>
          <a:p>
            <a:pPr marL="0" indent="0">
              <a:lnSpc>
                <a:spcPct val="100000"/>
              </a:lnSpc>
              <a:spcBef>
                <a:spcPts val="0"/>
              </a:spcBef>
              <a:buNone/>
            </a:pPr>
            <a:endParaRPr lang="es-HN" dirty="0">
              <a:solidFill>
                <a:srgbClr val="FF0000"/>
              </a:solidFill>
            </a:endParaRPr>
          </a:p>
          <a:p>
            <a:pPr marL="0" indent="0">
              <a:lnSpc>
                <a:spcPct val="100000"/>
              </a:lnSpc>
              <a:spcBef>
                <a:spcPts val="0"/>
              </a:spcBef>
              <a:buNone/>
            </a:pPr>
            <a:r>
              <a:rPr lang="es-HN" dirty="0">
                <a:solidFill>
                  <a:srgbClr val="FF0000"/>
                </a:solidFill>
              </a:rPr>
              <a:t>Ejemplos:</a:t>
            </a:r>
          </a:p>
          <a:p>
            <a:pPr>
              <a:lnSpc>
                <a:spcPct val="100000"/>
              </a:lnSpc>
              <a:spcBef>
                <a:spcPts val="0"/>
              </a:spcBef>
              <a:buFont typeface="Wingdings" panose="05000000000000000000" pitchFamily="2" charset="2"/>
              <a:buChar char="§"/>
            </a:pPr>
            <a:r>
              <a:rPr lang="es-HN" dirty="0">
                <a:solidFill>
                  <a:srgbClr val="FF0000"/>
                </a:solidFill>
              </a:rPr>
              <a:t>La gestión del Ministro de Energía es:</a:t>
            </a:r>
          </a:p>
          <a:p>
            <a:pPr marL="0" indent="0">
              <a:lnSpc>
                <a:spcPct val="100000"/>
              </a:lnSpc>
              <a:spcBef>
                <a:spcPts val="0"/>
              </a:spcBef>
              <a:buNone/>
            </a:pPr>
            <a:r>
              <a:rPr lang="es-HN" dirty="0"/>
              <a:t>	Muy buena ( )   Buena ( )   Regular ( )   Mala ( )</a:t>
            </a:r>
          </a:p>
          <a:p>
            <a:pPr>
              <a:lnSpc>
                <a:spcPct val="100000"/>
              </a:lnSpc>
              <a:spcBef>
                <a:spcPts val="0"/>
              </a:spcBef>
              <a:buFont typeface="Wingdings" panose="05000000000000000000" pitchFamily="2" charset="2"/>
              <a:buChar char="§"/>
            </a:pPr>
            <a:r>
              <a:rPr lang="es-HN" dirty="0">
                <a:solidFill>
                  <a:srgbClr val="FF0000"/>
                </a:solidFill>
              </a:rPr>
              <a:t>¿Está Ud. De acuerdo con la política del gobierno?</a:t>
            </a:r>
          </a:p>
          <a:p>
            <a:pPr marL="0" indent="0">
              <a:lnSpc>
                <a:spcPct val="100000"/>
              </a:lnSpc>
              <a:spcBef>
                <a:spcPts val="0"/>
              </a:spcBef>
              <a:buNone/>
            </a:pPr>
            <a:r>
              <a:rPr lang="es-HN" dirty="0"/>
              <a:t>	Muy de acuerdo ( )   De acuerdo ( )   En desacuerdo ( )</a:t>
            </a:r>
          </a:p>
          <a:p>
            <a:pPr marL="0" indent="0">
              <a:lnSpc>
                <a:spcPct val="100000"/>
              </a:lnSpc>
              <a:spcBef>
                <a:spcPts val="0"/>
              </a:spcBef>
              <a:buNone/>
            </a:pPr>
            <a:endParaRPr lang="es-HN" dirty="0"/>
          </a:p>
        </p:txBody>
      </p:sp>
      <p:sp>
        <p:nvSpPr>
          <p:cNvPr id="4" name="Flecha derecha 3"/>
          <p:cNvSpPr/>
          <p:nvPr/>
        </p:nvSpPr>
        <p:spPr>
          <a:xfrm>
            <a:off x="5092521" y="3278969"/>
            <a:ext cx="2550017" cy="321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5" name="CuadroTexto 4"/>
          <p:cNvSpPr txBox="1"/>
          <p:nvPr/>
        </p:nvSpPr>
        <p:spPr>
          <a:xfrm>
            <a:off x="8152327" y="2678804"/>
            <a:ext cx="2691684" cy="1200329"/>
          </a:xfrm>
          <a:prstGeom prst="rect">
            <a:avLst/>
          </a:prstGeom>
          <a:noFill/>
        </p:spPr>
        <p:txBody>
          <a:bodyPr wrap="square" rtlCol="0">
            <a:spAutoFit/>
          </a:bodyPr>
          <a:lstStyle/>
          <a:p>
            <a:r>
              <a:rPr lang="es-HN" dirty="0">
                <a:solidFill>
                  <a:srgbClr val="FF0000"/>
                </a:solidFill>
              </a:rPr>
              <a:t>Las respuestas indican un grado de intensidad dentro de una escala creciente o decreciente</a:t>
            </a:r>
          </a:p>
        </p:txBody>
      </p:sp>
    </p:spTree>
    <p:extLst>
      <p:ext uri="{BB962C8B-B14F-4D97-AF65-F5344CB8AC3E}">
        <p14:creationId xmlns:p14="http://schemas.microsoft.com/office/powerpoint/2010/main" val="42816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Conflicto de intereses</a:t>
            </a:r>
          </a:p>
        </p:txBody>
      </p:sp>
      <p:sp>
        <p:nvSpPr>
          <p:cNvPr id="3" name="Marcador de contenido 2"/>
          <p:cNvSpPr>
            <a:spLocks noGrp="1"/>
          </p:cNvSpPr>
          <p:nvPr>
            <p:ph idx="1"/>
          </p:nvPr>
        </p:nvSpPr>
        <p:spPr>
          <a:xfrm>
            <a:off x="838200" y="2434107"/>
            <a:ext cx="10515600" cy="3742856"/>
          </a:xfrm>
        </p:spPr>
        <p:txBody>
          <a:bodyPr/>
          <a:lstStyle/>
          <a:p>
            <a:pPr marL="0" indent="0" algn="just">
              <a:buNone/>
            </a:pPr>
            <a:r>
              <a:rPr lang="es-MX" dirty="0"/>
              <a:t>Declaro que no tengo ningún conflicto de interés financiero, intelectual, familiar u alguna otra circunstancia que pudiera afectar mi objetividad o independencia en el proceso o en esta reunión, que afecte la percepción de los demás de su objetividad o independencia.</a:t>
            </a:r>
          </a:p>
          <a:p>
            <a:pPr algn="just"/>
            <a:endParaRPr lang="es-MX" dirty="0"/>
          </a:p>
          <a:p>
            <a:pPr algn="just"/>
            <a:endParaRPr lang="es-MX" dirty="0"/>
          </a:p>
          <a:p>
            <a:pPr marL="0" indent="0" algn="just">
              <a:buNone/>
            </a:pPr>
            <a:r>
              <a:rPr lang="es-HN" dirty="0"/>
              <a:t>http://www.iets.org.co/quienes-somos/Documents/FormatoConflicto.pdf</a:t>
            </a:r>
          </a:p>
          <a:p>
            <a:pPr marL="0" indent="0">
              <a:buNone/>
            </a:pPr>
            <a:endParaRPr lang="es-HN" dirty="0"/>
          </a:p>
        </p:txBody>
      </p:sp>
    </p:spTree>
    <p:extLst>
      <p:ext uri="{BB962C8B-B14F-4D97-AF65-F5344CB8AC3E}">
        <p14:creationId xmlns:p14="http://schemas.microsoft.com/office/powerpoint/2010/main" val="214795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a:xfrm>
            <a:off x="838200" y="1854961"/>
            <a:ext cx="10515600" cy="4351338"/>
          </a:xfrm>
        </p:spPr>
        <p:txBody>
          <a:bodyPr/>
          <a:lstStyle/>
          <a:p>
            <a:pPr marL="0" indent="0">
              <a:buNone/>
            </a:pPr>
            <a:r>
              <a:rPr lang="es-HN" b="1" u="sng" dirty="0"/>
              <a:t>Preparación del formulario</a:t>
            </a:r>
          </a:p>
          <a:p>
            <a:pPr marL="0" indent="0">
              <a:buNone/>
            </a:pPr>
            <a:r>
              <a:rPr lang="es-HN" dirty="0"/>
              <a:t>Formas y clases de preguntas</a:t>
            </a:r>
          </a:p>
          <a:p>
            <a:pPr marL="0" indent="0">
              <a:buNone/>
            </a:pPr>
            <a:endParaRPr lang="es-HN" dirty="0"/>
          </a:p>
          <a:p>
            <a:pPr marL="0" indent="0">
              <a:buNone/>
            </a:pPr>
            <a:r>
              <a:rPr lang="es-HN" dirty="0"/>
              <a:t>Preguntas de escalas visuales análogas:</a:t>
            </a:r>
          </a:p>
          <a:p>
            <a:pPr marL="0" indent="0" algn="ctr">
              <a:buNone/>
            </a:pPr>
            <a:r>
              <a:rPr lang="es-HN" dirty="0"/>
              <a:t>Escala EVA del Dolor</a:t>
            </a:r>
          </a:p>
          <a:p>
            <a:pPr marL="0" indent="0">
              <a:buNone/>
            </a:pPr>
            <a:endParaRPr lang="es-HN" dirty="0"/>
          </a:p>
        </p:txBody>
      </p:sp>
      <p:pic>
        <p:nvPicPr>
          <p:cNvPr id="10242" name="Picture 2" descr="Terapia Manual y RPG - Consultorio - Escala visual-analógica(EVA) graduada  numéricamente para valoración de la intensidad del dolor Es una prueba muy  sencilla en la que el paciente en una escala 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082" y="4489799"/>
            <a:ext cx="7353835" cy="188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2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sp>
        <p:nvSpPr>
          <p:cNvPr id="3" name="Marcador de contenido 2"/>
          <p:cNvSpPr>
            <a:spLocks noGrp="1"/>
          </p:cNvSpPr>
          <p:nvPr>
            <p:ph idx="1"/>
          </p:nvPr>
        </p:nvSpPr>
        <p:spPr/>
        <p:txBody>
          <a:bodyPr>
            <a:normAutofit fontScale="92500"/>
          </a:bodyPr>
          <a:lstStyle/>
          <a:p>
            <a:pPr marL="0" indent="0">
              <a:buNone/>
            </a:pPr>
            <a:r>
              <a:rPr lang="es-HN" sz="3500" dirty="0">
                <a:solidFill>
                  <a:srgbClr val="FF0000"/>
                </a:solidFill>
              </a:rPr>
              <a:t>Redacción y el contenido de las preguntas</a:t>
            </a:r>
          </a:p>
          <a:p>
            <a:pPr marL="0" indent="0">
              <a:buNone/>
            </a:pPr>
            <a:endParaRPr lang="es-HN" dirty="0"/>
          </a:p>
          <a:p>
            <a:pPr>
              <a:buFont typeface="Wingdings" panose="05000000000000000000" pitchFamily="2" charset="2"/>
              <a:buChar char="§"/>
            </a:pPr>
            <a:r>
              <a:rPr lang="es-HN" dirty="0"/>
              <a:t>Incluir preguntas estrictamente necesarias</a:t>
            </a:r>
          </a:p>
          <a:p>
            <a:pPr>
              <a:buFont typeface="Wingdings" panose="05000000000000000000" pitchFamily="2" charset="2"/>
              <a:buChar char="§"/>
            </a:pPr>
            <a:r>
              <a:rPr lang="es-HN" dirty="0"/>
              <a:t>Evitar las preguntas que obliguen al informante a hacer cálculos y pueda cometer errores</a:t>
            </a:r>
          </a:p>
          <a:p>
            <a:pPr>
              <a:buFont typeface="Wingdings" panose="05000000000000000000" pitchFamily="2" charset="2"/>
              <a:buChar char="§"/>
            </a:pPr>
            <a:r>
              <a:rPr lang="es-HN" dirty="0"/>
              <a:t>Evitar palabras que provoquen diferentes interpretaciones</a:t>
            </a:r>
          </a:p>
          <a:p>
            <a:pPr>
              <a:buFont typeface="Wingdings" panose="05000000000000000000" pitchFamily="2" charset="2"/>
              <a:buChar char="§"/>
            </a:pPr>
            <a:r>
              <a:rPr lang="es-HN" dirty="0"/>
              <a:t>La pregunta no debe sugerir respuestas</a:t>
            </a:r>
          </a:p>
          <a:p>
            <a:pPr>
              <a:buFont typeface="Wingdings" panose="05000000000000000000" pitchFamily="2" charset="2"/>
              <a:buChar char="§"/>
            </a:pPr>
            <a:r>
              <a:rPr lang="es-HN" dirty="0"/>
              <a:t>Colocar primero las preguntas más simples y menos confidenciales</a:t>
            </a:r>
          </a:p>
          <a:p>
            <a:pPr>
              <a:buFont typeface="Wingdings" panose="05000000000000000000" pitchFamily="2" charset="2"/>
              <a:buChar char="§"/>
            </a:pPr>
            <a:r>
              <a:rPr lang="es-HN" dirty="0"/>
              <a:t>La redacción de las preguntas depende del tipo de recolección de datos.</a:t>
            </a:r>
          </a:p>
        </p:txBody>
      </p:sp>
    </p:spTree>
    <p:extLst>
      <p:ext uri="{BB962C8B-B14F-4D97-AF65-F5344CB8AC3E}">
        <p14:creationId xmlns:p14="http://schemas.microsoft.com/office/powerpoint/2010/main" val="59380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REPASO</a:t>
            </a:r>
            <a:r>
              <a:rPr lang="es-HN" dirty="0"/>
              <a:t>: En la investigación se utilizan varios instrumentos para recopilar información</a:t>
            </a:r>
          </a:p>
        </p:txBody>
      </p:sp>
      <p:sp>
        <p:nvSpPr>
          <p:cNvPr id="3" name="Marcador de contenido 2"/>
          <p:cNvSpPr>
            <a:spLocks noGrp="1"/>
          </p:cNvSpPr>
          <p:nvPr>
            <p:ph idx="1"/>
          </p:nvPr>
        </p:nvSpPr>
        <p:spPr>
          <a:xfrm>
            <a:off x="838200" y="2289264"/>
            <a:ext cx="10515600" cy="4351338"/>
          </a:xfrm>
        </p:spPr>
        <p:txBody>
          <a:bodyPr/>
          <a:lstStyle/>
          <a:p>
            <a:r>
              <a:rPr lang="es-HN" dirty="0"/>
              <a:t>Entrevistas</a:t>
            </a:r>
          </a:p>
          <a:p>
            <a:r>
              <a:rPr lang="es-HN" dirty="0"/>
              <a:t>Observaciones</a:t>
            </a:r>
          </a:p>
          <a:p>
            <a:r>
              <a:rPr lang="es-HN" dirty="0"/>
              <a:t>Documentos de archivo y fuentes gubernamentales</a:t>
            </a:r>
          </a:p>
          <a:p>
            <a:r>
              <a:rPr lang="es-HN" dirty="0"/>
              <a:t>Experimentos de laboratorio</a:t>
            </a:r>
          </a:p>
          <a:p>
            <a:r>
              <a:rPr lang="es-HN" dirty="0"/>
              <a:t>Cuestionario de papel o </a:t>
            </a:r>
            <a:r>
              <a:rPr lang="es-HN" dirty="0">
                <a:hlinkClick r:id="rId2"/>
              </a:rPr>
              <a:t>cuestionarios online</a:t>
            </a:r>
            <a:endParaRPr lang="es-HN" dirty="0"/>
          </a:p>
          <a:p>
            <a:r>
              <a:rPr lang="es-HN" dirty="0" err="1"/>
              <a:t>Focus</a:t>
            </a:r>
            <a:r>
              <a:rPr lang="es-HN" dirty="0"/>
              <a:t> </a:t>
            </a:r>
            <a:r>
              <a:rPr lang="es-HN" dirty="0" err="1"/>
              <a:t>groups</a:t>
            </a:r>
            <a:r>
              <a:rPr lang="es-HN" dirty="0"/>
              <a:t> presenciales o </a:t>
            </a:r>
            <a:r>
              <a:rPr lang="es-HN" dirty="0" err="1">
                <a:hlinkClick r:id="rId3"/>
              </a:rPr>
              <a:t>focus</a:t>
            </a:r>
            <a:r>
              <a:rPr lang="es-HN" dirty="0">
                <a:hlinkClick r:id="rId3"/>
              </a:rPr>
              <a:t> </a:t>
            </a:r>
            <a:r>
              <a:rPr lang="es-HN" dirty="0" err="1">
                <a:hlinkClick r:id="rId3"/>
              </a:rPr>
              <a:t>groups</a:t>
            </a:r>
            <a:r>
              <a:rPr lang="es-HN" dirty="0">
                <a:hlinkClick r:id="rId3"/>
              </a:rPr>
              <a:t> online</a:t>
            </a:r>
            <a:endParaRPr lang="es-HN" dirty="0"/>
          </a:p>
          <a:p>
            <a:r>
              <a:rPr lang="es-HN" dirty="0">
                <a:hlinkClick r:id="rId4"/>
              </a:rPr>
              <a:t>Comunidades online</a:t>
            </a:r>
            <a:endParaRPr lang="es-HN" dirty="0"/>
          </a:p>
        </p:txBody>
      </p:sp>
    </p:spTree>
    <p:extLst>
      <p:ext uri="{BB962C8B-B14F-4D97-AF65-F5344CB8AC3E}">
        <p14:creationId xmlns:p14="http://schemas.microsoft.com/office/powerpoint/2010/main" val="4100688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38612"/>
            <a:ext cx="10515600" cy="1325563"/>
          </a:xfrm>
        </p:spPr>
        <p:txBody>
          <a:bodyPr>
            <a:normAutofit fontScale="90000"/>
          </a:bodyPr>
          <a:lstStyle/>
          <a:p>
            <a:r>
              <a:rPr lang="es-HN" b="1" dirty="0"/>
              <a:t>REPASO</a:t>
            </a:r>
            <a:r>
              <a:rPr lang="es-HN" dirty="0"/>
              <a:t>: Veamos con más detalle cinco de los instrumentos para recopilar información que se consideran los más utilizados</a:t>
            </a:r>
            <a:br>
              <a:rPr lang="es-HN" dirty="0"/>
            </a:br>
            <a:endParaRPr lang="es-HN" dirty="0"/>
          </a:p>
        </p:txBody>
      </p:sp>
      <p:sp>
        <p:nvSpPr>
          <p:cNvPr id="3" name="Marcador de contenido 2"/>
          <p:cNvSpPr>
            <a:spLocks noGrp="1"/>
          </p:cNvSpPr>
          <p:nvPr>
            <p:ph idx="1"/>
          </p:nvPr>
        </p:nvSpPr>
        <p:spPr>
          <a:xfrm>
            <a:off x="838200" y="2199112"/>
            <a:ext cx="10515600" cy="4351338"/>
          </a:xfrm>
        </p:spPr>
        <p:txBody>
          <a:bodyPr/>
          <a:lstStyle/>
          <a:p>
            <a:pPr marL="0" indent="0">
              <a:buNone/>
            </a:pPr>
            <a:r>
              <a:rPr lang="es-HN" sz="4000" dirty="0">
                <a:solidFill>
                  <a:srgbClr val="FF0000"/>
                </a:solidFill>
              </a:rPr>
              <a:t>Cuestionarios </a:t>
            </a:r>
          </a:p>
          <a:p>
            <a:r>
              <a:rPr lang="es-HN" dirty="0"/>
              <a:t>El cuestionario es una herramienta diseñada para la recolección de datos cuantitativos, y se utiliza mucho en la investigación, ya que es un buen instrumento de investigación para recolectar datos estandarizados y hacer generalizaciones. </a:t>
            </a:r>
          </a:p>
          <a:p>
            <a:r>
              <a:rPr lang="es-HN" dirty="0"/>
              <a:t>Los cuestionarios pueden proporcionar respuestas rápidas, pero hay que tener el debido cuidado a la hora de elaborarlos, para asegurarse de que no se influye en la respuesta que se recibe. El diseño del cuestionario debe reflejar los objetivos de la investigación.</a:t>
            </a:r>
          </a:p>
          <a:p>
            <a:pPr marL="0" indent="0">
              <a:buNone/>
            </a:pPr>
            <a:endParaRPr lang="es-HN" dirty="0"/>
          </a:p>
        </p:txBody>
      </p:sp>
    </p:spTree>
    <p:extLst>
      <p:ext uri="{BB962C8B-B14F-4D97-AF65-F5344CB8AC3E}">
        <p14:creationId xmlns:p14="http://schemas.microsoft.com/office/powerpoint/2010/main" val="2272359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HN" b="1" dirty="0"/>
              <a:t>REPASO</a:t>
            </a:r>
            <a:r>
              <a:rPr lang="es-HN" dirty="0"/>
              <a:t>: Veamos con más detalle cinco de los instrumentos para recopilar información que se consideran los más utilizados</a:t>
            </a:r>
          </a:p>
        </p:txBody>
      </p:sp>
      <p:sp>
        <p:nvSpPr>
          <p:cNvPr id="3" name="Marcador de contenido 2"/>
          <p:cNvSpPr>
            <a:spLocks noGrp="1"/>
          </p:cNvSpPr>
          <p:nvPr>
            <p:ph idx="1"/>
          </p:nvPr>
        </p:nvSpPr>
        <p:spPr>
          <a:xfrm>
            <a:off x="838200" y="2108960"/>
            <a:ext cx="10515600" cy="4351338"/>
          </a:xfrm>
        </p:spPr>
        <p:txBody>
          <a:bodyPr/>
          <a:lstStyle/>
          <a:p>
            <a:pPr marL="0" indent="0">
              <a:buNone/>
            </a:pPr>
            <a:r>
              <a:rPr lang="es-HN" sz="4000" dirty="0">
                <a:solidFill>
                  <a:srgbClr val="FF0000"/>
                </a:solidFill>
              </a:rPr>
              <a:t>Entrevistas</a:t>
            </a:r>
          </a:p>
          <a:p>
            <a:r>
              <a:rPr lang="es-HN" dirty="0"/>
              <a:t>Las entrevistas son una herramienta principalmente para la recolección de datos cualitativos y son populares como instrumentos para recopilar información debido a su flexibilidad.</a:t>
            </a:r>
          </a:p>
          <a:p>
            <a:r>
              <a:rPr lang="es-HN" dirty="0"/>
              <a:t>Las interacciones que se generan en una entrevista pueden presentarse de forma estructurada o semiestructurada para generar ideas y conceptos.</a:t>
            </a:r>
          </a:p>
          <a:p>
            <a:pPr marL="0" indent="0">
              <a:buNone/>
            </a:pPr>
            <a:endParaRPr lang="es-HN" dirty="0"/>
          </a:p>
        </p:txBody>
      </p:sp>
    </p:spTree>
    <p:extLst>
      <p:ext uri="{BB962C8B-B14F-4D97-AF65-F5344CB8AC3E}">
        <p14:creationId xmlns:p14="http://schemas.microsoft.com/office/powerpoint/2010/main" val="1632599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HN" b="1" dirty="0"/>
              <a:t>REPASO</a:t>
            </a:r>
            <a:r>
              <a:rPr lang="es-HN" dirty="0"/>
              <a:t>: Veamos con más detalle cinco de los instrumentos para recopilar información que se consideran los más utilizados</a:t>
            </a:r>
          </a:p>
        </p:txBody>
      </p:sp>
      <p:sp>
        <p:nvSpPr>
          <p:cNvPr id="3" name="Marcador de contenido 2"/>
          <p:cNvSpPr>
            <a:spLocks noGrp="1"/>
          </p:cNvSpPr>
          <p:nvPr>
            <p:ph idx="1"/>
          </p:nvPr>
        </p:nvSpPr>
        <p:spPr>
          <a:xfrm>
            <a:off x="838200" y="2044566"/>
            <a:ext cx="10515600" cy="4351338"/>
          </a:xfrm>
        </p:spPr>
        <p:txBody>
          <a:bodyPr>
            <a:normAutofit fontScale="85000" lnSpcReduction="20000"/>
          </a:bodyPr>
          <a:lstStyle/>
          <a:p>
            <a:pPr marL="0" indent="0">
              <a:buNone/>
            </a:pPr>
            <a:r>
              <a:rPr lang="es-HN" sz="3500" dirty="0">
                <a:solidFill>
                  <a:srgbClr val="FF0000"/>
                </a:solidFill>
              </a:rPr>
              <a:t>Al planificar y considerar una entrevista, se tienen en cuenta los siguientes factores:</a:t>
            </a:r>
          </a:p>
          <a:p>
            <a:pPr marL="0" indent="0">
              <a:buNone/>
            </a:pPr>
            <a:endParaRPr lang="es-HN" dirty="0"/>
          </a:p>
          <a:p>
            <a:r>
              <a:rPr lang="es-HN" dirty="0"/>
              <a:t>Exhaustividad</a:t>
            </a:r>
          </a:p>
          <a:p>
            <a:r>
              <a:rPr lang="es-HN" dirty="0"/>
              <a:t>Tacto</a:t>
            </a:r>
          </a:p>
          <a:p>
            <a:r>
              <a:rPr lang="es-HN" dirty="0"/>
              <a:t>Precisión</a:t>
            </a:r>
          </a:p>
          <a:p>
            <a:r>
              <a:rPr lang="es-HN" dirty="0"/>
              <a:t>Exactitud</a:t>
            </a:r>
          </a:p>
          <a:p>
            <a:r>
              <a:rPr lang="es-HN" dirty="0"/>
              <a:t>Confidencialidad</a:t>
            </a:r>
          </a:p>
          <a:p>
            <a:r>
              <a:rPr lang="es-HN" dirty="0"/>
              <a:t>Las entrevistas requieren habilidades especializadas por parte del entrevistador, que tendrá que tener una buena relación con el entrevistado para garantizar que realmente se recolecten y transcriban eficazmente un conjunto de datos cualitativos muy detallados y válidos.</a:t>
            </a:r>
          </a:p>
        </p:txBody>
      </p:sp>
    </p:spTree>
    <p:extLst>
      <p:ext uri="{BB962C8B-B14F-4D97-AF65-F5344CB8AC3E}">
        <p14:creationId xmlns:p14="http://schemas.microsoft.com/office/powerpoint/2010/main" val="1962744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HN" b="1" dirty="0"/>
              <a:t>REPASO</a:t>
            </a:r>
            <a:r>
              <a:rPr lang="es-HN" dirty="0"/>
              <a:t>: Veamos con más detalle cinco de los instrumentos para recopilar información que se consideran los más utilizados</a:t>
            </a:r>
          </a:p>
        </p:txBody>
      </p:sp>
      <p:sp>
        <p:nvSpPr>
          <p:cNvPr id="3" name="Marcador de contenido 2"/>
          <p:cNvSpPr>
            <a:spLocks noGrp="1"/>
          </p:cNvSpPr>
          <p:nvPr>
            <p:ph idx="1"/>
          </p:nvPr>
        </p:nvSpPr>
        <p:spPr>
          <a:xfrm>
            <a:off x="838200" y="2186234"/>
            <a:ext cx="10515600" cy="4351338"/>
          </a:xfrm>
        </p:spPr>
        <p:txBody>
          <a:bodyPr>
            <a:normAutofit fontScale="92500" lnSpcReduction="20000"/>
          </a:bodyPr>
          <a:lstStyle/>
          <a:p>
            <a:pPr marL="0" indent="0">
              <a:buNone/>
            </a:pPr>
            <a:r>
              <a:rPr lang="es-HN" sz="3600" dirty="0">
                <a:solidFill>
                  <a:srgbClr val="FF0000"/>
                </a:solidFill>
              </a:rPr>
              <a:t>Hay diferentes tipos de entrevista:</a:t>
            </a:r>
          </a:p>
          <a:p>
            <a:pPr marL="0" indent="0">
              <a:buNone/>
            </a:pPr>
            <a:endParaRPr lang="es-HN" dirty="0"/>
          </a:p>
          <a:p>
            <a:r>
              <a:rPr lang="es-HN" dirty="0"/>
              <a:t>Individuales, de intercambio verbal cara a cara</a:t>
            </a:r>
          </a:p>
          <a:p>
            <a:r>
              <a:rPr lang="es-HN" dirty="0"/>
              <a:t>Entrevistas grupal cara a cara (grupos de discusión)</a:t>
            </a:r>
          </a:p>
          <a:p>
            <a:r>
              <a:rPr lang="es-HN" dirty="0">
                <a:hlinkClick r:id="rId2"/>
              </a:rPr>
              <a:t>Encuestas telefónicas</a:t>
            </a:r>
            <a:endParaRPr lang="es-HN" dirty="0"/>
          </a:p>
          <a:p>
            <a:pPr marL="0" indent="0">
              <a:buNone/>
            </a:pPr>
            <a:endParaRPr lang="es-HN" dirty="0"/>
          </a:p>
          <a:p>
            <a:pPr marL="0" indent="0">
              <a:buNone/>
            </a:pPr>
            <a:r>
              <a:rPr lang="es-HN" sz="3500" dirty="0">
                <a:solidFill>
                  <a:srgbClr val="FF0000"/>
                </a:solidFill>
              </a:rPr>
              <a:t>Las entrevistas pueden ser:</a:t>
            </a:r>
          </a:p>
          <a:p>
            <a:r>
              <a:rPr lang="es-HN" dirty="0"/>
              <a:t>Realizadas de una sola vez</a:t>
            </a:r>
          </a:p>
          <a:p>
            <a:r>
              <a:rPr lang="es-HN" dirty="0"/>
              <a:t>Realizadas como sesiones múltiples y más largas</a:t>
            </a:r>
          </a:p>
          <a:p>
            <a:r>
              <a:rPr lang="es-HN" dirty="0">
                <a:hlinkClick r:id="rId3"/>
              </a:rPr>
              <a:t>Entrevistas estructuradas, </a:t>
            </a:r>
            <a:r>
              <a:rPr lang="es-HN" dirty="0" err="1">
                <a:hlinkClick r:id="rId3"/>
              </a:rPr>
              <a:t>semi</a:t>
            </a:r>
            <a:r>
              <a:rPr lang="es-HN" dirty="0">
                <a:hlinkClick r:id="rId3"/>
              </a:rPr>
              <a:t> estructuradas, no estructuradas</a:t>
            </a:r>
            <a:endParaRPr lang="es-HN" dirty="0"/>
          </a:p>
        </p:txBody>
      </p:sp>
    </p:spTree>
    <p:extLst>
      <p:ext uri="{BB962C8B-B14F-4D97-AF65-F5344CB8AC3E}">
        <p14:creationId xmlns:p14="http://schemas.microsoft.com/office/powerpoint/2010/main" val="146318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HN" b="1" dirty="0"/>
              <a:t>REPASO</a:t>
            </a:r>
            <a:r>
              <a:rPr lang="es-HN" dirty="0"/>
              <a:t>: Veamos con más detalle cinco de los instrumentos para recopilar información que se consideran los más utilizados</a:t>
            </a:r>
          </a:p>
        </p:txBody>
      </p:sp>
      <p:sp>
        <p:nvSpPr>
          <p:cNvPr id="3" name="Marcador de contenido 2"/>
          <p:cNvSpPr>
            <a:spLocks noGrp="1"/>
          </p:cNvSpPr>
          <p:nvPr>
            <p:ph idx="1"/>
          </p:nvPr>
        </p:nvSpPr>
        <p:spPr>
          <a:xfrm>
            <a:off x="838200" y="2237749"/>
            <a:ext cx="10515600" cy="4351338"/>
          </a:xfrm>
        </p:spPr>
        <p:txBody>
          <a:bodyPr>
            <a:normAutofit fontScale="85000" lnSpcReduction="20000"/>
          </a:bodyPr>
          <a:lstStyle/>
          <a:p>
            <a:pPr marL="0" indent="0">
              <a:buNone/>
            </a:pPr>
            <a:r>
              <a:rPr lang="es-HN" sz="4300" b="1" dirty="0">
                <a:solidFill>
                  <a:srgbClr val="FF0000"/>
                </a:solidFill>
              </a:rPr>
              <a:t>Observación</a:t>
            </a:r>
          </a:p>
          <a:p>
            <a:pPr marL="0" indent="0">
              <a:buNone/>
            </a:pPr>
            <a:endParaRPr lang="es-HN" sz="4300" dirty="0">
              <a:solidFill>
                <a:srgbClr val="FF0000"/>
              </a:solidFill>
            </a:endParaRPr>
          </a:p>
          <a:p>
            <a:r>
              <a:rPr lang="es-HN" dirty="0"/>
              <a:t>La observación es otro de los instrumentos para recopilar información que consiste en observar a los individuos en su entorno natural o en una situación que se produce de forma natural.</a:t>
            </a:r>
          </a:p>
          <a:p>
            <a:r>
              <a:rPr lang="es-HN" dirty="0"/>
              <a:t>Los procesos que se observan son normales. Pueden abarcar desde casos individuales hasta grupos y comunidades enteras. La recolección de datos es laboriosa y requiere mucho tiempo y puede tener que repetirse para garantizar la fiabilidad. Sin embargo, los programas de observación basados en un conjunto de expectativas pueden facilitar la recolección de datos.</a:t>
            </a:r>
          </a:p>
          <a:p>
            <a:r>
              <a:rPr lang="es-HN" dirty="0"/>
              <a:t>El nivel de participación del observador puede variar desde participante hasta no participante. El observador no participante tiene una interacción limitada con las personas observadas.</a:t>
            </a:r>
          </a:p>
        </p:txBody>
      </p:sp>
    </p:spTree>
    <p:extLst>
      <p:ext uri="{BB962C8B-B14F-4D97-AF65-F5344CB8AC3E}">
        <p14:creationId xmlns:p14="http://schemas.microsoft.com/office/powerpoint/2010/main" val="287424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HN" b="1" dirty="0"/>
              <a:t>REPASO</a:t>
            </a:r>
            <a:r>
              <a:rPr lang="es-HN" dirty="0"/>
              <a:t>: Veamos con más detalle cinco de los instrumentos para recopilar información que se consideran los más utilizados</a:t>
            </a:r>
          </a:p>
        </p:txBody>
      </p:sp>
      <p:sp>
        <p:nvSpPr>
          <p:cNvPr id="3" name="Marcador de contenido 2"/>
          <p:cNvSpPr>
            <a:spLocks noGrp="1"/>
          </p:cNvSpPr>
          <p:nvPr>
            <p:ph idx="1"/>
          </p:nvPr>
        </p:nvSpPr>
        <p:spPr>
          <a:xfrm>
            <a:off x="838200" y="2300600"/>
            <a:ext cx="10515600" cy="4351338"/>
          </a:xfrm>
        </p:spPr>
        <p:txBody>
          <a:bodyPr>
            <a:normAutofit/>
          </a:bodyPr>
          <a:lstStyle/>
          <a:p>
            <a:pPr marL="0" indent="0">
              <a:buNone/>
            </a:pPr>
            <a:r>
              <a:rPr lang="es-HN" sz="3700" b="1" dirty="0">
                <a:solidFill>
                  <a:srgbClr val="FF0000"/>
                </a:solidFill>
              </a:rPr>
              <a:t>Observación</a:t>
            </a:r>
          </a:p>
          <a:p>
            <a:r>
              <a:rPr lang="es-HN" dirty="0"/>
              <a:t>Los observadores pueden recolectar datos a través de notas de campo, grabaciones de vídeo o de audio, que pueden analizarse mediante herramientas de análisis cualitativo. Si se codifican las observaciones para obtener datos numéricos exactos, pueden analizarse mediante un enfoque cuantitativo.</a:t>
            </a:r>
          </a:p>
          <a:p>
            <a:r>
              <a:rPr lang="es-HN" dirty="0"/>
              <a:t>Una de las principales ventajas de utilizar una observación es que puede dar lugar a una buena relación con los participantes, lo que les anima a hablar libremente. Esto contribuye a la riqueza de detalles de los datos recolectados.</a:t>
            </a:r>
          </a:p>
          <a:p>
            <a:pPr marL="0" indent="0">
              <a:buNone/>
            </a:pPr>
            <a:endParaRPr lang="es-HN" dirty="0"/>
          </a:p>
        </p:txBody>
      </p:sp>
    </p:spTree>
    <p:extLst>
      <p:ext uri="{BB962C8B-B14F-4D97-AF65-F5344CB8AC3E}">
        <p14:creationId xmlns:p14="http://schemas.microsoft.com/office/powerpoint/2010/main" val="323850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HN" b="1" dirty="0"/>
              <a:t>REPASO</a:t>
            </a:r>
            <a:r>
              <a:rPr lang="es-HN" dirty="0"/>
              <a:t>: Veamos con más detalle cinco de los instrumentos para recopilar información que se consideran los más utilizados</a:t>
            </a:r>
          </a:p>
        </p:txBody>
      </p:sp>
      <p:sp>
        <p:nvSpPr>
          <p:cNvPr id="3" name="Marcador de contenido 2"/>
          <p:cNvSpPr>
            <a:spLocks noGrp="1"/>
          </p:cNvSpPr>
          <p:nvPr>
            <p:ph idx="1"/>
          </p:nvPr>
        </p:nvSpPr>
        <p:spPr>
          <a:xfrm>
            <a:off x="838200" y="2340780"/>
            <a:ext cx="10515600" cy="4351338"/>
          </a:xfrm>
        </p:spPr>
        <p:txBody>
          <a:bodyPr>
            <a:normAutofit fontScale="92500" lnSpcReduction="10000"/>
          </a:bodyPr>
          <a:lstStyle/>
          <a:p>
            <a:pPr marL="0" indent="0">
              <a:buNone/>
            </a:pPr>
            <a:r>
              <a:rPr lang="es-HN" sz="4000" b="1" dirty="0" err="1">
                <a:solidFill>
                  <a:srgbClr val="FF0000"/>
                </a:solidFill>
              </a:rPr>
              <a:t>Focus</a:t>
            </a:r>
            <a:r>
              <a:rPr lang="es-HN" sz="4000" b="1" dirty="0">
                <a:solidFill>
                  <a:srgbClr val="FF0000"/>
                </a:solidFill>
              </a:rPr>
              <a:t> </a:t>
            </a:r>
            <a:r>
              <a:rPr lang="es-HN" sz="4000" b="1" dirty="0" err="1">
                <a:solidFill>
                  <a:srgbClr val="FF0000"/>
                </a:solidFill>
              </a:rPr>
              <a:t>groups</a:t>
            </a:r>
            <a:r>
              <a:rPr lang="es-HN" sz="4000" dirty="0">
                <a:solidFill>
                  <a:srgbClr val="FF0000"/>
                </a:solidFill>
              </a:rPr>
              <a:t> </a:t>
            </a:r>
          </a:p>
          <a:p>
            <a:r>
              <a:rPr lang="es-HN" dirty="0"/>
              <a:t>El método de los </a:t>
            </a:r>
            <a:r>
              <a:rPr lang="es-HN" dirty="0" err="1"/>
              <a:t>focus</a:t>
            </a:r>
            <a:r>
              <a:rPr lang="es-HN" dirty="0"/>
              <a:t> </a:t>
            </a:r>
            <a:r>
              <a:rPr lang="es-HN" dirty="0" err="1"/>
              <a:t>groups</a:t>
            </a:r>
            <a:r>
              <a:rPr lang="es-HN" dirty="0"/>
              <a:t> o </a:t>
            </a:r>
            <a:r>
              <a:rPr lang="es-HN" dirty="0">
                <a:hlinkClick r:id="rId2"/>
              </a:rPr>
              <a:t>grupos focales </a:t>
            </a:r>
            <a:r>
              <a:rPr lang="es-HN" dirty="0"/>
              <a:t>es un método cualitativo de recolección de datos. Se trata de una técnica de entrevista en grupo, un moderado neutral, cuyo objetivo es recoger información sobre un número limitado de preguntas predefinidas.</a:t>
            </a:r>
          </a:p>
          <a:p>
            <a:r>
              <a:rPr lang="es-HN" dirty="0"/>
              <a:t>La realización de </a:t>
            </a:r>
            <a:r>
              <a:rPr lang="es-HN" dirty="0" err="1"/>
              <a:t>focus</a:t>
            </a:r>
            <a:r>
              <a:rPr lang="es-HN" dirty="0"/>
              <a:t> </a:t>
            </a:r>
            <a:r>
              <a:rPr lang="es-HN" dirty="0" err="1"/>
              <a:t>groups</a:t>
            </a:r>
            <a:r>
              <a:rPr lang="es-HN" dirty="0"/>
              <a:t> requiere el respeto de ciertas normas metodológicas para garantizar la validez y el carácter científico.</a:t>
            </a:r>
          </a:p>
          <a:p>
            <a:r>
              <a:rPr lang="es-HN" dirty="0"/>
              <a:t>Es uno de los instrumentos para recopilar información que permite explorar y estimular diferentes puntos de vista, gracias al encuentro de diversas personalidades que favorecen la expresión y el debate de opiniones. </a:t>
            </a:r>
          </a:p>
          <a:p>
            <a:pPr marL="0" indent="0">
              <a:buNone/>
            </a:pPr>
            <a:endParaRPr lang="es-HN" dirty="0"/>
          </a:p>
        </p:txBody>
      </p:sp>
    </p:spTree>
    <p:extLst>
      <p:ext uri="{BB962C8B-B14F-4D97-AF65-F5344CB8AC3E}">
        <p14:creationId xmlns:p14="http://schemas.microsoft.com/office/powerpoint/2010/main" val="425990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HN" b="1" dirty="0"/>
              <a:t>Instrumento/Formulario de recolección de datos</a:t>
            </a:r>
          </a:p>
        </p:txBody>
      </p:sp>
      <p:pic>
        <p:nvPicPr>
          <p:cNvPr id="4" name="Marcador de contenido 3"/>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398686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HN" b="1" dirty="0"/>
              <a:t>REPASO</a:t>
            </a:r>
            <a:r>
              <a:rPr lang="es-HN" dirty="0"/>
              <a:t>: Veamos con más detalle cinco de los instrumentos para recopilar información que se consideran los más utilizados</a:t>
            </a:r>
          </a:p>
        </p:txBody>
      </p:sp>
      <p:sp>
        <p:nvSpPr>
          <p:cNvPr id="3" name="Marcador de contenido 2"/>
          <p:cNvSpPr>
            <a:spLocks noGrp="1"/>
          </p:cNvSpPr>
          <p:nvPr>
            <p:ph idx="1"/>
          </p:nvPr>
        </p:nvSpPr>
        <p:spPr>
          <a:xfrm>
            <a:off x="838200" y="2506662"/>
            <a:ext cx="10515600" cy="4351338"/>
          </a:xfrm>
        </p:spPr>
        <p:txBody>
          <a:bodyPr>
            <a:normAutofit fontScale="92500" lnSpcReduction="20000"/>
          </a:bodyPr>
          <a:lstStyle/>
          <a:p>
            <a:pPr marL="0" indent="0">
              <a:buNone/>
            </a:pPr>
            <a:r>
              <a:rPr lang="es-HN" sz="3900" b="1" dirty="0">
                <a:solidFill>
                  <a:srgbClr val="FF0000"/>
                </a:solidFill>
              </a:rPr>
              <a:t>Comunidades en línea</a:t>
            </a:r>
          </a:p>
          <a:p>
            <a:pPr marL="0" indent="0">
              <a:buNone/>
            </a:pPr>
            <a:endParaRPr lang="es-HN" dirty="0"/>
          </a:p>
          <a:p>
            <a:r>
              <a:rPr lang="es-HN" dirty="0"/>
              <a:t>Las comunidades online son un prometedor objeto de estudio para el marketing. La creación de vínculos entre individuos y la búsqueda de interacciones sociales se ven facilitadas en gran medida por Internet. </a:t>
            </a:r>
          </a:p>
          <a:p>
            <a:r>
              <a:rPr lang="es-HN" dirty="0"/>
              <a:t>El estudio de estas comunidades se aprecia desde un ángulo esencialmente cualitativo, que va desde el análisis de contenido de los </a:t>
            </a:r>
            <a:r>
              <a:rPr lang="es-HN" dirty="0">
                <a:hlinkClick r:id="rId2"/>
              </a:rPr>
              <a:t>grupos de discusión virtuales</a:t>
            </a:r>
            <a:r>
              <a:rPr lang="es-HN" dirty="0"/>
              <a:t> hasta la </a:t>
            </a:r>
            <a:r>
              <a:rPr lang="es-HN" dirty="0" err="1">
                <a:hlinkClick r:id="rId3"/>
              </a:rPr>
              <a:t>netnografía</a:t>
            </a:r>
            <a:r>
              <a:rPr lang="es-HN" dirty="0"/>
              <a:t> o etnografía aplicada a Internet.</a:t>
            </a:r>
          </a:p>
          <a:p>
            <a:r>
              <a:rPr lang="es-HN" dirty="0"/>
              <a:t>Las comunidades online son uno de los instrumentos para recopilar información más completos, pues en un mismo espacio puedes hacer tanto encuestas o sondeos, como </a:t>
            </a:r>
            <a:r>
              <a:rPr lang="es-HN" dirty="0" err="1"/>
              <a:t>focus</a:t>
            </a:r>
            <a:r>
              <a:rPr lang="es-HN" dirty="0"/>
              <a:t> </a:t>
            </a:r>
            <a:r>
              <a:rPr lang="es-HN" dirty="0" err="1"/>
              <a:t>groups</a:t>
            </a:r>
            <a:r>
              <a:rPr lang="es-HN" dirty="0"/>
              <a:t>, tener una tablero de generación de ideas, premiar a los participantes por su retroalimentación, y más.</a:t>
            </a:r>
          </a:p>
        </p:txBody>
      </p:sp>
    </p:spTree>
    <p:extLst>
      <p:ext uri="{BB962C8B-B14F-4D97-AF65-F5344CB8AC3E}">
        <p14:creationId xmlns:p14="http://schemas.microsoft.com/office/powerpoint/2010/main" val="3373698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Observaciones:</a:t>
            </a:r>
          </a:p>
        </p:txBody>
      </p:sp>
      <p:sp>
        <p:nvSpPr>
          <p:cNvPr id="3" name="Marcador de contenido 2"/>
          <p:cNvSpPr>
            <a:spLocks noGrp="1"/>
          </p:cNvSpPr>
          <p:nvPr>
            <p:ph idx="1"/>
          </p:nvPr>
        </p:nvSpPr>
        <p:spPr/>
        <p:txBody>
          <a:bodyPr>
            <a:normAutofit fontScale="92500" lnSpcReduction="10000"/>
          </a:bodyPr>
          <a:lstStyle/>
          <a:p>
            <a:r>
              <a:rPr lang="es-HN" dirty="0"/>
              <a:t>Un número importante de investigaciones científicas denota falta de rigor,</a:t>
            </a:r>
            <a:r>
              <a:rPr lang="es-HN" baseline="30000" dirty="0"/>
              <a:t> </a:t>
            </a:r>
            <a:r>
              <a:rPr lang="es-HN" dirty="0"/>
              <a:t>y ello está dado en gran medida por la no validación de los instrumentos utilizados. Esto se evidencia mucho más en las ciencias conductuales, donde la metodología más frecuente es la cualitativa,</a:t>
            </a:r>
            <a:r>
              <a:rPr lang="es-HN" baseline="30000" dirty="0"/>
              <a:t> </a:t>
            </a:r>
            <a:r>
              <a:rPr lang="es-HN" dirty="0"/>
              <a:t>tipo de investigación donde se observa un uso indiscriminado de instrumentos, que no son propios de esta metodología. Ello responde a un interés por la búsqueda de contextualización y homogeneidad.</a:t>
            </a:r>
          </a:p>
          <a:p>
            <a:r>
              <a:rPr lang="es-HN" dirty="0"/>
              <a:t>En un análisis realizado a 102 tesis doctorales desarrolladas en los últimos 10 años, se detectó que el instrumento más utilizado es la encuesta; que cada investigación diseñó su propio instrumento; y que, en los mejores de casos, respondían a los objetivos trazados </a:t>
            </a:r>
            <a:r>
              <a:rPr lang="es-HN" sz="2400" dirty="0"/>
              <a:t>(Conferencia en curso postdoctoral: Análisis del uso de instrumentos en investigaciones doctorales, presentada en 2014 por Tomás Crespo Borges, en la Universidad Pedagógica de Villa Clara).</a:t>
            </a:r>
          </a:p>
        </p:txBody>
      </p:sp>
    </p:spTree>
    <p:extLst>
      <p:ext uri="{BB962C8B-B14F-4D97-AF65-F5344CB8AC3E}">
        <p14:creationId xmlns:p14="http://schemas.microsoft.com/office/powerpoint/2010/main" val="3980037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HN" b="1" dirty="0"/>
              <a:t>VALIDACIÓN</a:t>
            </a:r>
          </a:p>
        </p:txBody>
      </p:sp>
      <p:pic>
        <p:nvPicPr>
          <p:cNvPr id="1026" name="Picture 2" descr="Validación de instrumentos como garantía de la credibilidad en las  investigaciones científicas | López Fernández | Revista Cubana de Medicina  Mili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18749"/>
            <a:ext cx="9143999" cy="459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04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nfiabilidad y Validez de Instrumentos de investigación - PDF Descargar  lib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4253" y="437882"/>
            <a:ext cx="8860665" cy="605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270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HN" sz="6000" b="1" dirty="0"/>
              <a:t>Validez Real</a:t>
            </a:r>
          </a:p>
        </p:txBody>
      </p:sp>
      <p:sp>
        <p:nvSpPr>
          <p:cNvPr id="5" name="AutoShape 4" descr="Capítulo 3 : Confiabilidad y Validez de los Instrumen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pic>
        <p:nvPicPr>
          <p:cNvPr id="2054" name="Picture 6" descr="La validez, confiabilidad y objetividad del instrumento de medición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5415" y="1690688"/>
            <a:ext cx="7735712" cy="467013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8834907" y="5215944"/>
            <a:ext cx="1146220" cy="965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1166404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HN" sz="5400" b="1" dirty="0"/>
              <a:t>Siempre debemos recordar:</a:t>
            </a:r>
          </a:p>
        </p:txBody>
      </p:sp>
      <p:sp>
        <p:nvSpPr>
          <p:cNvPr id="3" name="Marcador de contenido 2"/>
          <p:cNvSpPr>
            <a:spLocks noGrp="1"/>
          </p:cNvSpPr>
          <p:nvPr>
            <p:ph idx="1"/>
          </p:nvPr>
        </p:nvSpPr>
        <p:spPr>
          <a:xfrm>
            <a:off x="838200" y="2108961"/>
            <a:ext cx="10515600" cy="4351338"/>
          </a:xfrm>
        </p:spPr>
        <p:txBody>
          <a:bodyPr/>
          <a:lstStyle/>
          <a:p>
            <a:pPr marL="0" indent="0" algn="ctr">
              <a:buNone/>
            </a:pPr>
            <a:r>
              <a:rPr lang="es-HN" sz="4000" dirty="0">
                <a:solidFill>
                  <a:srgbClr val="FF0000"/>
                </a:solidFill>
              </a:rPr>
              <a:t>¿Qué es la confiabilidad y validez de un instrumento de investigación?</a:t>
            </a:r>
          </a:p>
          <a:p>
            <a:pPr marL="0" indent="0">
              <a:buNone/>
            </a:pPr>
            <a:endParaRPr lang="es-HN" dirty="0"/>
          </a:p>
          <a:p>
            <a:pPr algn="just"/>
            <a:r>
              <a:rPr lang="es-HN" sz="3200" dirty="0"/>
              <a:t>La </a:t>
            </a:r>
            <a:r>
              <a:rPr lang="es-HN" sz="3200" b="1" dirty="0">
                <a:solidFill>
                  <a:srgbClr val="FF0000"/>
                </a:solidFill>
              </a:rPr>
              <a:t>confiabilidad</a:t>
            </a:r>
            <a:r>
              <a:rPr lang="es-HN" sz="3200" dirty="0"/>
              <a:t> nos indica el grado en el </a:t>
            </a:r>
            <a:r>
              <a:rPr lang="es-HN" sz="3200" b="1" dirty="0"/>
              <a:t>que</a:t>
            </a:r>
            <a:r>
              <a:rPr lang="es-HN" sz="3200" dirty="0"/>
              <a:t> la aplicación repetida del </a:t>
            </a:r>
            <a:r>
              <a:rPr lang="es-HN" sz="3200" b="1" dirty="0"/>
              <a:t>instrumento</a:t>
            </a:r>
            <a:r>
              <a:rPr lang="es-HN" sz="3200" dirty="0"/>
              <a:t> al mismo sujeto, produzca los mismos resultados y la </a:t>
            </a:r>
            <a:r>
              <a:rPr lang="es-HN" sz="3200" b="1" dirty="0">
                <a:solidFill>
                  <a:srgbClr val="FF0000"/>
                </a:solidFill>
              </a:rPr>
              <a:t>validez</a:t>
            </a:r>
            <a:r>
              <a:rPr lang="es-HN" sz="3200" dirty="0"/>
              <a:t> se refiere al grado en el </a:t>
            </a:r>
            <a:r>
              <a:rPr lang="es-HN" sz="3200" b="1" dirty="0"/>
              <a:t>que</a:t>
            </a:r>
            <a:r>
              <a:rPr lang="es-HN" sz="3200" dirty="0"/>
              <a:t> un </a:t>
            </a:r>
            <a:r>
              <a:rPr lang="es-HN" sz="3200" b="1" dirty="0"/>
              <a:t>instrumento</a:t>
            </a:r>
            <a:r>
              <a:rPr lang="es-HN" sz="3200" dirty="0"/>
              <a:t> mide lo </a:t>
            </a:r>
            <a:r>
              <a:rPr lang="es-HN" sz="3200" b="1" dirty="0"/>
              <a:t>que</a:t>
            </a:r>
            <a:r>
              <a:rPr lang="es-HN" sz="3200" dirty="0"/>
              <a:t> se supone </a:t>
            </a:r>
            <a:r>
              <a:rPr lang="es-HN" sz="3200" b="1" dirty="0"/>
              <a:t>que</a:t>
            </a:r>
            <a:r>
              <a:rPr lang="es-HN" sz="3200" dirty="0"/>
              <a:t> debe medir.</a:t>
            </a:r>
          </a:p>
          <a:p>
            <a:pPr marL="0" indent="0">
              <a:buNone/>
            </a:pPr>
            <a:endParaRPr lang="es-HN" dirty="0"/>
          </a:p>
        </p:txBody>
      </p:sp>
    </p:spTree>
    <p:extLst>
      <p:ext uri="{BB962C8B-B14F-4D97-AF65-F5344CB8AC3E}">
        <p14:creationId xmlns:p14="http://schemas.microsoft.com/office/powerpoint/2010/main" val="619337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HN" b="1" dirty="0"/>
              <a:t>Gracias por su atención…</a:t>
            </a:r>
          </a:p>
        </p:txBody>
      </p:sp>
      <p:pic>
        <p:nvPicPr>
          <p:cNvPr id="4" name="Imagen 3"/>
          <p:cNvPicPr>
            <a:picLocks noChangeAspect="1"/>
          </p:cNvPicPr>
          <p:nvPr/>
        </p:nvPicPr>
        <p:blipFill>
          <a:blip r:embed="rId2"/>
          <a:stretch>
            <a:fillRect/>
          </a:stretch>
        </p:blipFill>
        <p:spPr>
          <a:xfrm>
            <a:off x="1809750" y="1300765"/>
            <a:ext cx="8572500" cy="5318976"/>
          </a:xfrm>
          <a:prstGeom prst="rect">
            <a:avLst/>
          </a:prstGeom>
        </p:spPr>
      </p:pic>
    </p:spTree>
    <p:extLst>
      <p:ext uri="{BB962C8B-B14F-4D97-AF65-F5344CB8AC3E}">
        <p14:creationId xmlns:p14="http://schemas.microsoft.com/office/powerpoint/2010/main" val="1840873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Bibliografía citada</a:t>
            </a:r>
          </a:p>
        </p:txBody>
      </p:sp>
      <p:sp>
        <p:nvSpPr>
          <p:cNvPr id="3" name="Marcador de contenido 2"/>
          <p:cNvSpPr>
            <a:spLocks noGrp="1"/>
          </p:cNvSpPr>
          <p:nvPr>
            <p:ph idx="1"/>
          </p:nvPr>
        </p:nvSpPr>
        <p:spPr/>
        <p:txBody>
          <a:bodyPr>
            <a:normAutofit fontScale="25000" lnSpcReduction="20000"/>
          </a:bodyPr>
          <a:lstStyle/>
          <a:p>
            <a:pPr lvl="0"/>
            <a:r>
              <a:rPr lang="es-HN" sz="4400" u="sng" dirty="0">
                <a:hlinkClick r:id="rId2"/>
              </a:rPr>
              <a:t>https://www.questionpro.com/blog/es/instrumentos-para-recopilar-informacion/</a:t>
            </a:r>
            <a:endParaRPr lang="es-HN" sz="4400" dirty="0"/>
          </a:p>
          <a:p>
            <a:pPr lvl="0"/>
            <a:r>
              <a:rPr lang="es-HN" sz="4400" u="sng" dirty="0">
                <a:hlinkClick r:id="rId3"/>
              </a:rPr>
              <a:t>https://www.google.com/search?q=imagenes+de+instrumentos+de+recolecci%C3%B3n+de+datos&amp;tbm=isch&amp;ved=2ahUKEwiP8rbilOfzAhURjuAKHQBdBQkQ2-cCegQIABAA&amp;oq=imagenes+de+instrumentos+de+recolecci%C3%B3n+de+datos&amp;gs_lcp=CgNpbWcQA1AAWABgrYbCAmgAcAB4AIABYYgBYZIBATGYAQCqAQtnd3Mtd2l6LWltZ8ABAQ&amp;sclient=img&amp;ei=q3l3Yc_wMJGcggeAupVI&amp;bih=657&amp;biw=1366#imgrc=V6TAjheURrzHAM&amp;imgdii=yBfJaTxH_QzBNM</a:t>
            </a:r>
            <a:endParaRPr lang="es-HN" sz="4400" dirty="0"/>
          </a:p>
          <a:p>
            <a:pPr lvl="0"/>
            <a:r>
              <a:rPr lang="es-HN" sz="4400" u="sng" dirty="0">
                <a:hlinkClick r:id="rId4"/>
              </a:rPr>
              <a:t>https://www.google.com/search?q=objetividad+en+la+investigacion+cientifica+pdf&amp;source=hp&amp;ei=uHd3YcXvFu2rwbkPpfOAqA8&amp;iflsig=ALs-wAMAAAAAYXeFyBQym-hH9Oe9CK3QpVMBTcn-Itdj&amp;oq=objetividad+en+la+investigacion+cientifica+pdf&amp;gs_lcp=Cgdnd3Mtd2l6EAEYBjIGCAAQFhAeMgYIABAWEB4yBggAEBYQHjIGCAAQFhAeMgYIABAWEB4yBggAEBYQHjIGCAAQFhAeMgYIABAWEB4yBggAEBYQHjIGCAAQFhAeOgcIIxDqAhAnOgQIIxAnOggILhCABBCxAzoLCAAQgAQQsQMQgwE6BQgAEIAEOhEILhCABBCxAxCDARDHARCjAjoICAAQgAQQsQM6BQgAELEDOggIABCxAxCDAToHCAAQgAQQCjoKCAAQgAQQRhD5AToFCC4QgARQs-z8AljYvv0CYPin_gJoAHAAeACAAdABiAG7I5IBBjAuMzMuMZgBAKABAbABCg&amp;sclient=gws-wiz</a:t>
            </a:r>
            <a:endParaRPr lang="es-HN" sz="4400" dirty="0"/>
          </a:p>
          <a:p>
            <a:pPr lvl="0"/>
            <a:r>
              <a:rPr lang="es-HN" sz="4400" u="sng" dirty="0">
                <a:hlinkClick r:id="rId5"/>
              </a:rPr>
              <a:t>https://www.google.com/search?q=Preguntas+de+escalas+visuales+analogas&amp;sxsrf=AOaemvLHaCZeT03KnuVDUD21NdXLyckhnA:1635228884488&amp;source=lnms&amp;tbm=isch&amp;sa=X&amp;ved=2ahUKEwijy6SmtufzAhWyTTABHceTBQkQ_AUoAXoECAEQAw&amp;biw=1366&amp;bih=657&amp;dpr=1#imgrc=Bgjulr5t6Du_yM</a:t>
            </a:r>
            <a:endParaRPr lang="es-HN" sz="4400" dirty="0"/>
          </a:p>
          <a:p>
            <a:pPr lvl="0"/>
            <a:r>
              <a:rPr lang="es-HN" sz="4400" u="sng" dirty="0">
                <a:hlinkClick r:id="rId6"/>
              </a:rPr>
              <a:t>http://www.revmedmilitar.sld.cu/index.php/mil/article/view/390/331</a:t>
            </a:r>
            <a:endParaRPr lang="es-HN" sz="4400" dirty="0"/>
          </a:p>
          <a:p>
            <a:pPr lvl="0"/>
            <a:r>
              <a:rPr lang="es-HN" sz="4400" u="sng" dirty="0">
                <a:hlinkClick r:id="rId7"/>
              </a:rPr>
              <a:t>https://www.google.com/search?q=%C2%BFQu%C3%A9+es+validez+de+un+instrumento?&amp;tbm=isch&amp;source=iu&amp;ictx=1&amp;fir=iYMwNn_wldxSmM%252C_NpLYGeV-lordM%252C_&amp;vet=1&amp;usg=AI4_-kRGdzWx5SGxuuyDtKXJ-tjP91ucAg&amp;sa=X&amp;ved=2ahUKEwip-dPvl-fzAhWsQjABHSODBloQ9QF6BAgNEAE&amp;biw=1366&amp;bih=657&amp;dpr=1#imgrc=iYMwNn_wldxSmM</a:t>
            </a:r>
            <a:endParaRPr lang="es-HN" sz="4400" dirty="0"/>
          </a:p>
          <a:p>
            <a:pPr lvl="0"/>
            <a:r>
              <a:rPr lang="es-HN" sz="4400" u="sng" dirty="0">
                <a:hlinkClick r:id="rId8"/>
              </a:rPr>
              <a:t>https://www.google.com/search?q=imagenes+de+instrumentos+de+recolecci%C3%B3n+de+datos&amp;tbm=isch&amp;source=iu&amp;ictx=1&amp;fir=J6d9RrHnRz-tOM%252CXvobmbqc6d8XIM%252C_%253B8NuieHb3zmvrPM%252C7vJ3Nek9jMb9PM%252C_%253B_VM0Hbg2mLvowM%252ChapCAQotebG1NM%252C_%253Be2NIp1Zq_CqYhM%252C5fK-gJH3Qh-JmM%252C_%253BvZs1tUV5ljxaaM%252CZvk5V9pmxtJCGM%252C_%253BG1Nir6gHV6GHWM%252C9SLseFKgvYv3cM%252C_%253BBAE7p3kD6zGslM%252CEvt8oxe_3IKkZM%252C_%253BG-aWzI5dmf2biM%252CcfK8bUFpvK4xWM%252C_%253BKSeRh5ztrPOJvM%252CuhEz6QtmHnOd7M%252C_%253BjE-AmyiERDNhYM%252CXvobmbqc6d8XIM%252C_%253BAs2lyDLdRtDSCM%252CUh6Y1yff1Rk5DM%252C_%253BzKsrI6vmg7PO3M%252C2mCZ6xPVcZsgxM%252C_&amp;vet=1&amp;usg=AI4_-kTQtpZEEO_jrjmrIyxCE_K--uU7yw&amp;sa=X&amp;ved=2ahUKEwi1rcrglOfzAhX5STABHVRmDVsQ9QF6BAgREAE&amp;biw=1366&amp;bih=657&amp;dpr=1#imgrc=HrYtryupHXwEzM</a:t>
            </a:r>
            <a:endParaRPr lang="es-HN" sz="4400" u="sng" dirty="0"/>
          </a:p>
          <a:p>
            <a:pPr lvl="0"/>
            <a:r>
              <a:rPr lang="es-HN" sz="4400" dirty="0">
                <a:solidFill>
                  <a:srgbClr val="0070C0"/>
                </a:solidFill>
              </a:rPr>
              <a:t>https://www.google.com/search?q=Que+significa+confiabilidad+en+una+investigaci%C3%B3n&amp;sxsrf=AOaemvJ4QXPtg2ERSMuRbac-NDtMVVJOVA:1635231376237&amp;source=lnms&amp;tbm=isch&amp;sa=X&amp;ved=2ahUKEwjI77jKv-fzAhUOSzABHZNLCi8Q_AUoAXoECAEQAw&amp;biw=1366&amp;bih=657&amp;dpr=1#imgrc=7wLKErnUz6VSYM</a:t>
            </a:r>
          </a:p>
          <a:p>
            <a:pPr lvl="0"/>
            <a:r>
              <a:rPr lang="es-HN" sz="4400" dirty="0">
                <a:solidFill>
                  <a:srgbClr val="0070C0"/>
                </a:solidFill>
              </a:rPr>
              <a:t>https://www.google.hn/search?q=imagenes%20de%20La%20investigaci%C3%B3n%20y%20el%20arte&amp;tbm=isch&amp;tbs=rimg:CR7jsE8ffFUhYeigN2Jr2VFjsgIGCgIIABAA&amp;hl=es&amp;sa=X&amp;ved=0CBsQuIIBahcKEwj4rvO-xufzAhUAAAAAHQAAAAAQPQ&amp;biw=1226&amp;bih=597#imgrc=UcAqVQgLj5v9BM&amp;imgdii=41J3GnV9RSulHM</a:t>
            </a:r>
          </a:p>
          <a:p>
            <a:pPr lvl="0"/>
            <a:r>
              <a:rPr lang="es-HN" sz="4400" dirty="0">
                <a:solidFill>
                  <a:srgbClr val="0070C0"/>
                </a:solidFill>
              </a:rPr>
              <a:t>https://congasasyaloloco.blogspot.com/2019/05/tema-13-pruebas-parametricas-mas.html</a:t>
            </a:r>
          </a:p>
          <a:p>
            <a:pPr lvl="0"/>
            <a:endParaRPr lang="es-HN" sz="4400" dirty="0"/>
          </a:p>
          <a:p>
            <a:pPr lvl="0"/>
            <a:endParaRPr lang="es-HN" dirty="0"/>
          </a:p>
          <a:p>
            <a:pPr lvl="0"/>
            <a:endParaRPr lang="es-HN" dirty="0"/>
          </a:p>
          <a:p>
            <a:pPr marL="0" indent="0">
              <a:buNone/>
            </a:pPr>
            <a:endParaRPr lang="es-HN" dirty="0"/>
          </a:p>
        </p:txBody>
      </p:sp>
    </p:spTree>
    <p:extLst>
      <p:ext uri="{BB962C8B-B14F-4D97-AF65-F5344CB8AC3E}">
        <p14:creationId xmlns:p14="http://schemas.microsoft.com/office/powerpoint/2010/main" val="202456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Instrumentos de recolección de datos</a:t>
            </a:r>
          </a:p>
        </p:txBody>
      </p:sp>
      <p:pic>
        <p:nvPicPr>
          <p:cNvPr id="7170" name="Picture 2" descr="Diseño del instrumento de recolección de datos (Powerpoint) -  Monografias.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1527" y="1825625"/>
            <a:ext cx="87318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059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Instrumentos de recolección de datos</a:t>
            </a:r>
          </a:p>
        </p:txBody>
      </p:sp>
      <p:pic>
        <p:nvPicPr>
          <p:cNvPr id="8194" name="Picture 2" descr="Diseño del instrumento de recolección de datos (Powerpoint) -  Monografias.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7893" y="1825625"/>
            <a:ext cx="79720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3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Instrumentos de recolección de datos</a:t>
            </a:r>
          </a:p>
        </p:txBody>
      </p:sp>
      <p:pic>
        <p:nvPicPr>
          <p:cNvPr id="9218" name="Picture 2" descr="Metodología : INSTRUMENTOS DE RECOLECCION DE DAT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921" y="2310606"/>
            <a:ext cx="8667482" cy="365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6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pic>
        <p:nvPicPr>
          <p:cNvPr id="3074" name="Picture 2" descr="1.5 Técnicas e instrumentos para la Recolección de Datos. - Taller de  Investigació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2292" y="2047742"/>
            <a:ext cx="6380644" cy="386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b="1" dirty="0"/>
              <a:t>Instrumento/Formulario de recolección de datos</a:t>
            </a:r>
            <a:endParaRPr lang="es-HN" dirty="0"/>
          </a:p>
        </p:txBody>
      </p:sp>
      <p:pic>
        <p:nvPicPr>
          <p:cNvPr id="4098" name="Picture 2" descr="Educaton Colombia: Técnicas e Instrumentos para la recolección de dat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2592" y="1957589"/>
            <a:ext cx="7417133" cy="409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71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81358"/>
            <a:ext cx="10515600" cy="1325563"/>
          </a:xfrm>
        </p:spPr>
        <p:txBody>
          <a:bodyPr/>
          <a:lstStyle/>
          <a:p>
            <a:r>
              <a:rPr lang="es-HN" b="1" dirty="0"/>
              <a:t>Instrumento/Formulario de recolección de datos</a:t>
            </a:r>
          </a:p>
        </p:txBody>
      </p:sp>
      <p:sp>
        <p:nvSpPr>
          <p:cNvPr id="3" name="Marcador de contenido 2"/>
          <p:cNvSpPr>
            <a:spLocks noGrp="1"/>
          </p:cNvSpPr>
          <p:nvPr>
            <p:ph idx="1"/>
          </p:nvPr>
        </p:nvSpPr>
        <p:spPr>
          <a:xfrm>
            <a:off x="838200" y="1902899"/>
            <a:ext cx="10515600" cy="4351338"/>
          </a:xfrm>
        </p:spPr>
        <p:txBody>
          <a:bodyPr/>
          <a:lstStyle/>
          <a:p>
            <a:r>
              <a:rPr lang="es-HN" dirty="0"/>
              <a:t>Existen diferentes instrumentos para recopilar información que se utilizan según el propósito. El diseño adecuado de estos instrumentos es esencial para llegar a conclusiones fiables y válidas.</a:t>
            </a:r>
          </a:p>
        </p:txBody>
      </p:sp>
      <p:pic>
        <p:nvPicPr>
          <p:cNvPr id="5" name="Imagen 4"/>
          <p:cNvPicPr>
            <a:picLocks noChangeAspect="1"/>
          </p:cNvPicPr>
          <p:nvPr/>
        </p:nvPicPr>
        <p:blipFill>
          <a:blip r:embed="rId2"/>
          <a:stretch>
            <a:fillRect/>
          </a:stretch>
        </p:blipFill>
        <p:spPr>
          <a:xfrm>
            <a:off x="3876540" y="3239636"/>
            <a:ext cx="4018209" cy="3378576"/>
          </a:xfrm>
          <a:prstGeom prst="rect">
            <a:avLst/>
          </a:prstGeom>
        </p:spPr>
      </p:pic>
    </p:spTree>
    <p:extLst>
      <p:ext uri="{BB962C8B-B14F-4D97-AF65-F5344CB8AC3E}">
        <p14:creationId xmlns:p14="http://schemas.microsoft.com/office/powerpoint/2010/main" val="26369142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TotalTime>
  <Words>2524</Words>
  <Application>Microsoft Office PowerPoint</Application>
  <PresentationFormat>Panorámica</PresentationFormat>
  <Paragraphs>221</Paragraphs>
  <Slides>37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Calibri Light</vt:lpstr>
      <vt:lpstr>Wingdings</vt:lpstr>
      <vt:lpstr>Tema de Office</vt:lpstr>
      <vt:lpstr>Instrumento/Formulario de recolección</vt:lpstr>
      <vt:lpstr>Conflicto de intereses</vt:lpstr>
      <vt:lpstr>Instrumento/Formulario de recolección de datos</vt:lpstr>
      <vt:lpstr>Instrumentos de recolección de datos</vt:lpstr>
      <vt:lpstr>Instrumentos de recolección de datos</vt:lpstr>
      <vt:lpstr>Instrumentos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Instrumento/Formulario de recolección de datos</vt:lpstr>
      <vt:lpstr>REPASO: En la investigación se utilizan varios instrumentos para recopilar información</vt:lpstr>
      <vt:lpstr>REPASO: Veamos con más detalle cinco de los instrumentos para recopilar información que se consideran los más utilizados </vt:lpstr>
      <vt:lpstr>REPASO: Veamos con más detalle cinco de los instrumentos para recopilar información que se consideran los más utilizados</vt:lpstr>
      <vt:lpstr>REPASO: Veamos con más detalle cinco de los instrumentos para recopilar información que se consideran los más utilizados</vt:lpstr>
      <vt:lpstr>REPASO: Veamos con más detalle cinco de los instrumentos para recopilar información que se consideran los más utilizados</vt:lpstr>
      <vt:lpstr>REPASO: Veamos con más detalle cinco de los instrumentos para recopilar información que se consideran los más utilizados</vt:lpstr>
      <vt:lpstr>REPASO: Veamos con más detalle cinco de los instrumentos para recopilar información que se consideran los más utilizados</vt:lpstr>
      <vt:lpstr>REPASO: Veamos con más detalle cinco de los instrumentos para recopilar información que se consideran los más utilizados</vt:lpstr>
      <vt:lpstr>REPASO: Veamos con más detalle cinco de los instrumentos para recopilar información que se consideran los más utilizados</vt:lpstr>
      <vt:lpstr>Observaciones:</vt:lpstr>
      <vt:lpstr>VALIDACIÓN</vt:lpstr>
      <vt:lpstr>Presentación de PowerPoint</vt:lpstr>
      <vt:lpstr>Validez Real</vt:lpstr>
      <vt:lpstr>Siempre debemos recordar:</vt:lpstr>
      <vt:lpstr>Gracias por su atención…</vt:lpstr>
      <vt:lpstr>Bibliografía citada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Instrumento/Formulario de recolección</dc:title>
  <dc:creator>MAURICIO GONZALES</dc:creator>
  <cp:lastModifiedBy>CEIB-FCM-UNAH</cp:lastModifiedBy>
  <cp:revision>77</cp:revision>
  <dcterms:created xsi:type="dcterms:W3CDTF">2021-10-26T03:51:31Z</dcterms:created>
  <dcterms:modified xsi:type="dcterms:W3CDTF">2021-12-02T23:35:47Z</dcterms:modified>
</cp:coreProperties>
</file>