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88" r:id="rId7"/>
    <p:sldId id="277" r:id="rId8"/>
    <p:sldId id="279" r:id="rId9"/>
    <p:sldId id="262" r:id="rId10"/>
    <p:sldId id="263" r:id="rId11"/>
    <p:sldId id="264" r:id="rId12"/>
    <p:sldId id="267" r:id="rId13"/>
    <p:sldId id="266" r:id="rId14"/>
    <p:sldId id="268" r:id="rId15"/>
    <p:sldId id="269" r:id="rId16"/>
    <p:sldId id="270" r:id="rId17"/>
    <p:sldId id="271" r:id="rId18"/>
    <p:sldId id="272" r:id="rId19"/>
    <p:sldId id="273" r:id="rId20"/>
    <p:sldId id="274" r:id="rId21"/>
    <p:sldId id="302" r:id="rId22"/>
    <p:sldId id="278" r:id="rId23"/>
    <p:sldId id="275" r:id="rId24"/>
    <p:sldId id="276" r:id="rId25"/>
    <p:sldId id="285" r:id="rId26"/>
    <p:sldId id="287" r:id="rId27"/>
    <p:sldId id="289" r:id="rId28"/>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10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HN"/>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B242CD-ED80-40C6-B37F-E9116A3B2702}" type="datetimeFigureOut">
              <a:rPr lang="es-HN" smtClean="0"/>
              <a:t>3/11/2021</a:t>
            </a:fld>
            <a:endParaRPr lang="es-HN"/>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HN"/>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HN"/>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F7D7C-9DE2-463F-9251-6E5E839F56E0}" type="slidenum">
              <a:rPr lang="es-HN" smtClean="0"/>
              <a:t>‹Nº›</a:t>
            </a:fld>
            <a:endParaRPr lang="es-HN"/>
          </a:p>
        </p:txBody>
      </p:sp>
    </p:spTree>
    <p:extLst>
      <p:ext uri="{BB962C8B-B14F-4D97-AF65-F5344CB8AC3E}">
        <p14:creationId xmlns:p14="http://schemas.microsoft.com/office/powerpoint/2010/main" val="3984224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BBFF037-EDF8-4F42-B2AF-DE73C00827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6D9370-B5A9-418D-94DB-F960CA9FDB09}" type="slidenum">
              <a:rPr lang="es-ES" altLang="es-HN"/>
              <a:pPr eaLnBrk="1" hangingPunct="1"/>
              <a:t>7</a:t>
            </a:fld>
            <a:endParaRPr lang="es-ES" altLang="es-HN"/>
          </a:p>
        </p:txBody>
      </p:sp>
      <p:sp>
        <p:nvSpPr>
          <p:cNvPr id="34819" name="Rectangle 2">
            <a:extLst>
              <a:ext uri="{FF2B5EF4-FFF2-40B4-BE49-F238E27FC236}">
                <a16:creationId xmlns:a16="http://schemas.microsoft.com/office/drawing/2014/main" id="{1E74B853-C87B-40DF-80E5-3302173A5F04}"/>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903A0BF6-88C2-4DC1-B417-E719F2D1A0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HN">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9C20AAE6-47DF-49BE-B86F-7B62735539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4355EA-947E-46EC-B6C8-D07CB0FAA1D7}" type="slidenum">
              <a:rPr lang="es-ES" altLang="es-HN"/>
              <a:pPr eaLnBrk="1" hangingPunct="1"/>
              <a:t>8</a:t>
            </a:fld>
            <a:endParaRPr lang="es-ES" altLang="es-HN"/>
          </a:p>
        </p:txBody>
      </p:sp>
      <p:sp>
        <p:nvSpPr>
          <p:cNvPr id="35843" name="Rectangle 2">
            <a:extLst>
              <a:ext uri="{FF2B5EF4-FFF2-40B4-BE49-F238E27FC236}">
                <a16:creationId xmlns:a16="http://schemas.microsoft.com/office/drawing/2014/main" id="{CCE3D7DB-E5F0-43EF-9FD6-C2B9A2D7B619}"/>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1B73B355-D325-4103-A1AF-F28D16FF58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HN">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98AFEB62-210E-4B8D-A089-E12663B56A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856EC3-9692-4E6F-B2D0-0FD799C16076}" type="slidenum">
              <a:rPr lang="es-ES" altLang="es-HN"/>
              <a:pPr eaLnBrk="1" hangingPunct="1"/>
              <a:t>21</a:t>
            </a:fld>
            <a:endParaRPr lang="es-ES" altLang="es-HN"/>
          </a:p>
        </p:txBody>
      </p:sp>
      <p:sp>
        <p:nvSpPr>
          <p:cNvPr id="39939" name="Rectangle 2">
            <a:extLst>
              <a:ext uri="{FF2B5EF4-FFF2-40B4-BE49-F238E27FC236}">
                <a16:creationId xmlns:a16="http://schemas.microsoft.com/office/drawing/2014/main" id="{B9A916C0-8AF2-4518-A22E-43792F3B4714}"/>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CB10EDF7-B416-4093-96B9-B03CD969EE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H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44799C95-3B0B-477F-97C8-83F42D870D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561AAC-24B0-4057-85EA-96CF456EECDB}" type="slidenum">
              <a:rPr lang="es-ES" altLang="es-HN"/>
              <a:pPr eaLnBrk="1" hangingPunct="1"/>
              <a:t>22</a:t>
            </a:fld>
            <a:endParaRPr lang="es-ES" altLang="es-HN"/>
          </a:p>
        </p:txBody>
      </p:sp>
      <p:sp>
        <p:nvSpPr>
          <p:cNvPr id="40963" name="Rectangle 2">
            <a:extLst>
              <a:ext uri="{FF2B5EF4-FFF2-40B4-BE49-F238E27FC236}">
                <a16:creationId xmlns:a16="http://schemas.microsoft.com/office/drawing/2014/main" id="{80506008-7446-4AD0-8B68-56A9E3E6DC52}"/>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F61E3F44-197A-43FB-BC3D-70CA245C5E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HN">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76A1A226-8AC1-4555-A3BE-39BB11C678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3AA01B-1285-4381-83C1-664AD8CD354F}" type="slidenum">
              <a:rPr lang="es-ES" altLang="es-HN"/>
              <a:pPr eaLnBrk="1" hangingPunct="1"/>
              <a:t>24</a:t>
            </a:fld>
            <a:endParaRPr lang="es-ES" altLang="es-HN"/>
          </a:p>
        </p:txBody>
      </p:sp>
      <p:sp>
        <p:nvSpPr>
          <p:cNvPr id="38915" name="Rectangle 2">
            <a:extLst>
              <a:ext uri="{FF2B5EF4-FFF2-40B4-BE49-F238E27FC236}">
                <a16:creationId xmlns:a16="http://schemas.microsoft.com/office/drawing/2014/main" id="{C79D994E-5C2B-4D6F-B136-9CEDE8A24A13}"/>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4972F942-A05E-4056-9303-CE838A44B2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s-HN" altLang="es-HN" b="1">
                <a:latin typeface="Arial" panose="020B0604020202020204" pitchFamily="34" charset="0"/>
              </a:rPr>
              <a:t>1. De la teoría: Se llaman hipótesis conceptuales y provienen de la lectura sobre el tema, de estas se derivan las hipótesis específicas.</a:t>
            </a:r>
          </a:p>
          <a:p>
            <a:pPr eaLnBrk="1" hangingPunct="1"/>
            <a:endParaRPr lang="es-HN" altLang="es-HN" b="1">
              <a:latin typeface="Arial" panose="020B0604020202020204" pitchFamily="34" charset="0"/>
            </a:endParaRPr>
          </a:p>
          <a:p>
            <a:pPr eaLnBrk="1" hangingPunct="1"/>
            <a:r>
              <a:rPr lang="es-HN" altLang="es-HN" b="1">
                <a:latin typeface="Arial" panose="020B0604020202020204" pitchFamily="34" charset="0"/>
              </a:rPr>
              <a:t>2. De la observación: de hechos concretos, escuchando a personas o por el análisis de las características observadas de los fenómenos.</a:t>
            </a:r>
          </a:p>
          <a:p>
            <a:pPr eaLnBrk="1" hangingPunct="1"/>
            <a:endParaRPr lang="es-HN" altLang="es-HN" b="1">
              <a:latin typeface="Arial" panose="020B0604020202020204" pitchFamily="34" charset="0"/>
            </a:endParaRPr>
          </a:p>
          <a:p>
            <a:pPr eaLnBrk="1" hangingPunct="1"/>
            <a:r>
              <a:rPr lang="es-HN" altLang="es-HN" b="1">
                <a:latin typeface="Arial" panose="020B0604020202020204" pitchFamily="34" charset="0"/>
              </a:rPr>
              <a:t>3. De la información empírica disponible: puede ser experiencia personal cuando el investigador conoce y ha vivido el tema de investigación, del análisis estadístico, de información recopilada de informantes claves, etc..</a:t>
            </a:r>
          </a:p>
          <a:p>
            <a:pPr eaLnBrk="1" hangingPunct="1"/>
            <a:endParaRPr lang="es-HN" altLang="es-HN" b="1">
              <a:latin typeface="Arial" panose="020B0604020202020204" pitchFamily="34" charset="0"/>
            </a:endParaRPr>
          </a:p>
          <a:p>
            <a:pPr eaLnBrk="1" hangingPunct="1"/>
            <a:r>
              <a:rPr lang="es-HN" altLang="es-HN" b="1">
                <a:latin typeface="Arial" panose="020B0604020202020204" pitchFamily="34" charset="0"/>
              </a:rPr>
              <a:t>4. De la entrevista con personas especializadas. Opiniones que puedan tener personas con determinado grado de conocimiento sobre el problema que se investiga.</a:t>
            </a:r>
          </a:p>
          <a:p>
            <a:pPr eaLnBrk="1" hangingPunct="1"/>
            <a:endParaRPr lang="es-ES" altLang="es-HN">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912F0E-A387-48B8-ACF4-7DE28C495C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HN"/>
          </a:p>
        </p:txBody>
      </p:sp>
      <p:sp>
        <p:nvSpPr>
          <p:cNvPr id="3" name="Subtítulo 2">
            <a:extLst>
              <a:ext uri="{FF2B5EF4-FFF2-40B4-BE49-F238E27FC236}">
                <a16:creationId xmlns:a16="http://schemas.microsoft.com/office/drawing/2014/main" id="{0D84DE89-8C4E-421F-9C9B-8BD814312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HN"/>
          </a:p>
        </p:txBody>
      </p:sp>
      <p:sp>
        <p:nvSpPr>
          <p:cNvPr id="4" name="Marcador de fecha 3">
            <a:extLst>
              <a:ext uri="{FF2B5EF4-FFF2-40B4-BE49-F238E27FC236}">
                <a16:creationId xmlns:a16="http://schemas.microsoft.com/office/drawing/2014/main" id="{2EAF871A-765F-4D6E-B731-887D92D4CC0E}"/>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F501EB87-94ED-4F0E-93E0-A503837375EA}"/>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4FC39F9E-6A88-4BE8-AEA6-626FDF1EF3C1}"/>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192367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341347-B082-4F6F-8B94-00F653825C1A}"/>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14A1FDC6-7D0D-4D54-851F-D93DB0F2980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F81C6AE3-9B4B-4838-AB7C-7AC65E614F57}"/>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5AB3F5E0-9892-41F7-B68C-312A7D66DEB3}"/>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5E28357A-37F7-45AB-8900-AD4DDC94CFBA}"/>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3411423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1EFC6F5-C1AD-4967-99F0-E6D87FDF8BE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B8F5381E-A944-4922-98E6-406B9E348F9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78D394D2-6E90-4DF6-AD63-01BBDDAA90A8}"/>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29BE4B2E-C33A-442E-A644-8EADD3CFE1B1}"/>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5F96CEFF-0773-4886-8869-60E84865B1E5}"/>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29911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7FF91C-FA45-4E25-8132-95732DE1710B}"/>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AE7C6E68-2950-4DFC-B3E7-6FAFF58A19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95366C6F-7879-420D-BCA7-4432AEDCECCE}"/>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AD7D0DA5-6EAE-4911-B6FC-379E3166B6E0}"/>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8BACAB9F-C599-40B6-AF56-CC7EF590BA47}"/>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1631187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56BBAA-4108-4768-99E1-5E92BEA9B5D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A227049F-B971-4ACB-ABA0-CF8A6C4E81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C6D7EBF-B326-4023-8A48-D1271F941363}"/>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CFF4145C-DB8A-4A18-8D74-3D4CFD6D158F}"/>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D54ACBC4-A420-4A9C-8A53-27CA6190FA05}"/>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97547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33DAB5-B56C-48F0-9751-265F98B69972}"/>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98159B76-218D-4A2B-99D9-DA2FFF3EE59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contenido 3">
            <a:extLst>
              <a:ext uri="{FF2B5EF4-FFF2-40B4-BE49-F238E27FC236}">
                <a16:creationId xmlns:a16="http://schemas.microsoft.com/office/drawing/2014/main" id="{2AEEAAE8-FD4C-4DFD-ABF2-4F821C992B1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fecha 4">
            <a:extLst>
              <a:ext uri="{FF2B5EF4-FFF2-40B4-BE49-F238E27FC236}">
                <a16:creationId xmlns:a16="http://schemas.microsoft.com/office/drawing/2014/main" id="{80BF0306-FBD0-441A-AFCE-1C5CB33F1616}"/>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6" name="Marcador de pie de página 5">
            <a:extLst>
              <a:ext uri="{FF2B5EF4-FFF2-40B4-BE49-F238E27FC236}">
                <a16:creationId xmlns:a16="http://schemas.microsoft.com/office/drawing/2014/main" id="{7C3F5FAC-8029-4EC3-AF27-981F37178D1E}"/>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B5BEB16F-5556-42DA-A890-721C0F073632}"/>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72724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E940D1-C745-4C7C-89AB-8B1F175B4EE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91F62A36-435C-4011-ACEC-29BE4FB18B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1E83A83-70C7-4BD1-9596-1410CC24C72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texto 4">
            <a:extLst>
              <a:ext uri="{FF2B5EF4-FFF2-40B4-BE49-F238E27FC236}">
                <a16:creationId xmlns:a16="http://schemas.microsoft.com/office/drawing/2014/main" id="{51E1D4A5-0CD9-47C7-93A4-2E5E3F8196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C3E987B-CB8B-46DB-BEF6-FE912A9BDA5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7" name="Marcador de fecha 6">
            <a:extLst>
              <a:ext uri="{FF2B5EF4-FFF2-40B4-BE49-F238E27FC236}">
                <a16:creationId xmlns:a16="http://schemas.microsoft.com/office/drawing/2014/main" id="{75DAFE0B-1010-4611-97C5-85FCA1C353D6}"/>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8" name="Marcador de pie de página 7">
            <a:extLst>
              <a:ext uri="{FF2B5EF4-FFF2-40B4-BE49-F238E27FC236}">
                <a16:creationId xmlns:a16="http://schemas.microsoft.com/office/drawing/2014/main" id="{74096C26-CD05-454F-BDEA-579DD028A8CC}"/>
              </a:ext>
            </a:extLst>
          </p:cNvPr>
          <p:cNvSpPr>
            <a:spLocks noGrp="1"/>
          </p:cNvSpPr>
          <p:nvPr>
            <p:ph type="ftr" sz="quarter" idx="11"/>
          </p:nvPr>
        </p:nvSpPr>
        <p:spPr/>
        <p:txBody>
          <a:bodyPr/>
          <a:lstStyle/>
          <a:p>
            <a:endParaRPr lang="es-HN"/>
          </a:p>
        </p:txBody>
      </p:sp>
      <p:sp>
        <p:nvSpPr>
          <p:cNvPr id="9" name="Marcador de número de diapositiva 8">
            <a:extLst>
              <a:ext uri="{FF2B5EF4-FFF2-40B4-BE49-F238E27FC236}">
                <a16:creationId xmlns:a16="http://schemas.microsoft.com/office/drawing/2014/main" id="{102A4B0C-4B4C-4DB4-93E8-0A0EF5936F2D}"/>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910979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61429B-C1EC-49C9-8FC6-D1A7F3AE5FF0}"/>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fecha 2">
            <a:extLst>
              <a:ext uri="{FF2B5EF4-FFF2-40B4-BE49-F238E27FC236}">
                <a16:creationId xmlns:a16="http://schemas.microsoft.com/office/drawing/2014/main" id="{CF6BF0C5-D736-4981-884D-261E666FFAD0}"/>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4" name="Marcador de pie de página 3">
            <a:extLst>
              <a:ext uri="{FF2B5EF4-FFF2-40B4-BE49-F238E27FC236}">
                <a16:creationId xmlns:a16="http://schemas.microsoft.com/office/drawing/2014/main" id="{40E066CD-006D-41FE-81F7-A17AB303C39A}"/>
              </a:ext>
            </a:extLst>
          </p:cNvPr>
          <p:cNvSpPr>
            <a:spLocks noGrp="1"/>
          </p:cNvSpPr>
          <p:nvPr>
            <p:ph type="ftr" sz="quarter" idx="11"/>
          </p:nvPr>
        </p:nvSpPr>
        <p:spPr/>
        <p:txBody>
          <a:bodyPr/>
          <a:lstStyle/>
          <a:p>
            <a:endParaRPr lang="es-HN"/>
          </a:p>
        </p:txBody>
      </p:sp>
      <p:sp>
        <p:nvSpPr>
          <p:cNvPr id="5" name="Marcador de número de diapositiva 4">
            <a:extLst>
              <a:ext uri="{FF2B5EF4-FFF2-40B4-BE49-F238E27FC236}">
                <a16:creationId xmlns:a16="http://schemas.microsoft.com/office/drawing/2014/main" id="{3886214B-67EF-4E16-A91D-CDDB304C06C6}"/>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2467819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A2DF9FA-E56D-44DC-A1AB-EC8653F62CB0}"/>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3" name="Marcador de pie de página 2">
            <a:extLst>
              <a:ext uri="{FF2B5EF4-FFF2-40B4-BE49-F238E27FC236}">
                <a16:creationId xmlns:a16="http://schemas.microsoft.com/office/drawing/2014/main" id="{F9F13FA7-D82A-4233-9345-08B124CEB4B1}"/>
              </a:ext>
            </a:extLst>
          </p:cNvPr>
          <p:cNvSpPr>
            <a:spLocks noGrp="1"/>
          </p:cNvSpPr>
          <p:nvPr>
            <p:ph type="ftr" sz="quarter" idx="11"/>
          </p:nvPr>
        </p:nvSpPr>
        <p:spPr/>
        <p:txBody>
          <a:bodyPr/>
          <a:lstStyle/>
          <a:p>
            <a:endParaRPr lang="es-HN"/>
          </a:p>
        </p:txBody>
      </p:sp>
      <p:sp>
        <p:nvSpPr>
          <p:cNvPr id="4" name="Marcador de número de diapositiva 3">
            <a:extLst>
              <a:ext uri="{FF2B5EF4-FFF2-40B4-BE49-F238E27FC236}">
                <a16:creationId xmlns:a16="http://schemas.microsoft.com/office/drawing/2014/main" id="{B97C7376-2DBA-4C29-B5C6-1892F1CB2FA8}"/>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98330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D6308B-F939-45F5-9977-FD6669A0DA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A7440F41-8846-4B22-BDC2-ABCC64913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texto 3">
            <a:extLst>
              <a:ext uri="{FF2B5EF4-FFF2-40B4-BE49-F238E27FC236}">
                <a16:creationId xmlns:a16="http://schemas.microsoft.com/office/drawing/2014/main" id="{3CDE6617-96FD-4E5B-BACB-387850E13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8FB3FF0-797D-4973-AFE7-FA14410A8343}"/>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6" name="Marcador de pie de página 5">
            <a:extLst>
              <a:ext uri="{FF2B5EF4-FFF2-40B4-BE49-F238E27FC236}">
                <a16:creationId xmlns:a16="http://schemas.microsoft.com/office/drawing/2014/main" id="{611F7FF2-68BC-4026-AF9D-FA87691B37DA}"/>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87BC6C21-04FD-4F25-BE86-D0308BDE00BE}"/>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31041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AA49E9-1A5C-49AF-8D35-87C77D6FA98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posición de imagen 2">
            <a:extLst>
              <a:ext uri="{FF2B5EF4-FFF2-40B4-BE49-F238E27FC236}">
                <a16:creationId xmlns:a16="http://schemas.microsoft.com/office/drawing/2014/main" id="{482317F5-EE78-4532-9E16-CF19893190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HN"/>
          </a:p>
        </p:txBody>
      </p:sp>
      <p:sp>
        <p:nvSpPr>
          <p:cNvPr id="4" name="Marcador de texto 3">
            <a:extLst>
              <a:ext uri="{FF2B5EF4-FFF2-40B4-BE49-F238E27FC236}">
                <a16:creationId xmlns:a16="http://schemas.microsoft.com/office/drawing/2014/main" id="{C64F95EE-A989-4FE8-A609-4CF6F7433C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46CA0F-24EC-47DA-922C-D9693AAF3B64}"/>
              </a:ext>
            </a:extLst>
          </p:cNvPr>
          <p:cNvSpPr>
            <a:spLocks noGrp="1"/>
          </p:cNvSpPr>
          <p:nvPr>
            <p:ph type="dt" sz="half" idx="10"/>
          </p:nvPr>
        </p:nvSpPr>
        <p:spPr/>
        <p:txBody>
          <a:bodyPr/>
          <a:lstStyle/>
          <a:p>
            <a:fld id="{F916D063-1725-4913-B31E-6E020D4F49E8}" type="datetimeFigureOut">
              <a:rPr lang="es-HN" smtClean="0"/>
              <a:t>3/11/2021</a:t>
            </a:fld>
            <a:endParaRPr lang="es-HN"/>
          </a:p>
        </p:txBody>
      </p:sp>
      <p:sp>
        <p:nvSpPr>
          <p:cNvPr id="6" name="Marcador de pie de página 5">
            <a:extLst>
              <a:ext uri="{FF2B5EF4-FFF2-40B4-BE49-F238E27FC236}">
                <a16:creationId xmlns:a16="http://schemas.microsoft.com/office/drawing/2014/main" id="{8C5EDA90-7D89-4E02-852E-A534A5144D3F}"/>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A469B247-FE85-4065-8FFC-FC4AB4E0232E}"/>
              </a:ext>
            </a:extLst>
          </p:cNvPr>
          <p:cNvSpPr>
            <a:spLocks noGrp="1"/>
          </p:cNvSpPr>
          <p:nvPr>
            <p:ph type="sldNum" sz="quarter" idx="12"/>
          </p:nvPr>
        </p:nvSpPr>
        <p:spPr/>
        <p:txBody>
          <a:bodyPr/>
          <a:lstStyle/>
          <a:p>
            <a:fld id="{A9AA74CB-9651-4EF5-AE72-B6ABBD7BED2F}" type="slidenum">
              <a:rPr lang="es-HN" smtClean="0"/>
              <a:t>‹Nº›</a:t>
            </a:fld>
            <a:endParaRPr lang="es-HN"/>
          </a:p>
        </p:txBody>
      </p:sp>
    </p:spTree>
    <p:extLst>
      <p:ext uri="{BB962C8B-B14F-4D97-AF65-F5344CB8AC3E}">
        <p14:creationId xmlns:p14="http://schemas.microsoft.com/office/powerpoint/2010/main" val="116833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603A146-D72A-4DB0-9AE1-11B139303F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E52341A0-5EE5-4F20-8157-E1E0FBAD74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1CBDB264-FB7E-44B9-BA4F-A9994042F8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6D063-1725-4913-B31E-6E020D4F49E8}" type="datetimeFigureOut">
              <a:rPr lang="es-HN" smtClean="0"/>
              <a:t>3/11/2021</a:t>
            </a:fld>
            <a:endParaRPr lang="es-HN"/>
          </a:p>
        </p:txBody>
      </p:sp>
      <p:sp>
        <p:nvSpPr>
          <p:cNvPr id="5" name="Marcador de pie de página 4">
            <a:extLst>
              <a:ext uri="{FF2B5EF4-FFF2-40B4-BE49-F238E27FC236}">
                <a16:creationId xmlns:a16="http://schemas.microsoft.com/office/drawing/2014/main" id="{CA4C3307-D1ED-415A-811F-AC22EBA568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Marcador de número de diapositiva 5">
            <a:extLst>
              <a:ext uri="{FF2B5EF4-FFF2-40B4-BE49-F238E27FC236}">
                <a16:creationId xmlns:a16="http://schemas.microsoft.com/office/drawing/2014/main" id="{A11A1E31-54AA-442B-9A74-5D9C43B99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A74CB-9651-4EF5-AE72-B6ABBD7BED2F}" type="slidenum">
              <a:rPr lang="es-HN" smtClean="0"/>
              <a:t>‹Nº›</a:t>
            </a:fld>
            <a:endParaRPr lang="es-HN"/>
          </a:p>
        </p:txBody>
      </p:sp>
    </p:spTree>
    <p:extLst>
      <p:ext uri="{BB962C8B-B14F-4D97-AF65-F5344CB8AC3E}">
        <p14:creationId xmlns:p14="http://schemas.microsoft.com/office/powerpoint/2010/main" val="1281111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BFD589-A546-4A6E-94DF-470C3B87E7B5}"/>
              </a:ext>
            </a:extLst>
          </p:cNvPr>
          <p:cNvSpPr>
            <a:spLocks noGrp="1"/>
          </p:cNvSpPr>
          <p:nvPr>
            <p:ph type="ctrTitle"/>
          </p:nvPr>
        </p:nvSpPr>
        <p:spPr>
          <a:xfrm>
            <a:off x="1524000" y="1122363"/>
            <a:ext cx="9144000" cy="1655762"/>
          </a:xfrm>
          <a:solidFill>
            <a:schemeClr val="accent5">
              <a:lumMod val="60000"/>
              <a:lumOff val="40000"/>
            </a:schemeClr>
          </a:solidFill>
          <a:ln>
            <a:solidFill>
              <a:schemeClr val="accent5">
                <a:lumMod val="75000"/>
              </a:schemeClr>
            </a:solidFill>
          </a:ln>
        </p:spPr>
        <p:txBody>
          <a:bodyPr/>
          <a:lstStyle/>
          <a:p>
            <a:r>
              <a:rPr lang="es-HN" dirty="0"/>
              <a:t>HIPÓTESIS </a:t>
            </a:r>
          </a:p>
        </p:txBody>
      </p:sp>
      <p:sp>
        <p:nvSpPr>
          <p:cNvPr id="3" name="Subtítulo 2">
            <a:extLst>
              <a:ext uri="{FF2B5EF4-FFF2-40B4-BE49-F238E27FC236}">
                <a16:creationId xmlns:a16="http://schemas.microsoft.com/office/drawing/2014/main" id="{6FC23676-29B3-49FC-A61B-5B1FF4A97B7F}"/>
              </a:ext>
            </a:extLst>
          </p:cNvPr>
          <p:cNvSpPr>
            <a:spLocks noGrp="1"/>
          </p:cNvSpPr>
          <p:nvPr>
            <p:ph type="subTitle" idx="1"/>
          </p:nvPr>
        </p:nvSpPr>
        <p:spPr>
          <a:solidFill>
            <a:schemeClr val="accent5">
              <a:lumMod val="20000"/>
              <a:lumOff val="80000"/>
            </a:schemeClr>
          </a:solidFill>
        </p:spPr>
        <p:txBody>
          <a:bodyPr/>
          <a:lstStyle/>
          <a:p>
            <a:r>
              <a:rPr lang="es-HN" dirty="0"/>
              <a:t>DRA.  ELEONORA ESPINOZA </a:t>
            </a:r>
          </a:p>
          <a:p>
            <a:r>
              <a:rPr lang="es-HN" dirty="0"/>
              <a:t>DOCENTE UIC </a:t>
            </a:r>
          </a:p>
          <a:p>
            <a:r>
              <a:rPr lang="es-HN" dirty="0"/>
              <a:t>NOVIEMBRE 2021</a:t>
            </a:r>
          </a:p>
        </p:txBody>
      </p:sp>
    </p:spTree>
    <p:extLst>
      <p:ext uri="{BB962C8B-B14F-4D97-AF65-F5344CB8AC3E}">
        <p14:creationId xmlns:p14="http://schemas.microsoft.com/office/powerpoint/2010/main" val="11398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76861F-9370-42E0-AD21-19434BB397AB}"/>
              </a:ext>
            </a:extLst>
          </p:cNvPr>
          <p:cNvSpPr>
            <a:spLocks noGrp="1"/>
          </p:cNvSpPr>
          <p:nvPr>
            <p:ph type="title"/>
          </p:nvPr>
        </p:nvSpPr>
        <p:spPr>
          <a:xfrm>
            <a:off x="838200" y="243841"/>
            <a:ext cx="8275320" cy="853440"/>
          </a:xfrm>
          <a:solidFill>
            <a:schemeClr val="accent5">
              <a:lumMod val="60000"/>
              <a:lumOff val="40000"/>
            </a:schemeClr>
          </a:solidFill>
        </p:spPr>
        <p:txBody>
          <a:bodyPr>
            <a:normAutofit fontScale="90000"/>
          </a:bodyPr>
          <a:lstStyle/>
          <a:p>
            <a:r>
              <a:rPr lang="es-HN" dirty="0"/>
              <a:t>¿Qué son las hipótesis de investigación?</a:t>
            </a:r>
          </a:p>
        </p:txBody>
      </p:sp>
      <p:sp>
        <p:nvSpPr>
          <p:cNvPr id="3" name="Marcador de contenido 2">
            <a:extLst>
              <a:ext uri="{FF2B5EF4-FFF2-40B4-BE49-F238E27FC236}">
                <a16:creationId xmlns:a16="http://schemas.microsoft.com/office/drawing/2014/main" id="{588510D2-0296-44CA-B8BC-BA8DC1136591}"/>
              </a:ext>
            </a:extLst>
          </p:cNvPr>
          <p:cNvSpPr>
            <a:spLocks noGrp="1"/>
          </p:cNvSpPr>
          <p:nvPr>
            <p:ph idx="1"/>
          </p:nvPr>
        </p:nvSpPr>
        <p:spPr/>
        <p:txBody>
          <a:bodyPr/>
          <a:lstStyle/>
          <a:p>
            <a:pPr algn="just"/>
            <a:r>
              <a:rPr lang="es-HN" dirty="0"/>
              <a:t>Se definen como proposiciones tentativas acerca de las posibles relaciones entre dos o más variables (</a:t>
            </a:r>
            <a:r>
              <a:rPr lang="es-HN" dirty="0" err="1"/>
              <a:t>Babbie</a:t>
            </a:r>
            <a:r>
              <a:rPr lang="es-HN" dirty="0"/>
              <a:t>, 2014 y 2012; Martin y </a:t>
            </a:r>
            <a:r>
              <a:rPr lang="es-HN" dirty="0" err="1"/>
              <a:t>Bridgmon</a:t>
            </a:r>
            <a:r>
              <a:rPr lang="es-HN" dirty="0"/>
              <a:t>, 2012; Davis, 2008; </a:t>
            </a:r>
            <a:r>
              <a:rPr lang="es-HN" dirty="0" err="1"/>
              <a:t>Kalaian</a:t>
            </a:r>
            <a:r>
              <a:rPr lang="es-HN" dirty="0"/>
              <a:t> y </a:t>
            </a:r>
            <a:r>
              <a:rPr lang="es-HN" dirty="0" err="1"/>
              <a:t>Kasim</a:t>
            </a:r>
            <a:r>
              <a:rPr lang="es-HN" dirty="0"/>
              <a:t>, 2008 e Iversen, 2003). Se les suele simbolizar como Hi o H1 , H2 , H3 , etc. (cuando son varias), y también se les denomina “hipótesis de trabajo”. </a:t>
            </a:r>
          </a:p>
          <a:p>
            <a:pPr algn="just"/>
            <a:r>
              <a:rPr lang="es-HN" dirty="0"/>
              <a:t>Las hipótesis de investigación pueden ser: a) descriptivas de un valor o dato pronosticado b) correlacionales c) de diferencia de grupos d) causales</a:t>
            </a:r>
          </a:p>
        </p:txBody>
      </p:sp>
    </p:spTree>
    <p:extLst>
      <p:ext uri="{BB962C8B-B14F-4D97-AF65-F5344CB8AC3E}">
        <p14:creationId xmlns:p14="http://schemas.microsoft.com/office/powerpoint/2010/main" val="2377959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355CDC-9698-4017-98EE-B261C54F8B01}"/>
              </a:ext>
            </a:extLst>
          </p:cNvPr>
          <p:cNvSpPr>
            <a:spLocks noGrp="1"/>
          </p:cNvSpPr>
          <p:nvPr>
            <p:ph type="title"/>
          </p:nvPr>
        </p:nvSpPr>
        <p:spPr>
          <a:solidFill>
            <a:schemeClr val="accent5">
              <a:lumMod val="60000"/>
              <a:lumOff val="40000"/>
            </a:schemeClr>
          </a:solidFill>
        </p:spPr>
        <p:txBody>
          <a:bodyPr/>
          <a:lstStyle/>
          <a:p>
            <a:r>
              <a:rPr lang="es-HN" dirty="0"/>
              <a:t>Hipótesis descriptivas de un dato o valor que se pronostica</a:t>
            </a:r>
          </a:p>
        </p:txBody>
      </p:sp>
      <p:sp>
        <p:nvSpPr>
          <p:cNvPr id="3" name="Marcador de contenido 2">
            <a:extLst>
              <a:ext uri="{FF2B5EF4-FFF2-40B4-BE49-F238E27FC236}">
                <a16:creationId xmlns:a16="http://schemas.microsoft.com/office/drawing/2014/main" id="{932CCB34-4813-4696-AF64-58E511B9743F}"/>
              </a:ext>
            </a:extLst>
          </p:cNvPr>
          <p:cNvSpPr>
            <a:spLocks noGrp="1"/>
          </p:cNvSpPr>
          <p:nvPr>
            <p:ph idx="1"/>
          </p:nvPr>
        </p:nvSpPr>
        <p:spPr/>
        <p:txBody>
          <a:bodyPr>
            <a:normAutofit/>
          </a:bodyPr>
          <a:lstStyle/>
          <a:p>
            <a:r>
              <a:rPr lang="es-HN" dirty="0"/>
              <a:t>En estudios descriptivos a veces , </a:t>
            </a:r>
          </a:p>
          <a:p>
            <a:pPr algn="just"/>
            <a:r>
              <a:rPr lang="es-HN" dirty="0"/>
              <a:t>Para intentar predecir un dato o valor en una o más variables que se van a medir u observar. Pero cabe comentar que no en todas las investigaciones descriptivas se formulan hipótesis de esta clase o que sean afirmaciones más generales.</a:t>
            </a:r>
          </a:p>
          <a:p>
            <a:pPr algn="just"/>
            <a:endParaRPr lang="es-HN" dirty="0"/>
          </a:p>
          <a:p>
            <a:pPr algn="just"/>
            <a:r>
              <a:rPr lang="es-HN" dirty="0"/>
              <a:t>Hi: “El aumento del número de divorcios de parejas cuyas edades oscilan entre los 18 y 25 años será de 20% el próximo año” (en un contexto específico como una ciudad o un país). Hi: “La inflación del próximo semestre no será superior a 3%”.</a:t>
            </a:r>
          </a:p>
        </p:txBody>
      </p:sp>
    </p:spTree>
    <p:extLst>
      <p:ext uri="{BB962C8B-B14F-4D97-AF65-F5344CB8AC3E}">
        <p14:creationId xmlns:p14="http://schemas.microsoft.com/office/powerpoint/2010/main" val="243202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B7220-11E0-4996-992F-F2015471C34D}"/>
              </a:ext>
            </a:extLst>
          </p:cNvPr>
          <p:cNvSpPr>
            <a:spLocks noGrp="1"/>
          </p:cNvSpPr>
          <p:nvPr>
            <p:ph type="title"/>
          </p:nvPr>
        </p:nvSpPr>
        <p:spPr>
          <a:xfrm>
            <a:off x="838200" y="365125"/>
            <a:ext cx="6156960" cy="686435"/>
          </a:xfrm>
          <a:solidFill>
            <a:schemeClr val="accent5">
              <a:lumMod val="60000"/>
              <a:lumOff val="40000"/>
            </a:schemeClr>
          </a:solidFill>
        </p:spPr>
        <p:txBody>
          <a:bodyPr>
            <a:normAutofit fontScale="90000"/>
          </a:bodyPr>
          <a:lstStyle/>
          <a:p>
            <a:r>
              <a:rPr lang="es-HN" dirty="0"/>
              <a:t>Hipótesis correlacionales</a:t>
            </a:r>
          </a:p>
        </p:txBody>
      </p:sp>
      <p:sp>
        <p:nvSpPr>
          <p:cNvPr id="3" name="Marcador de contenido 2">
            <a:extLst>
              <a:ext uri="{FF2B5EF4-FFF2-40B4-BE49-F238E27FC236}">
                <a16:creationId xmlns:a16="http://schemas.microsoft.com/office/drawing/2014/main" id="{B1A2D441-1BA1-469D-A878-033B252014C6}"/>
              </a:ext>
            </a:extLst>
          </p:cNvPr>
          <p:cNvSpPr>
            <a:spLocks noGrp="1"/>
          </p:cNvSpPr>
          <p:nvPr>
            <p:ph idx="1"/>
          </p:nvPr>
        </p:nvSpPr>
        <p:spPr>
          <a:xfrm>
            <a:off x="838200" y="1173480"/>
            <a:ext cx="10515600" cy="5003483"/>
          </a:xfrm>
        </p:spPr>
        <p:txBody>
          <a:bodyPr>
            <a:normAutofit/>
          </a:bodyPr>
          <a:lstStyle/>
          <a:p>
            <a:pPr marL="0" indent="0">
              <a:buNone/>
            </a:pPr>
            <a:endParaRPr lang="es-HN" dirty="0"/>
          </a:p>
          <a:p>
            <a:pPr algn="just"/>
            <a:r>
              <a:rPr lang="es-HN" dirty="0"/>
              <a:t>Especifican las relaciones entre dos o más variables y corresponden a los estudios correlacionales (“el tabaquismo está relacionado con la presencia de padecimientos pulmonares”; “la administración de ciertos medicamentos se encuentra asociada con daños físicos a la estructura de los dientes”). En los siguientes ejemplos no sólo se establece que hay relación entre las variables, sino también cómo es la relación </a:t>
            </a:r>
            <a:r>
              <a:rPr lang="es-HN" dirty="0" err="1"/>
              <a:t>ejm</a:t>
            </a:r>
            <a:r>
              <a:rPr lang="es-HN" dirty="0"/>
              <a:t>.  “A mayor exposición de los adolescentes a videos musicales con alto contenido sexual, mayor manifestación de estrategias en las relaciones interpersonales para establecer contacto sexual”. </a:t>
            </a:r>
          </a:p>
        </p:txBody>
      </p:sp>
    </p:spTree>
    <p:extLst>
      <p:ext uri="{BB962C8B-B14F-4D97-AF65-F5344CB8AC3E}">
        <p14:creationId xmlns:p14="http://schemas.microsoft.com/office/powerpoint/2010/main" val="210716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F8DD6F-4CF7-4F87-BD0E-74B6B7C8D574}"/>
              </a:ext>
            </a:extLst>
          </p:cNvPr>
          <p:cNvSpPr>
            <a:spLocks noGrp="1"/>
          </p:cNvSpPr>
          <p:nvPr>
            <p:ph type="title"/>
          </p:nvPr>
        </p:nvSpPr>
        <p:spPr>
          <a:xfrm>
            <a:off x="838200" y="365125"/>
            <a:ext cx="4861560" cy="671195"/>
          </a:xfrm>
          <a:solidFill>
            <a:schemeClr val="accent5">
              <a:lumMod val="60000"/>
              <a:lumOff val="40000"/>
            </a:schemeClr>
          </a:solidFill>
        </p:spPr>
        <p:txBody>
          <a:bodyPr>
            <a:normAutofit fontScale="90000"/>
          </a:bodyPr>
          <a:lstStyle/>
          <a:p>
            <a:r>
              <a:rPr lang="es-HN" dirty="0"/>
              <a:t>continuación</a:t>
            </a:r>
          </a:p>
        </p:txBody>
      </p:sp>
      <p:sp>
        <p:nvSpPr>
          <p:cNvPr id="3" name="Marcador de contenido 2">
            <a:extLst>
              <a:ext uri="{FF2B5EF4-FFF2-40B4-BE49-F238E27FC236}">
                <a16:creationId xmlns:a16="http://schemas.microsoft.com/office/drawing/2014/main" id="{071A3BB9-44AB-4102-A4F4-7DAC1719EA7A}"/>
              </a:ext>
            </a:extLst>
          </p:cNvPr>
          <p:cNvSpPr>
            <a:spLocks noGrp="1"/>
          </p:cNvSpPr>
          <p:nvPr>
            <p:ph idx="1"/>
          </p:nvPr>
        </p:nvSpPr>
        <p:spPr/>
        <p:txBody>
          <a:bodyPr/>
          <a:lstStyle/>
          <a:p>
            <a:pPr algn="just"/>
            <a:endParaRPr lang="es-HN" dirty="0"/>
          </a:p>
          <a:p>
            <a:pPr algn="just"/>
            <a:r>
              <a:rPr lang="es-HN" dirty="0"/>
              <a:t>Aquí la hipótesis nos indica que cuando una variable aumenta, la otra también y viceversa, cuando una variable disminuye, la otra desciende. “A mayor autoestima, habrá menor temor al éxito”. (Aquí la hipótesis nos señala que cuando una variable aumenta, la otra disminuye; y si ésta disminuye, aquélla aumenta.) “Las telenovelas latinoamericanas muestran cada vez mayor contenido sexual en sus escenas”. </a:t>
            </a:r>
          </a:p>
        </p:txBody>
      </p:sp>
    </p:spTree>
    <p:extLst>
      <p:ext uri="{BB962C8B-B14F-4D97-AF65-F5344CB8AC3E}">
        <p14:creationId xmlns:p14="http://schemas.microsoft.com/office/powerpoint/2010/main" val="92953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FA74C3-7F2E-4177-86AE-0FB6E8172CAE}"/>
              </a:ext>
            </a:extLst>
          </p:cNvPr>
          <p:cNvSpPr>
            <a:spLocks noGrp="1"/>
          </p:cNvSpPr>
          <p:nvPr>
            <p:ph type="title"/>
          </p:nvPr>
        </p:nvSpPr>
        <p:spPr>
          <a:xfrm>
            <a:off x="838200" y="365125"/>
            <a:ext cx="9006840" cy="625475"/>
          </a:xfrm>
          <a:solidFill>
            <a:schemeClr val="accent5">
              <a:lumMod val="60000"/>
              <a:lumOff val="40000"/>
            </a:schemeClr>
          </a:solidFill>
        </p:spPr>
        <p:txBody>
          <a:bodyPr>
            <a:normAutofit fontScale="90000"/>
          </a:bodyPr>
          <a:lstStyle/>
          <a:p>
            <a:r>
              <a:rPr lang="es-HN" dirty="0"/>
              <a:t>Hipótesis de la diferencia entre grupos</a:t>
            </a:r>
          </a:p>
        </p:txBody>
      </p:sp>
      <p:sp>
        <p:nvSpPr>
          <p:cNvPr id="3" name="Marcador de contenido 2">
            <a:extLst>
              <a:ext uri="{FF2B5EF4-FFF2-40B4-BE49-F238E27FC236}">
                <a16:creationId xmlns:a16="http://schemas.microsoft.com/office/drawing/2014/main" id="{E798B66B-5A69-493C-AC95-C2D236A15FE1}"/>
              </a:ext>
            </a:extLst>
          </p:cNvPr>
          <p:cNvSpPr>
            <a:spLocks noGrp="1"/>
          </p:cNvSpPr>
          <p:nvPr>
            <p:ph idx="1"/>
          </p:nvPr>
        </p:nvSpPr>
        <p:spPr>
          <a:xfrm>
            <a:off x="838200" y="1402080"/>
            <a:ext cx="10515600" cy="4774883"/>
          </a:xfrm>
        </p:spPr>
        <p:txBody>
          <a:bodyPr>
            <a:normAutofit fontScale="92500" lnSpcReduction="10000"/>
          </a:bodyPr>
          <a:lstStyle/>
          <a:p>
            <a:pPr algn="just"/>
            <a:r>
              <a:rPr lang="es-HN" dirty="0"/>
              <a:t>Finalidad es comparar grupos. Por ejemplo, supongamos que un publicista piensa que un comercial televisivo en blanco y negro, cuyo objetivo es persuadir a los adolescentes que comienzan a fumar para que dejen de hacerlo, tiene una eficacia diferente que uno a colores. Su pregunta de investigación sería: un comercial de televisión con el mensaje de persuadir a los adolescentes que comienzan a fumar para que dejen de hacerlo, ¿es más eficaz si está en blanco y negro que si está a colores? Y su hipótesis quedaría formulada así</a:t>
            </a:r>
          </a:p>
          <a:p>
            <a:pPr algn="just"/>
            <a:endParaRPr lang="es-HN" dirty="0"/>
          </a:p>
          <a:p>
            <a:pPr algn="just"/>
            <a:r>
              <a:rPr lang="es-HN" dirty="0"/>
              <a:t>Hi: “El efecto persuasivo para dejar de fumar no será igual en los adolescentes que vean la versión del comercial televisivo a colores, que el efecto en los adolescentes que vean la versión del comercial en blanco y negro”</a:t>
            </a:r>
          </a:p>
        </p:txBody>
      </p:sp>
    </p:spTree>
    <p:extLst>
      <p:ext uri="{BB962C8B-B14F-4D97-AF65-F5344CB8AC3E}">
        <p14:creationId xmlns:p14="http://schemas.microsoft.com/office/powerpoint/2010/main" val="4230873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53F08E-8BFD-4797-8C6A-EF886115C4AD}"/>
              </a:ext>
            </a:extLst>
          </p:cNvPr>
          <p:cNvSpPr>
            <a:spLocks noGrp="1"/>
          </p:cNvSpPr>
          <p:nvPr>
            <p:ph type="title"/>
          </p:nvPr>
        </p:nvSpPr>
        <p:spPr>
          <a:xfrm>
            <a:off x="838200" y="365125"/>
            <a:ext cx="8900160" cy="899795"/>
          </a:xfrm>
          <a:solidFill>
            <a:schemeClr val="accent5">
              <a:lumMod val="60000"/>
              <a:lumOff val="40000"/>
            </a:schemeClr>
          </a:solidFill>
        </p:spPr>
        <p:txBody>
          <a:bodyPr>
            <a:normAutofit fontScale="90000"/>
          </a:bodyPr>
          <a:lstStyle/>
          <a:p>
            <a:r>
              <a:rPr lang="es-HN" dirty="0"/>
              <a:t>Hipótesis que establecen relaciones de causalidad</a:t>
            </a:r>
          </a:p>
        </p:txBody>
      </p:sp>
      <p:sp>
        <p:nvSpPr>
          <p:cNvPr id="3" name="Marcador de contenido 2">
            <a:extLst>
              <a:ext uri="{FF2B5EF4-FFF2-40B4-BE49-F238E27FC236}">
                <a16:creationId xmlns:a16="http://schemas.microsoft.com/office/drawing/2014/main" id="{FD91A722-2D32-4AA4-8AC5-9188F0960C43}"/>
              </a:ext>
            </a:extLst>
          </p:cNvPr>
          <p:cNvSpPr>
            <a:spLocks noGrp="1"/>
          </p:cNvSpPr>
          <p:nvPr>
            <p:ph idx="1"/>
          </p:nvPr>
        </p:nvSpPr>
        <p:spPr/>
        <p:txBody>
          <a:bodyPr>
            <a:normAutofit/>
          </a:bodyPr>
          <a:lstStyle/>
          <a:p>
            <a:pPr algn="just"/>
            <a:r>
              <a:rPr lang="es-HN" dirty="0"/>
              <a:t> No solamente afirma la o las relaciones entre dos o más variables y la manera en que se manifiestan, sino que además propone un “sentido de entendimiento” de las relaciones. Todas estas hipótesis establecen relaciones de causa-efecto.</a:t>
            </a:r>
          </a:p>
          <a:p>
            <a:pPr algn="just"/>
            <a:endParaRPr lang="es-HN" dirty="0"/>
          </a:p>
          <a:p>
            <a:pPr algn="just"/>
            <a:r>
              <a:rPr lang="es-HN" dirty="0"/>
              <a:t>Hi: “La desintegración del matrimonio provoca baja autoestima en los hijos e hijas”. (En el ejemplo, además de establecerse una relación entre las variables, se propone la causalidad de esa relación.)</a:t>
            </a:r>
          </a:p>
        </p:txBody>
      </p:sp>
    </p:spTree>
    <p:extLst>
      <p:ext uri="{BB962C8B-B14F-4D97-AF65-F5344CB8AC3E}">
        <p14:creationId xmlns:p14="http://schemas.microsoft.com/office/powerpoint/2010/main" val="399987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1F78DC-9019-4D18-9629-8DFDCA3FE666}"/>
              </a:ext>
            </a:extLst>
          </p:cNvPr>
          <p:cNvSpPr>
            <a:spLocks noGrp="1"/>
          </p:cNvSpPr>
          <p:nvPr>
            <p:ph type="title"/>
          </p:nvPr>
        </p:nvSpPr>
        <p:spPr>
          <a:xfrm>
            <a:off x="838200" y="365125"/>
            <a:ext cx="7635240" cy="838835"/>
          </a:xfrm>
          <a:solidFill>
            <a:schemeClr val="accent5">
              <a:lumMod val="60000"/>
              <a:lumOff val="40000"/>
            </a:schemeClr>
          </a:solidFill>
        </p:spPr>
        <p:txBody>
          <a:bodyPr/>
          <a:lstStyle/>
          <a:p>
            <a:r>
              <a:rPr lang="es-HN" dirty="0"/>
              <a:t>Hipótesis causales multivariadas</a:t>
            </a:r>
          </a:p>
        </p:txBody>
      </p:sp>
      <p:sp>
        <p:nvSpPr>
          <p:cNvPr id="3" name="Marcador de contenido 2">
            <a:extLst>
              <a:ext uri="{FF2B5EF4-FFF2-40B4-BE49-F238E27FC236}">
                <a16:creationId xmlns:a16="http://schemas.microsoft.com/office/drawing/2014/main" id="{7B1D26A0-F5AE-4413-9767-90699A6916E6}"/>
              </a:ext>
            </a:extLst>
          </p:cNvPr>
          <p:cNvSpPr>
            <a:spLocks noGrp="1"/>
          </p:cNvSpPr>
          <p:nvPr>
            <p:ph idx="1"/>
          </p:nvPr>
        </p:nvSpPr>
        <p:spPr/>
        <p:txBody>
          <a:bodyPr/>
          <a:lstStyle/>
          <a:p>
            <a:pPr algn="just"/>
            <a:r>
              <a:rPr lang="es-HN" dirty="0"/>
              <a:t>Plantean una relación entre diversas variables independientes y una dependiente, una independiente y varias dependientes o diversas variables independientes y varias dependientes</a:t>
            </a:r>
          </a:p>
          <a:p>
            <a:pPr algn="just"/>
            <a:endParaRPr lang="es-HN" dirty="0"/>
          </a:p>
          <a:p>
            <a:pPr algn="just"/>
            <a:r>
              <a:rPr lang="es-HN" dirty="0"/>
              <a:t>“La cohesión y la centralidad en un grupo sometido a una dinámica, así como el tipo de liderazgo que se ejerza dentro del grupo, determinan la eficacia de éste para alcanzar sus principales metas”</a:t>
            </a:r>
          </a:p>
        </p:txBody>
      </p:sp>
    </p:spTree>
    <p:extLst>
      <p:ext uri="{BB962C8B-B14F-4D97-AF65-F5344CB8AC3E}">
        <p14:creationId xmlns:p14="http://schemas.microsoft.com/office/powerpoint/2010/main" val="2303070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181CA0-63F5-4F4D-A8BD-5E26EEA5043B}"/>
              </a:ext>
            </a:extLst>
          </p:cNvPr>
          <p:cNvSpPr>
            <a:spLocks noGrp="1"/>
          </p:cNvSpPr>
          <p:nvPr>
            <p:ph type="title"/>
          </p:nvPr>
        </p:nvSpPr>
        <p:spPr>
          <a:xfrm>
            <a:off x="838200" y="365125"/>
            <a:ext cx="7741920" cy="732155"/>
          </a:xfrm>
          <a:solidFill>
            <a:schemeClr val="accent5">
              <a:lumMod val="60000"/>
              <a:lumOff val="40000"/>
            </a:schemeClr>
          </a:solidFill>
        </p:spPr>
        <p:txBody>
          <a:bodyPr/>
          <a:lstStyle/>
          <a:p>
            <a:r>
              <a:rPr lang="es-HN" dirty="0"/>
              <a:t>¿Qué son las hipótesis nulas?</a:t>
            </a:r>
          </a:p>
        </p:txBody>
      </p:sp>
      <p:sp>
        <p:nvSpPr>
          <p:cNvPr id="3" name="Marcador de contenido 2">
            <a:extLst>
              <a:ext uri="{FF2B5EF4-FFF2-40B4-BE49-F238E27FC236}">
                <a16:creationId xmlns:a16="http://schemas.microsoft.com/office/drawing/2014/main" id="{FAD6CC8F-082C-4D5E-AABB-3427A801783C}"/>
              </a:ext>
            </a:extLst>
          </p:cNvPr>
          <p:cNvSpPr>
            <a:spLocks noGrp="1"/>
          </p:cNvSpPr>
          <p:nvPr>
            <p:ph idx="1"/>
          </p:nvPr>
        </p:nvSpPr>
        <p:spPr/>
        <p:txBody>
          <a:bodyPr>
            <a:normAutofit/>
          </a:bodyPr>
          <a:lstStyle/>
          <a:p>
            <a:pPr algn="just"/>
            <a:r>
              <a:rPr lang="es-HN" dirty="0"/>
              <a:t>Son en cierto modo, el reverso de las hipótesis de investigación. También constituyen proposiciones acerca de la relación entre variables, sólo que sirven para refutar o negar lo que afirma la hipótesis de investigación. Si la hipótesis de investigación propone: “los adolescentes le atribuyen más importancia al atractivo físico en sus relaciones de pareja que las adolescentes”, la hipótesis nula postularía: “los adolescentes no le atribuyen más importancia al atractivo físico en sus relaciones de pareja que las adolescentes. Las hipótesis nulas se simbolizan así: Ho. </a:t>
            </a:r>
          </a:p>
        </p:txBody>
      </p:sp>
    </p:spTree>
    <p:extLst>
      <p:ext uri="{BB962C8B-B14F-4D97-AF65-F5344CB8AC3E}">
        <p14:creationId xmlns:p14="http://schemas.microsoft.com/office/powerpoint/2010/main" val="896781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6FDC44-9A78-4B23-A983-81F9D58ADEE8}"/>
              </a:ext>
            </a:extLst>
          </p:cNvPr>
          <p:cNvSpPr>
            <a:spLocks noGrp="1"/>
          </p:cNvSpPr>
          <p:nvPr>
            <p:ph idx="1"/>
          </p:nvPr>
        </p:nvSpPr>
        <p:spPr>
          <a:xfrm>
            <a:off x="838200" y="289560"/>
            <a:ext cx="10515600" cy="5887403"/>
          </a:xfrm>
        </p:spPr>
        <p:txBody>
          <a:bodyPr>
            <a:normAutofit/>
          </a:bodyPr>
          <a:lstStyle/>
          <a:p>
            <a:endParaRPr lang="es-HN" dirty="0"/>
          </a:p>
          <a:p>
            <a:endParaRPr lang="es-HN" dirty="0"/>
          </a:p>
          <a:p>
            <a:pPr algn="just"/>
            <a:r>
              <a:rPr lang="es-HN" dirty="0"/>
              <a:t>“El aumento del número de divorcios de parejas cuyas edades oscilan entre los 18 y 25 años, no será de 20% el próximo año.” Ho: “La administración de medicamentos no se encuentra asociada con daños físicos a la estructura de los dientes.” Ho: “La satisfacción sobre la calidad del diseño ambiental del interior de la oficina donde se labora no incrementa la satisfacción general del espacio de trabajo por parte de sus ocupantes ni su desempeño laboral”</a:t>
            </a:r>
          </a:p>
        </p:txBody>
      </p:sp>
    </p:spTree>
    <p:extLst>
      <p:ext uri="{BB962C8B-B14F-4D97-AF65-F5344CB8AC3E}">
        <p14:creationId xmlns:p14="http://schemas.microsoft.com/office/powerpoint/2010/main" val="196676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3A514F-D588-401D-881D-EED60395F803}"/>
              </a:ext>
            </a:extLst>
          </p:cNvPr>
          <p:cNvSpPr>
            <a:spLocks noGrp="1"/>
          </p:cNvSpPr>
          <p:nvPr>
            <p:ph type="title"/>
          </p:nvPr>
        </p:nvSpPr>
        <p:spPr>
          <a:xfrm>
            <a:off x="838200" y="365125"/>
            <a:ext cx="8244840" cy="655955"/>
          </a:xfrm>
          <a:solidFill>
            <a:schemeClr val="accent5">
              <a:lumMod val="60000"/>
              <a:lumOff val="40000"/>
            </a:schemeClr>
          </a:solidFill>
        </p:spPr>
        <p:txBody>
          <a:bodyPr>
            <a:normAutofit fontScale="90000"/>
          </a:bodyPr>
          <a:lstStyle/>
          <a:p>
            <a:r>
              <a:rPr lang="es-HN" dirty="0"/>
              <a:t>¿Qué son las hipótesis alternativas?</a:t>
            </a:r>
          </a:p>
        </p:txBody>
      </p:sp>
      <p:sp>
        <p:nvSpPr>
          <p:cNvPr id="3" name="Marcador de contenido 2">
            <a:extLst>
              <a:ext uri="{FF2B5EF4-FFF2-40B4-BE49-F238E27FC236}">
                <a16:creationId xmlns:a16="http://schemas.microsoft.com/office/drawing/2014/main" id="{5C6F5D5E-4ABA-46B6-8A38-A8C9D92078C4}"/>
              </a:ext>
            </a:extLst>
          </p:cNvPr>
          <p:cNvSpPr>
            <a:spLocks noGrp="1"/>
          </p:cNvSpPr>
          <p:nvPr>
            <p:ph idx="1"/>
          </p:nvPr>
        </p:nvSpPr>
        <p:spPr/>
        <p:txBody>
          <a:bodyPr/>
          <a:lstStyle/>
          <a:p>
            <a:pPr algn="just"/>
            <a:r>
              <a:rPr lang="es-HN" dirty="0"/>
              <a:t>Son posibilidades alternas de las hipótesis de investigación y nula: ofrecen una descripción o explicación distinta de las que proporcionan éstas. Si la hipótesis de investigación establece: “esta silla es roja”, la nula afirmará: “esta silla no es roja”, y podrían formularse una o más hipótesis alternativas: “esta silla es azul”, “esta silla es verde”, “esta silla es amarilla”, etc.</a:t>
            </a:r>
          </a:p>
          <a:p>
            <a:pPr algn="just"/>
            <a:r>
              <a:rPr lang="es-HN" dirty="0"/>
              <a:t> Las hipótesis alternativas se simbolizan como Ha y sólo pueden formularse cuando efectivamente hay otras posibilidades, además de las hipótesis de investigación y nula. De no ser así, no deben establecerse</a:t>
            </a:r>
          </a:p>
        </p:txBody>
      </p:sp>
    </p:spTree>
    <p:extLst>
      <p:ext uri="{BB962C8B-B14F-4D97-AF65-F5344CB8AC3E}">
        <p14:creationId xmlns:p14="http://schemas.microsoft.com/office/powerpoint/2010/main" val="120829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27963A-C4E7-4B08-AE9D-DF2B5AA5EB7C}"/>
              </a:ext>
            </a:extLst>
          </p:cNvPr>
          <p:cNvSpPr>
            <a:spLocks noGrp="1"/>
          </p:cNvSpPr>
          <p:nvPr>
            <p:ph type="title"/>
          </p:nvPr>
        </p:nvSpPr>
        <p:spPr>
          <a:xfrm>
            <a:off x="838200" y="365125"/>
            <a:ext cx="5532120" cy="655955"/>
          </a:xfrm>
          <a:solidFill>
            <a:schemeClr val="accent5">
              <a:lumMod val="60000"/>
              <a:lumOff val="40000"/>
            </a:schemeClr>
          </a:solidFill>
          <a:ln>
            <a:solidFill>
              <a:schemeClr val="accent5">
                <a:lumMod val="75000"/>
              </a:schemeClr>
            </a:solidFill>
          </a:ln>
        </p:spPr>
        <p:txBody>
          <a:bodyPr>
            <a:normAutofit fontScale="90000"/>
          </a:bodyPr>
          <a:lstStyle/>
          <a:p>
            <a:r>
              <a:rPr lang="es-HN" dirty="0"/>
              <a:t>Que son las hipótesis ?</a:t>
            </a:r>
          </a:p>
        </p:txBody>
      </p:sp>
      <p:sp>
        <p:nvSpPr>
          <p:cNvPr id="3" name="Marcador de contenido 2">
            <a:extLst>
              <a:ext uri="{FF2B5EF4-FFF2-40B4-BE49-F238E27FC236}">
                <a16:creationId xmlns:a16="http://schemas.microsoft.com/office/drawing/2014/main" id="{B330CA2A-C9E9-4767-9CE4-8F6E81425406}"/>
              </a:ext>
            </a:extLst>
          </p:cNvPr>
          <p:cNvSpPr>
            <a:spLocks noGrp="1"/>
          </p:cNvSpPr>
          <p:nvPr>
            <p:ph idx="1"/>
          </p:nvPr>
        </p:nvSpPr>
        <p:spPr/>
        <p:txBody>
          <a:bodyPr>
            <a:normAutofit/>
          </a:bodyPr>
          <a:lstStyle/>
          <a:p>
            <a:pPr algn="just"/>
            <a:r>
              <a:rPr lang="es-HN" sz="3200" dirty="0"/>
              <a:t> Las hipótesis indican lo que tratamos de probar y se definen como explicaciones tentativas del fenómeno investigado.</a:t>
            </a:r>
          </a:p>
          <a:p>
            <a:pPr marL="0" indent="0" algn="just">
              <a:buNone/>
            </a:pPr>
            <a:endParaRPr lang="es-HN" sz="3200" dirty="0"/>
          </a:p>
          <a:p>
            <a:pPr algn="just"/>
            <a:r>
              <a:rPr lang="es-HN" sz="3200" dirty="0"/>
              <a:t> Se derivan de la teoría existente y deben formularse a manera de proposiciones. De hecho, son respuestas provisionales a las preguntas de investigación. </a:t>
            </a:r>
          </a:p>
        </p:txBody>
      </p:sp>
    </p:spTree>
    <p:extLst>
      <p:ext uri="{BB962C8B-B14F-4D97-AF65-F5344CB8AC3E}">
        <p14:creationId xmlns:p14="http://schemas.microsoft.com/office/powerpoint/2010/main" val="330454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560AD3-5BD2-445A-BFFD-792DDE3C4397}"/>
              </a:ext>
            </a:extLst>
          </p:cNvPr>
          <p:cNvSpPr>
            <a:spLocks noGrp="1"/>
          </p:cNvSpPr>
          <p:nvPr>
            <p:ph type="title"/>
          </p:nvPr>
        </p:nvSpPr>
        <p:spPr>
          <a:xfrm>
            <a:off x="838200" y="365125"/>
            <a:ext cx="3322320" cy="457835"/>
          </a:xfrm>
          <a:solidFill>
            <a:schemeClr val="accent5">
              <a:lumMod val="60000"/>
              <a:lumOff val="40000"/>
            </a:schemeClr>
          </a:solidFill>
        </p:spPr>
        <p:txBody>
          <a:bodyPr>
            <a:normAutofit fontScale="90000"/>
          </a:bodyPr>
          <a:lstStyle/>
          <a:p>
            <a:r>
              <a:rPr lang="es-HN" dirty="0"/>
              <a:t>Ejemplo </a:t>
            </a:r>
          </a:p>
        </p:txBody>
      </p:sp>
      <p:sp>
        <p:nvSpPr>
          <p:cNvPr id="3" name="Marcador de contenido 2">
            <a:extLst>
              <a:ext uri="{FF2B5EF4-FFF2-40B4-BE49-F238E27FC236}">
                <a16:creationId xmlns:a16="http://schemas.microsoft.com/office/drawing/2014/main" id="{D1A24558-E86E-4D06-AF16-3872D54C5805}"/>
              </a:ext>
            </a:extLst>
          </p:cNvPr>
          <p:cNvSpPr>
            <a:spLocks noGrp="1"/>
          </p:cNvSpPr>
          <p:nvPr>
            <p:ph idx="1"/>
          </p:nvPr>
        </p:nvSpPr>
        <p:spPr/>
        <p:txBody>
          <a:bodyPr/>
          <a:lstStyle/>
          <a:p>
            <a:r>
              <a:rPr lang="es-HN" dirty="0"/>
              <a:t>Hi: “El candidato A obtendrá en la elección para la presidencia del consejo escolar entre 50 y 60% de la votación total”. </a:t>
            </a:r>
          </a:p>
          <a:p>
            <a:r>
              <a:rPr lang="es-HN" dirty="0"/>
              <a:t>Ho: “El candidato A no obtendrá en la elección para la presidencia del consejo escolar entre 50 y 60% de la votación total”.</a:t>
            </a:r>
          </a:p>
          <a:p>
            <a:r>
              <a:rPr lang="es-HN" dirty="0"/>
              <a:t> Ha: “El candidato A obtendrá en la elección para la presidencia del consejo escolar más de 60% de la votación total”. </a:t>
            </a:r>
          </a:p>
          <a:p>
            <a:r>
              <a:rPr lang="es-HN" dirty="0"/>
              <a:t>Ha: “El candidato A obtendrá en la elección para la presidencia del consejo escolar menos de 50% de la votación total</a:t>
            </a:r>
          </a:p>
        </p:txBody>
      </p:sp>
    </p:spTree>
    <p:extLst>
      <p:ext uri="{BB962C8B-B14F-4D97-AF65-F5344CB8AC3E}">
        <p14:creationId xmlns:p14="http://schemas.microsoft.com/office/powerpoint/2010/main" val="1134196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7AFDA0D-C21F-46A3-9E3F-E5A8C006A086}"/>
              </a:ext>
            </a:extLst>
          </p:cNvPr>
          <p:cNvSpPr>
            <a:spLocks noGrp="1" noChangeArrowheads="1"/>
          </p:cNvSpPr>
          <p:nvPr>
            <p:ph type="title"/>
          </p:nvPr>
        </p:nvSpPr>
        <p:spPr>
          <a:xfrm>
            <a:off x="1981200" y="228600"/>
            <a:ext cx="4404360" cy="624840"/>
          </a:xfrm>
          <a:solidFill>
            <a:schemeClr val="accent5">
              <a:lumMod val="60000"/>
              <a:lumOff val="40000"/>
            </a:schemeClr>
          </a:solidFill>
          <a:ln>
            <a:solidFill>
              <a:schemeClr val="accent1"/>
            </a:solidFill>
          </a:ln>
        </p:spPr>
        <p:txBody>
          <a:bodyPr vert="horz" lIns="90488" tIns="44450" rIns="90488" bIns="44450" rtlCol="0" anchor="ctr">
            <a:normAutofit/>
          </a:bodyPr>
          <a:lstStyle/>
          <a:p>
            <a:pPr eaLnBrk="1" hangingPunct="1">
              <a:defRPr/>
            </a:pPr>
            <a:r>
              <a:rPr lang="es-HN" sz="3200" b="1" dirty="0">
                <a:solidFill>
                  <a:schemeClr val="bg1"/>
                </a:solidFill>
              </a:rPr>
              <a:t>FORMAS DE HIPÓTESIS</a:t>
            </a:r>
          </a:p>
        </p:txBody>
      </p:sp>
      <p:sp>
        <p:nvSpPr>
          <p:cNvPr id="22531" name="Rectangle 3">
            <a:extLst>
              <a:ext uri="{FF2B5EF4-FFF2-40B4-BE49-F238E27FC236}">
                <a16:creationId xmlns:a16="http://schemas.microsoft.com/office/drawing/2014/main" id="{7767AEE1-414E-4D88-BE28-A85F90C0D2A0}"/>
              </a:ext>
            </a:extLst>
          </p:cNvPr>
          <p:cNvSpPr>
            <a:spLocks noGrp="1" noChangeArrowheads="1"/>
          </p:cNvSpPr>
          <p:nvPr>
            <p:ph type="body" idx="1"/>
          </p:nvPr>
        </p:nvSpPr>
        <p:spPr>
          <a:noFill/>
        </p:spPr>
        <p:txBody>
          <a:bodyPr vert="horz" lIns="90488" tIns="44450" rIns="90488" bIns="44450" rtlCol="0">
            <a:normAutofit/>
          </a:bodyPr>
          <a:lstStyle/>
          <a:p>
            <a:pPr eaLnBrk="1" hangingPunct="1">
              <a:buFontTx/>
              <a:buNone/>
            </a:pPr>
            <a:r>
              <a:rPr lang="es-HN" altLang="es-HN" sz="2400" b="1" dirty="0"/>
              <a:t>1. POR OPOSICIÓN: </a:t>
            </a:r>
            <a:r>
              <a:rPr lang="es-HN" altLang="es-HN" sz="2400" dirty="0"/>
              <a:t>“ Cuanto más bajo sea el ingreso económico, más alta será la tasa de natalidad.”</a:t>
            </a:r>
          </a:p>
          <a:p>
            <a:pPr eaLnBrk="1" hangingPunct="1">
              <a:buFontTx/>
              <a:buNone/>
            </a:pPr>
            <a:endParaRPr lang="es-HN" altLang="es-HN" sz="2400" dirty="0"/>
          </a:p>
          <a:p>
            <a:pPr eaLnBrk="1" hangingPunct="1">
              <a:buFontTx/>
              <a:buNone/>
            </a:pPr>
            <a:r>
              <a:rPr lang="es-HN" altLang="es-HN" sz="2400" dirty="0"/>
              <a:t>2</a:t>
            </a:r>
            <a:r>
              <a:rPr lang="es-HN" altLang="es-HN" sz="2400" b="1" dirty="0"/>
              <a:t>. POR PARALELISMO</a:t>
            </a:r>
            <a:r>
              <a:rPr lang="es-HN" altLang="es-HN" sz="2400" dirty="0"/>
              <a:t>: “ Cuanto más alto es el grado de educación de las madres, menor será el riesgo de enfermar de sus hijos.”</a:t>
            </a:r>
          </a:p>
          <a:p>
            <a:pPr eaLnBrk="1" hangingPunct="1">
              <a:buFontTx/>
              <a:buNone/>
            </a:pPr>
            <a:endParaRPr lang="es-HN" altLang="es-HN" sz="2400" dirty="0"/>
          </a:p>
          <a:p>
            <a:pPr eaLnBrk="1" hangingPunct="1">
              <a:buFontTx/>
              <a:buNone/>
            </a:pPr>
            <a:r>
              <a:rPr lang="es-HN" altLang="es-HN" sz="2400" dirty="0"/>
              <a:t>3. </a:t>
            </a:r>
            <a:r>
              <a:rPr lang="es-HN" altLang="es-HN" sz="2400" b="1" dirty="0"/>
              <a:t>POR RELACIÓN CAUSA EFECTO: </a:t>
            </a:r>
            <a:r>
              <a:rPr lang="es-HN" altLang="es-HN" sz="2400" dirty="0"/>
              <a:t>“ El ingreso personal de los trabajadores determina su condición de vida.”</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18228FC-D5DD-451D-9194-1853A29DC39D}"/>
              </a:ext>
            </a:extLst>
          </p:cNvPr>
          <p:cNvSpPr>
            <a:spLocks noGrp="1" noChangeArrowheads="1"/>
          </p:cNvSpPr>
          <p:nvPr>
            <p:ph type="body" idx="1"/>
          </p:nvPr>
        </p:nvSpPr>
        <p:spPr>
          <a:xfrm>
            <a:off x="2166938" y="1500188"/>
            <a:ext cx="7772400" cy="4019550"/>
          </a:xfrm>
          <a:noFill/>
        </p:spPr>
        <p:txBody>
          <a:bodyPr vert="horz" lIns="90488" tIns="44450" rIns="90488" bIns="44450" rtlCol="0">
            <a:normAutofit/>
          </a:bodyPr>
          <a:lstStyle/>
          <a:p>
            <a:pPr eaLnBrk="1" hangingPunct="1">
              <a:buFontTx/>
              <a:buNone/>
            </a:pPr>
            <a:r>
              <a:rPr lang="es-HN" altLang="es-HN" sz="2400" dirty="0"/>
              <a:t>4. </a:t>
            </a:r>
            <a:r>
              <a:rPr lang="es-HN" altLang="es-HN" sz="2400" b="1" dirty="0"/>
              <a:t>POR RECAPITULACIÓN: </a:t>
            </a:r>
            <a:r>
              <a:rPr lang="es-HN" altLang="es-HN" sz="2400" dirty="0"/>
              <a:t>El Éxito de la campaña de vacunación está condicionado</a:t>
            </a:r>
          </a:p>
          <a:p>
            <a:pPr eaLnBrk="1" hangingPunct="1">
              <a:buFontTx/>
              <a:buNone/>
            </a:pPr>
            <a:r>
              <a:rPr lang="es-HN" altLang="es-HN" sz="2400" dirty="0"/>
              <a:t>    a.  A la participación comunitaria activa.</a:t>
            </a:r>
          </a:p>
          <a:p>
            <a:pPr eaLnBrk="1" hangingPunct="1">
              <a:buFontTx/>
              <a:buNone/>
            </a:pPr>
            <a:r>
              <a:rPr lang="es-HN" altLang="es-HN" sz="2400" dirty="0"/>
              <a:t>	b. A La adecuada red de frío.</a:t>
            </a:r>
          </a:p>
          <a:p>
            <a:pPr eaLnBrk="1" hangingPunct="1">
              <a:buFontTx/>
              <a:buNone/>
            </a:pPr>
            <a:r>
              <a:rPr lang="es-HN" altLang="es-HN" sz="2400" dirty="0"/>
              <a:t>	c. A la Campaña educativa sobre las vacunas.</a:t>
            </a:r>
          </a:p>
          <a:p>
            <a:pPr lvl="1" eaLnBrk="1" hangingPunct="1">
              <a:buFontTx/>
              <a:buNone/>
            </a:pPr>
            <a:endParaRPr lang="es-HN" altLang="es-HN" dirty="0"/>
          </a:p>
          <a:p>
            <a:pPr eaLnBrk="1" hangingPunct="1">
              <a:buFontTx/>
              <a:buNone/>
            </a:pPr>
            <a:r>
              <a:rPr lang="es-HN" altLang="es-HN" sz="2400" dirty="0"/>
              <a:t>5. </a:t>
            </a:r>
            <a:r>
              <a:rPr lang="es-HN" altLang="es-HN" sz="2400" b="1" dirty="0"/>
              <a:t>POR INTERROGACIÓN: </a:t>
            </a:r>
            <a:r>
              <a:rPr lang="es-HN" altLang="es-HN" sz="2400" dirty="0"/>
              <a:t>¿Es la educación un factor determinante en la mortalidad?</a:t>
            </a:r>
          </a:p>
        </p:txBody>
      </p:sp>
      <p:sp>
        <p:nvSpPr>
          <p:cNvPr id="3" name="Rectangle 2">
            <a:extLst>
              <a:ext uri="{FF2B5EF4-FFF2-40B4-BE49-F238E27FC236}">
                <a16:creationId xmlns:a16="http://schemas.microsoft.com/office/drawing/2014/main" id="{B2262469-E9EE-4FD9-9A2E-3F0D4DB5EF02}"/>
              </a:ext>
            </a:extLst>
          </p:cNvPr>
          <p:cNvSpPr>
            <a:spLocks noGrp="1" noChangeArrowheads="1"/>
          </p:cNvSpPr>
          <p:nvPr>
            <p:ph type="title"/>
          </p:nvPr>
        </p:nvSpPr>
        <p:spPr>
          <a:xfrm>
            <a:off x="1981200" y="228600"/>
            <a:ext cx="4678680" cy="518160"/>
          </a:xfrm>
          <a:solidFill>
            <a:schemeClr val="accent5">
              <a:lumMod val="60000"/>
              <a:lumOff val="40000"/>
            </a:schemeClr>
          </a:solidFill>
          <a:ln>
            <a:solidFill>
              <a:schemeClr val="accent1"/>
            </a:solidFill>
          </a:ln>
        </p:spPr>
        <p:txBody>
          <a:bodyPr vert="horz" lIns="90488" tIns="44450" rIns="90488" bIns="44450" rtlCol="0" anchor="ctr">
            <a:normAutofit fontScale="90000"/>
          </a:bodyPr>
          <a:lstStyle/>
          <a:p>
            <a:pPr eaLnBrk="1" hangingPunct="1">
              <a:defRPr/>
            </a:pPr>
            <a:r>
              <a:rPr lang="es-HN" sz="3200" b="1" dirty="0">
                <a:solidFill>
                  <a:schemeClr val="bg1"/>
                </a:solidFill>
              </a:rPr>
              <a:t>FORMAS DE HIPÓTESIS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14D38-5059-47A8-91EB-FBA682C74540}"/>
              </a:ext>
            </a:extLst>
          </p:cNvPr>
          <p:cNvSpPr>
            <a:spLocks noGrp="1"/>
          </p:cNvSpPr>
          <p:nvPr>
            <p:ph type="title"/>
          </p:nvPr>
        </p:nvSpPr>
        <p:spPr>
          <a:xfrm>
            <a:off x="838200" y="365125"/>
            <a:ext cx="8458200" cy="625475"/>
          </a:xfrm>
          <a:solidFill>
            <a:schemeClr val="accent5">
              <a:lumMod val="60000"/>
              <a:lumOff val="40000"/>
            </a:schemeClr>
          </a:solidFill>
        </p:spPr>
        <p:txBody>
          <a:bodyPr>
            <a:normAutofit fontScale="90000"/>
          </a:bodyPr>
          <a:lstStyle/>
          <a:p>
            <a:r>
              <a:rPr lang="es-HN" dirty="0"/>
              <a:t>¿Cuál es la utilidad de las hipótesis?</a:t>
            </a:r>
          </a:p>
        </p:txBody>
      </p:sp>
      <p:sp>
        <p:nvSpPr>
          <p:cNvPr id="3" name="Marcador de contenido 2">
            <a:extLst>
              <a:ext uri="{FF2B5EF4-FFF2-40B4-BE49-F238E27FC236}">
                <a16:creationId xmlns:a16="http://schemas.microsoft.com/office/drawing/2014/main" id="{677DAA27-8535-44A4-8FD5-66A554EDEE05}"/>
              </a:ext>
            </a:extLst>
          </p:cNvPr>
          <p:cNvSpPr>
            <a:spLocks noGrp="1"/>
          </p:cNvSpPr>
          <p:nvPr>
            <p:ph idx="1"/>
          </p:nvPr>
        </p:nvSpPr>
        <p:spPr>
          <a:xfrm>
            <a:off x="838200" y="1371600"/>
            <a:ext cx="10515600" cy="4805363"/>
          </a:xfrm>
        </p:spPr>
        <p:txBody>
          <a:bodyPr>
            <a:normAutofit fontScale="92500" lnSpcReduction="10000"/>
          </a:bodyPr>
          <a:lstStyle/>
          <a:p>
            <a:pPr algn="just"/>
            <a:r>
              <a:rPr lang="es-HN" dirty="0"/>
              <a:t>En primer lugar, son las guías de una investigación en el enfoque cuantitativo. Formularlas nos ayuda a saber lo que tratamos de buscar, de probar. Proporcionan orden y lógica al estudio. </a:t>
            </a:r>
          </a:p>
          <a:p>
            <a:pPr algn="just"/>
            <a:r>
              <a:rPr lang="es-HN" dirty="0"/>
              <a:t> En segundo lugar, tienen una función descriptiva y explicativa, según sea el caso. Si la evidencia es a favor, la información sobre el fenómeno se incrementa; y aun si la evidencia es en contra, descubrimos algo acerca del fenómeno que no sabíamos antes. </a:t>
            </a:r>
          </a:p>
          <a:p>
            <a:pPr algn="just"/>
            <a:r>
              <a:rPr lang="es-HN" dirty="0"/>
              <a:t> La tercera función es probar teorías. Cuando varias hipótesis de una teoría reciben evidencia positiva, la teoría va haciéndose más sólida;</a:t>
            </a:r>
          </a:p>
          <a:p>
            <a:pPr algn="just"/>
            <a:r>
              <a:rPr lang="es-HN" dirty="0"/>
              <a:t> Una cuarta función consiste en sugerir teorías. Diversas hipótesis no están asociadas con ninguna teoría; pero llega a suceder que como resultado de la prueba de una hipótesis, se pueda formular una teoría o las bases para ésta.</a:t>
            </a:r>
          </a:p>
        </p:txBody>
      </p:sp>
    </p:spTree>
    <p:extLst>
      <p:ext uri="{BB962C8B-B14F-4D97-AF65-F5344CB8AC3E}">
        <p14:creationId xmlns:p14="http://schemas.microsoft.com/office/powerpoint/2010/main" val="4140354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50F52DB-6C4D-40CD-AE1C-AD7C4602A54B}"/>
              </a:ext>
            </a:extLst>
          </p:cNvPr>
          <p:cNvSpPr>
            <a:spLocks noGrp="1" noChangeArrowheads="1"/>
          </p:cNvSpPr>
          <p:nvPr>
            <p:ph type="title"/>
          </p:nvPr>
        </p:nvSpPr>
        <p:spPr>
          <a:xfrm>
            <a:off x="1981200" y="228600"/>
            <a:ext cx="5364480" cy="472440"/>
          </a:xfrm>
          <a:solidFill>
            <a:schemeClr val="accent5">
              <a:lumMod val="60000"/>
              <a:lumOff val="40000"/>
            </a:schemeClr>
          </a:solidFill>
          <a:ln w="12700">
            <a:solidFill>
              <a:schemeClr val="accent2"/>
            </a:solidFill>
          </a:ln>
          <a:effectLst>
            <a:outerShdw sy="50000" kx="2453608" rotWithShape="0">
              <a:schemeClr val="bg2">
                <a:alpha val="50000"/>
              </a:schemeClr>
            </a:outerShdw>
          </a:effectLst>
        </p:spPr>
        <p:txBody>
          <a:bodyPr vert="horz" lIns="90488" tIns="44450" rIns="90488" bIns="44450" rtlCol="0" anchor="ctr">
            <a:normAutofit fontScale="90000"/>
          </a:bodyPr>
          <a:lstStyle/>
          <a:p>
            <a:pPr eaLnBrk="1" hangingPunct="1">
              <a:defRPr/>
            </a:pPr>
            <a:r>
              <a:rPr lang="es-HN" sz="3600" b="1" dirty="0"/>
              <a:t>FUENTE DE LAS HIPÓTESIS.</a:t>
            </a:r>
          </a:p>
        </p:txBody>
      </p:sp>
      <p:sp>
        <p:nvSpPr>
          <p:cNvPr id="43011" name="Rectangle 3">
            <a:extLst>
              <a:ext uri="{FF2B5EF4-FFF2-40B4-BE49-F238E27FC236}">
                <a16:creationId xmlns:a16="http://schemas.microsoft.com/office/drawing/2014/main" id="{CDD809D6-901E-424F-9EDD-0EA44FB4956D}"/>
              </a:ext>
            </a:extLst>
          </p:cNvPr>
          <p:cNvSpPr>
            <a:spLocks noGrp="1" noChangeArrowheads="1"/>
          </p:cNvSpPr>
          <p:nvPr>
            <p:ph type="body" idx="1"/>
          </p:nvPr>
        </p:nvSpPr>
        <p:spPr>
          <a:xfrm>
            <a:off x="883920" y="1203960"/>
            <a:ext cx="9083993" cy="5393691"/>
          </a:xfrm>
          <a:ln w="12700" cap="flat">
            <a:solidFill>
              <a:schemeClr val="hlink"/>
            </a:solidFill>
          </a:ln>
        </p:spPr>
        <p:txBody>
          <a:bodyPr vert="horz" lIns="90488" tIns="44450" rIns="90488" bIns="44450" rtlCol="0">
            <a:normAutofit/>
          </a:bodyPr>
          <a:lstStyle/>
          <a:p>
            <a:pPr algn="just" eaLnBrk="1" hangingPunct="1">
              <a:buFontTx/>
              <a:buNone/>
              <a:defRPr/>
            </a:pPr>
            <a:r>
              <a:rPr lang="es-HN" sz="2400" b="1" dirty="0"/>
              <a:t>1. De la teoría</a:t>
            </a:r>
            <a:r>
              <a:rPr lang="es-HN" sz="2400" dirty="0"/>
              <a:t>: Se llaman hipótesis conceptuales</a:t>
            </a:r>
          </a:p>
          <a:p>
            <a:pPr algn="just" eaLnBrk="1" hangingPunct="1">
              <a:buFontTx/>
              <a:buNone/>
              <a:defRPr/>
            </a:pPr>
            <a:endParaRPr lang="es-HN" sz="900" dirty="0"/>
          </a:p>
          <a:p>
            <a:pPr algn="just" eaLnBrk="1" hangingPunct="1">
              <a:buFontTx/>
              <a:buNone/>
              <a:defRPr/>
            </a:pPr>
            <a:r>
              <a:rPr lang="es-HN" sz="2400" dirty="0"/>
              <a:t>2. </a:t>
            </a:r>
            <a:r>
              <a:rPr lang="es-HN" sz="2400" b="1" dirty="0"/>
              <a:t>De la observación</a:t>
            </a:r>
            <a:r>
              <a:rPr lang="es-HN" sz="2400" dirty="0"/>
              <a:t>: de hechos concretos, escuchando a personas o por el análisis de las características observadas de los fenómenos.</a:t>
            </a:r>
          </a:p>
          <a:p>
            <a:pPr algn="just" eaLnBrk="1" hangingPunct="1">
              <a:buFontTx/>
              <a:buNone/>
              <a:defRPr/>
            </a:pPr>
            <a:endParaRPr lang="es-HN" sz="800" dirty="0"/>
          </a:p>
          <a:p>
            <a:pPr algn="just" eaLnBrk="1" hangingPunct="1">
              <a:buFontTx/>
              <a:buNone/>
              <a:defRPr/>
            </a:pPr>
            <a:r>
              <a:rPr lang="es-HN" sz="2400" dirty="0"/>
              <a:t>3. </a:t>
            </a:r>
            <a:r>
              <a:rPr lang="es-HN" sz="2400" b="1" dirty="0"/>
              <a:t>De la información empírica disponible</a:t>
            </a:r>
            <a:r>
              <a:rPr lang="es-HN" sz="2400" dirty="0"/>
              <a:t>: puede ser experiencia personal, del análisis estadístico, de información recopilada de informantes claves, etc.</a:t>
            </a:r>
          </a:p>
          <a:p>
            <a:pPr algn="just" eaLnBrk="1" hangingPunct="1">
              <a:buFontTx/>
              <a:buNone/>
              <a:defRPr/>
            </a:pPr>
            <a:endParaRPr lang="es-HN" sz="900" dirty="0"/>
          </a:p>
          <a:p>
            <a:pPr algn="just" eaLnBrk="1" hangingPunct="1">
              <a:buFontTx/>
              <a:buNone/>
              <a:defRPr/>
            </a:pPr>
            <a:r>
              <a:rPr lang="es-HN" sz="2400" dirty="0"/>
              <a:t>4. </a:t>
            </a:r>
            <a:r>
              <a:rPr lang="es-HN" sz="2400" b="1" dirty="0"/>
              <a:t>De la entrevista con personas especializadas. </a:t>
            </a:r>
            <a:r>
              <a:rPr lang="es-HN" sz="2400" dirty="0"/>
              <a:t>Opiniones que puedan tener personas con determinado grado de conocimiento sobre el problema que se investiga.</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FE28385-6535-4915-AD9B-C9667A171EC0}"/>
              </a:ext>
            </a:extLst>
          </p:cNvPr>
          <p:cNvSpPr>
            <a:spLocks noGrp="1" noChangeArrowheads="1"/>
          </p:cNvSpPr>
          <p:nvPr>
            <p:ph type="title"/>
          </p:nvPr>
        </p:nvSpPr>
        <p:spPr>
          <a:xfrm>
            <a:off x="838200" y="365125"/>
            <a:ext cx="6705600" cy="549275"/>
          </a:xfrm>
          <a:solidFill>
            <a:schemeClr val="accent5">
              <a:lumMod val="60000"/>
              <a:lumOff val="40000"/>
            </a:schemeClr>
          </a:solidFill>
        </p:spPr>
        <p:txBody>
          <a:bodyPr/>
          <a:lstStyle/>
          <a:p>
            <a:r>
              <a:rPr lang="es-ES_tradnl" altLang="es-HN" sz="3200" dirty="0"/>
              <a:t>Procedimiento para verificar Hipótesis</a:t>
            </a:r>
            <a:endParaRPr lang="es-ES" altLang="es-HN" sz="3200" dirty="0"/>
          </a:p>
        </p:txBody>
      </p:sp>
      <p:sp>
        <p:nvSpPr>
          <p:cNvPr id="25603" name="Rectangle 3">
            <a:extLst>
              <a:ext uri="{FF2B5EF4-FFF2-40B4-BE49-F238E27FC236}">
                <a16:creationId xmlns:a16="http://schemas.microsoft.com/office/drawing/2014/main" id="{E6A6585D-3F21-4897-BEC0-A0E62C0EAC38}"/>
              </a:ext>
            </a:extLst>
          </p:cNvPr>
          <p:cNvSpPr>
            <a:spLocks noGrp="1" noChangeArrowheads="1"/>
          </p:cNvSpPr>
          <p:nvPr>
            <p:ph type="body" idx="1"/>
          </p:nvPr>
        </p:nvSpPr>
        <p:spPr>
          <a:xfrm>
            <a:off x="838200" y="1310640"/>
            <a:ext cx="10515600" cy="4866323"/>
          </a:xfrm>
          <a:ln w="3175">
            <a:solidFill>
              <a:schemeClr val="tx1"/>
            </a:solidFill>
            <a:miter lim="800000"/>
            <a:headEnd/>
            <a:tailEnd/>
          </a:ln>
        </p:spPr>
        <p:txBody>
          <a:bodyPr/>
          <a:lstStyle/>
          <a:p>
            <a:pPr marL="609600" indent="-609600" algn="just">
              <a:lnSpc>
                <a:spcPct val="120000"/>
              </a:lnSpc>
              <a:buFontTx/>
              <a:buAutoNum type="arabicPeriod"/>
            </a:pPr>
            <a:endParaRPr lang="es-ES_tradnl" altLang="es-HN" sz="2400" dirty="0"/>
          </a:p>
          <a:p>
            <a:pPr marL="609600" indent="-609600" algn="just">
              <a:lnSpc>
                <a:spcPct val="120000"/>
              </a:lnSpc>
              <a:buFontTx/>
              <a:buAutoNum type="arabicPeriod"/>
            </a:pPr>
            <a:r>
              <a:rPr lang="es-ES_tradnl" altLang="es-HN" sz="2400" dirty="0"/>
              <a:t>Formular la hipótesis.- Planteamiento  de la Ho y la Ha del problema objeto de la investigación.</a:t>
            </a:r>
          </a:p>
          <a:p>
            <a:pPr marL="609600" indent="-609600" algn="just">
              <a:lnSpc>
                <a:spcPct val="120000"/>
              </a:lnSpc>
              <a:buFontTx/>
              <a:buAutoNum type="arabicPeriod"/>
            </a:pPr>
            <a:r>
              <a:rPr lang="es-ES_tradnl" altLang="es-HN" sz="2400" dirty="0"/>
              <a:t>Elegir la prueba estadística adecuada. Considerar las características del tema.</a:t>
            </a:r>
          </a:p>
          <a:p>
            <a:pPr marL="609600" indent="-609600" algn="just">
              <a:lnSpc>
                <a:spcPct val="120000"/>
              </a:lnSpc>
              <a:buFontTx/>
              <a:buAutoNum type="arabicPeriod"/>
            </a:pPr>
            <a:r>
              <a:rPr lang="es-ES_tradnl" altLang="es-HN" sz="2400" dirty="0"/>
              <a:t>Definir el nivel de significación.- determinar el nivel de      confianza para aceptar o rechazar en base a: 0,01; 0,05 </a:t>
            </a:r>
            <a:r>
              <a:rPr lang="es-ES_tradnl" altLang="es-HN" sz="2400" dirty="0" err="1"/>
              <a:t>ó</a:t>
            </a:r>
            <a:r>
              <a:rPr lang="es-ES_tradnl" altLang="es-HN" sz="2400" dirty="0"/>
              <a:t> 0.10.</a:t>
            </a:r>
          </a:p>
          <a:p>
            <a:pPr marL="609600" indent="-609600" algn="just">
              <a:lnSpc>
                <a:spcPct val="120000"/>
              </a:lnSpc>
              <a:buFontTx/>
              <a:buAutoNum type="arabicPeriod"/>
            </a:pPr>
            <a:r>
              <a:rPr lang="es-ES_tradnl" altLang="es-HN" sz="2400" dirty="0"/>
              <a:t>Recolectar los datos de una muestra representativa.-En base a datos de la población o muestra del estudio.</a:t>
            </a:r>
            <a:endParaRPr lang="es-ES" altLang="es-HN" sz="2400" u="s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1F08C7A-7236-4B6A-8F2E-7F0C6229243B}"/>
              </a:ext>
            </a:extLst>
          </p:cNvPr>
          <p:cNvSpPr>
            <a:spLocks noGrp="1" noChangeArrowheads="1"/>
          </p:cNvSpPr>
          <p:nvPr>
            <p:ph type="title"/>
          </p:nvPr>
        </p:nvSpPr>
        <p:spPr>
          <a:xfrm>
            <a:off x="792480" y="500063"/>
            <a:ext cx="7528560" cy="581978"/>
          </a:xfrm>
          <a:solidFill>
            <a:schemeClr val="accent5">
              <a:lumMod val="60000"/>
              <a:lumOff val="40000"/>
            </a:schemeClr>
          </a:solidFill>
        </p:spPr>
        <p:txBody>
          <a:bodyPr>
            <a:normAutofit fontScale="90000"/>
          </a:bodyPr>
          <a:lstStyle/>
          <a:p>
            <a:r>
              <a:rPr lang="es-ES_tradnl" altLang="es-HN" sz="3600" dirty="0"/>
              <a:t>Procedimiento para verificar Hipótesis</a:t>
            </a:r>
            <a:endParaRPr lang="es-ES" altLang="es-HN" sz="3600" dirty="0"/>
          </a:p>
        </p:txBody>
      </p:sp>
      <p:sp>
        <p:nvSpPr>
          <p:cNvPr id="26627" name="Rectangle 3">
            <a:extLst>
              <a:ext uri="{FF2B5EF4-FFF2-40B4-BE49-F238E27FC236}">
                <a16:creationId xmlns:a16="http://schemas.microsoft.com/office/drawing/2014/main" id="{91F2046C-7A5C-472B-854F-FE1033D41B6C}"/>
              </a:ext>
            </a:extLst>
          </p:cNvPr>
          <p:cNvSpPr>
            <a:spLocks noGrp="1" noChangeArrowheads="1"/>
          </p:cNvSpPr>
          <p:nvPr>
            <p:ph type="body" idx="1"/>
          </p:nvPr>
        </p:nvSpPr>
        <p:spPr>
          <a:xfrm>
            <a:off x="838200" y="1447800"/>
            <a:ext cx="10515600" cy="4729163"/>
          </a:xfrm>
        </p:spPr>
        <p:txBody>
          <a:bodyPr/>
          <a:lstStyle/>
          <a:p>
            <a:pPr marL="609600" indent="-609600">
              <a:lnSpc>
                <a:spcPct val="120000"/>
              </a:lnSpc>
              <a:buFontTx/>
              <a:buAutoNum type="arabicPeriod" startAt="6"/>
            </a:pPr>
            <a:r>
              <a:rPr lang="es-ES_tradnl" altLang="es-HN" sz="2400" dirty="0"/>
              <a:t>Estimar la desviación estándar de la distribución muestral de la media. </a:t>
            </a:r>
          </a:p>
          <a:p>
            <a:pPr marL="0" indent="0">
              <a:lnSpc>
                <a:spcPct val="120000"/>
              </a:lnSpc>
              <a:buNone/>
            </a:pPr>
            <a:endParaRPr lang="es-ES_tradnl" altLang="es-HN" sz="2400" dirty="0"/>
          </a:p>
          <a:p>
            <a:pPr marL="609600" indent="-609600">
              <a:lnSpc>
                <a:spcPct val="120000"/>
              </a:lnSpc>
              <a:buFontTx/>
              <a:buAutoNum type="arabicPeriod" startAt="6"/>
            </a:pPr>
            <a:r>
              <a:rPr lang="es-ES_tradnl" altLang="es-HN" sz="2400" dirty="0"/>
              <a:t>Transformar la media de la muestra en valores z </a:t>
            </a:r>
            <a:r>
              <a:rPr lang="es-ES_tradnl" altLang="es-HN" sz="2400" dirty="0" err="1"/>
              <a:t>ó</a:t>
            </a:r>
            <a:r>
              <a:rPr lang="es-ES_tradnl" altLang="es-HN" sz="2400" dirty="0"/>
              <a:t> t, según la prueba estadística seleccionada.</a:t>
            </a:r>
          </a:p>
          <a:p>
            <a:pPr marL="609600" indent="-609600">
              <a:lnSpc>
                <a:spcPct val="120000"/>
              </a:lnSpc>
              <a:buFontTx/>
              <a:buAutoNum type="arabicPeriod" startAt="6"/>
            </a:pPr>
            <a:endParaRPr lang="es-ES_tradnl" altLang="es-HN" sz="2400" dirty="0"/>
          </a:p>
          <a:p>
            <a:pPr marL="609600" indent="-609600">
              <a:lnSpc>
                <a:spcPct val="120000"/>
              </a:lnSpc>
              <a:buFontTx/>
              <a:buAutoNum type="arabicPeriod" startAt="6"/>
            </a:pPr>
            <a:r>
              <a:rPr lang="es-ES_tradnl" altLang="es-HN" sz="2400" dirty="0"/>
              <a:t>Tomar la decisión estadística.-Comparación del valor z </a:t>
            </a:r>
            <a:r>
              <a:rPr lang="es-ES_tradnl" altLang="es-HN" sz="2400" dirty="0" err="1"/>
              <a:t>ó</a:t>
            </a:r>
            <a:r>
              <a:rPr lang="es-ES_tradnl" altLang="es-HN" sz="2400" dirty="0"/>
              <a:t> t</a:t>
            </a:r>
          </a:p>
          <a:p>
            <a:pPr marL="609600" indent="-609600">
              <a:lnSpc>
                <a:spcPct val="120000"/>
              </a:lnSpc>
              <a:buFontTx/>
              <a:buAutoNum type="arabicPeriod" startAt="6"/>
            </a:pPr>
            <a:endParaRPr lang="es-ES_tradnl" altLang="es-HN" sz="2400" dirty="0"/>
          </a:p>
          <a:p>
            <a:pPr marL="609600" indent="-609600">
              <a:lnSpc>
                <a:spcPct val="120000"/>
              </a:lnSpc>
              <a:buFontTx/>
              <a:buAutoNum type="arabicPeriod" startAt="6"/>
            </a:pPr>
            <a:r>
              <a:rPr lang="es-ES_tradnl" altLang="es-HN" sz="2400" dirty="0"/>
              <a:t>Conclusión.-rechazo o aceptación de la hipótesis objeto de estudio. </a:t>
            </a:r>
            <a:endParaRPr lang="es-ES" altLang="es-HN"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97EFA7-1C39-422D-8192-149D8CBE90DC}"/>
              </a:ext>
            </a:extLst>
          </p:cNvPr>
          <p:cNvSpPr>
            <a:spLocks noGrp="1"/>
          </p:cNvSpPr>
          <p:nvPr>
            <p:ph idx="1"/>
          </p:nvPr>
        </p:nvSpPr>
        <p:spPr/>
        <p:txBody>
          <a:bodyPr/>
          <a:lstStyle/>
          <a:p>
            <a:endParaRPr lang="es-HN" dirty="0"/>
          </a:p>
          <a:p>
            <a:endParaRPr lang="es-HN" dirty="0"/>
          </a:p>
          <a:p>
            <a:endParaRPr lang="es-HN" dirty="0"/>
          </a:p>
          <a:p>
            <a:endParaRPr lang="es-HN" dirty="0"/>
          </a:p>
          <a:p>
            <a:pPr marL="0" indent="0">
              <a:buNone/>
            </a:pPr>
            <a:r>
              <a:rPr lang="es-HN" sz="4400" dirty="0"/>
              <a:t>                       GRACIAS!!!!!</a:t>
            </a:r>
          </a:p>
        </p:txBody>
      </p:sp>
    </p:spTree>
    <p:extLst>
      <p:ext uri="{BB962C8B-B14F-4D97-AF65-F5344CB8AC3E}">
        <p14:creationId xmlns:p14="http://schemas.microsoft.com/office/powerpoint/2010/main" val="364664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145675-8039-419D-A85A-21274BDAE020}"/>
              </a:ext>
            </a:extLst>
          </p:cNvPr>
          <p:cNvSpPr>
            <a:spLocks noGrp="1"/>
          </p:cNvSpPr>
          <p:nvPr>
            <p:ph type="title"/>
          </p:nvPr>
        </p:nvSpPr>
        <p:spPr/>
        <p:txBody>
          <a:bodyPr>
            <a:normAutofit/>
          </a:bodyPr>
          <a:lstStyle/>
          <a:p>
            <a:r>
              <a:rPr lang="es-HN" sz="2000" dirty="0"/>
              <a:t>Las investigaciones cuantitativas según  su alcance</a:t>
            </a:r>
          </a:p>
        </p:txBody>
      </p:sp>
      <p:sp>
        <p:nvSpPr>
          <p:cNvPr id="6" name="Marcador de contenido 5">
            <a:extLst>
              <a:ext uri="{FF2B5EF4-FFF2-40B4-BE49-F238E27FC236}">
                <a16:creationId xmlns:a16="http://schemas.microsoft.com/office/drawing/2014/main" id="{ECA01E78-3848-4153-8B96-08F1E5D7BE10}"/>
              </a:ext>
            </a:extLst>
          </p:cNvPr>
          <p:cNvSpPr>
            <a:spLocks noGrp="1"/>
          </p:cNvSpPr>
          <p:nvPr>
            <p:ph idx="1"/>
          </p:nvPr>
        </p:nvSpPr>
        <p:spPr/>
        <p:txBody>
          <a:bodyPr/>
          <a:lstStyle/>
          <a:p>
            <a:r>
              <a:rPr lang="es-HN" sz="1800" dirty="0">
                <a:effectLst/>
                <a:latin typeface="Calibri" panose="020F0502020204030204" pitchFamily="34" charset="0"/>
                <a:ea typeface="Calibri" panose="020F0502020204030204" pitchFamily="34" charset="0"/>
                <a:cs typeface="Times New Roman" panose="02020603050405020304" pitchFamily="18" charset="0"/>
              </a:rPr>
              <a:t>Cuadro. Formulación de hipótesis en estudios cuantitativos con diferentes alcances </a:t>
            </a:r>
          </a:p>
          <a:p>
            <a:endParaRPr lang="es-HN" sz="1800" dirty="0">
              <a:latin typeface="Calibri" panose="020F0502020204030204" pitchFamily="34" charset="0"/>
              <a:ea typeface="Calibri" panose="020F0502020204030204" pitchFamily="34" charset="0"/>
              <a:cs typeface="Times New Roman" panose="02020603050405020304" pitchFamily="18" charset="0"/>
            </a:endParaRPr>
          </a:p>
          <a:p>
            <a:endParaRPr lang="es-H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HN" dirty="0"/>
          </a:p>
        </p:txBody>
      </p:sp>
      <p:graphicFrame>
        <p:nvGraphicFramePr>
          <p:cNvPr id="8" name="Tabla 7">
            <a:extLst>
              <a:ext uri="{FF2B5EF4-FFF2-40B4-BE49-F238E27FC236}">
                <a16:creationId xmlns:a16="http://schemas.microsoft.com/office/drawing/2014/main" id="{BC7C6BF3-F4D8-4FBA-816B-BC03DBB99E9A}"/>
              </a:ext>
            </a:extLst>
          </p:cNvPr>
          <p:cNvGraphicFramePr>
            <a:graphicFrameLocks noGrp="1"/>
          </p:cNvGraphicFramePr>
          <p:nvPr>
            <p:extLst>
              <p:ext uri="{D42A27DB-BD31-4B8C-83A1-F6EECF244321}">
                <p14:modId xmlns:p14="http://schemas.microsoft.com/office/powerpoint/2010/main" val="258799869"/>
              </p:ext>
            </p:extLst>
          </p:nvPr>
        </p:nvGraphicFramePr>
        <p:xfrm>
          <a:off x="2103120" y="2499360"/>
          <a:ext cx="8244840" cy="3535681"/>
        </p:xfrm>
        <a:graphic>
          <a:graphicData uri="http://schemas.openxmlformats.org/drawingml/2006/table">
            <a:tbl>
              <a:tblPr firstRow="1" firstCol="1" bandRow="1">
                <a:tableStyleId>{5C22544A-7EE6-4342-B048-85BDC9FD1C3A}</a:tableStyleId>
              </a:tblPr>
              <a:tblGrid>
                <a:gridCol w="4122420">
                  <a:extLst>
                    <a:ext uri="{9D8B030D-6E8A-4147-A177-3AD203B41FA5}">
                      <a16:colId xmlns:a16="http://schemas.microsoft.com/office/drawing/2014/main" val="2441591649"/>
                    </a:ext>
                  </a:extLst>
                </a:gridCol>
                <a:gridCol w="4122420">
                  <a:extLst>
                    <a:ext uri="{9D8B030D-6E8A-4147-A177-3AD203B41FA5}">
                      <a16:colId xmlns:a16="http://schemas.microsoft.com/office/drawing/2014/main" val="3195516754"/>
                    </a:ext>
                  </a:extLst>
                </a:gridCol>
              </a:tblGrid>
              <a:tr h="1214060">
                <a:tc>
                  <a:txBody>
                    <a:bodyPr/>
                    <a:lstStyle/>
                    <a:p>
                      <a:pPr>
                        <a:lnSpc>
                          <a:spcPct val="107000"/>
                        </a:lnSpc>
                        <a:spcAft>
                          <a:spcPts val="800"/>
                        </a:spcAft>
                      </a:pPr>
                      <a:r>
                        <a:rPr lang="es-HN" sz="2000" b="0" dirty="0">
                          <a:solidFill>
                            <a:schemeClr val="tx1"/>
                          </a:solidFill>
                          <a:effectLst/>
                        </a:rPr>
                        <a:t>Alcance del estudio</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HN" sz="2000" b="0" dirty="0">
                          <a:solidFill>
                            <a:schemeClr val="tx1"/>
                          </a:solidFill>
                          <a:effectLst/>
                        </a:rPr>
                        <a:t>Formulación de hipótesis </a:t>
                      </a:r>
                    </a:p>
                    <a:p>
                      <a:pPr>
                        <a:lnSpc>
                          <a:spcPct val="107000"/>
                        </a:lnSpc>
                        <a:spcAft>
                          <a:spcPts val="800"/>
                        </a:spcAft>
                      </a:pPr>
                      <a:r>
                        <a:rPr lang="es-HN" sz="2000" b="0" dirty="0">
                          <a:solidFill>
                            <a:schemeClr val="tx1"/>
                          </a:solidFill>
                          <a:effectLst/>
                        </a:rPr>
                        <a:t> </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5373625"/>
                  </a:ext>
                </a:extLst>
              </a:tr>
              <a:tr h="460064">
                <a:tc>
                  <a:txBody>
                    <a:bodyPr/>
                    <a:lstStyle/>
                    <a:p>
                      <a:pPr>
                        <a:lnSpc>
                          <a:spcPct val="107000"/>
                        </a:lnSpc>
                        <a:spcAft>
                          <a:spcPts val="800"/>
                        </a:spcAft>
                      </a:pPr>
                      <a:r>
                        <a:rPr lang="es-HN" sz="2000" b="0">
                          <a:solidFill>
                            <a:schemeClr val="tx1"/>
                          </a:solidFill>
                          <a:effectLst/>
                        </a:rPr>
                        <a:t>Exploratorio</a:t>
                      </a:r>
                      <a:endParaRPr lang="es-HN"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HN" sz="2000" b="0" dirty="0">
                          <a:solidFill>
                            <a:schemeClr val="tx1"/>
                          </a:solidFill>
                          <a:effectLst/>
                        </a:rPr>
                        <a:t>No se formulan hipótesis</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5897824"/>
                  </a:ext>
                </a:extLst>
              </a:tr>
              <a:tr h="941429">
                <a:tc>
                  <a:txBody>
                    <a:bodyPr/>
                    <a:lstStyle/>
                    <a:p>
                      <a:pPr>
                        <a:lnSpc>
                          <a:spcPct val="107000"/>
                        </a:lnSpc>
                        <a:spcAft>
                          <a:spcPts val="800"/>
                        </a:spcAft>
                      </a:pPr>
                      <a:r>
                        <a:rPr lang="es-HN" sz="2000" b="0">
                          <a:solidFill>
                            <a:schemeClr val="tx1"/>
                          </a:solidFill>
                          <a:effectLst/>
                        </a:rPr>
                        <a:t>Descriptivo</a:t>
                      </a:r>
                      <a:endParaRPr lang="es-HN"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HN" sz="2000" b="0" dirty="0">
                          <a:solidFill>
                            <a:schemeClr val="tx1"/>
                          </a:solidFill>
                          <a:effectLst/>
                        </a:rPr>
                        <a:t>Sólo se formulan hipótesis cuando se pronostica un hecho o dato.</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3164336"/>
                  </a:ext>
                </a:extLst>
              </a:tr>
              <a:tr h="460064">
                <a:tc>
                  <a:txBody>
                    <a:bodyPr/>
                    <a:lstStyle/>
                    <a:p>
                      <a:pPr>
                        <a:lnSpc>
                          <a:spcPct val="107000"/>
                        </a:lnSpc>
                        <a:spcAft>
                          <a:spcPts val="800"/>
                        </a:spcAft>
                      </a:pPr>
                      <a:r>
                        <a:rPr lang="es-HN" sz="2000" b="0">
                          <a:solidFill>
                            <a:schemeClr val="tx1"/>
                          </a:solidFill>
                          <a:effectLst/>
                        </a:rPr>
                        <a:t>Correlacional</a:t>
                      </a:r>
                      <a:endParaRPr lang="es-HN"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HN" sz="2000" b="0" dirty="0">
                          <a:solidFill>
                            <a:schemeClr val="tx1"/>
                          </a:solidFill>
                          <a:effectLst/>
                        </a:rPr>
                        <a:t>Se formulan hipótesis correlacionales</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3389564"/>
                  </a:ext>
                </a:extLst>
              </a:tr>
              <a:tr h="460064">
                <a:tc>
                  <a:txBody>
                    <a:bodyPr/>
                    <a:lstStyle/>
                    <a:p>
                      <a:pPr>
                        <a:lnSpc>
                          <a:spcPct val="107000"/>
                        </a:lnSpc>
                        <a:spcAft>
                          <a:spcPts val="800"/>
                        </a:spcAft>
                      </a:pPr>
                      <a:r>
                        <a:rPr lang="es-HN" sz="2000" b="0">
                          <a:solidFill>
                            <a:schemeClr val="tx1"/>
                          </a:solidFill>
                          <a:effectLst/>
                        </a:rPr>
                        <a:t>Explicativo</a:t>
                      </a:r>
                      <a:endParaRPr lang="es-HN" sz="20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s-HN" sz="2000" b="0" dirty="0">
                          <a:solidFill>
                            <a:schemeClr val="tx1"/>
                          </a:solidFill>
                          <a:effectLst/>
                        </a:rPr>
                        <a:t>Se formulan hipótesis causales</a:t>
                      </a:r>
                      <a:endParaRPr lang="es-HN"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0283256"/>
                  </a:ext>
                </a:extLst>
              </a:tr>
            </a:tbl>
          </a:graphicData>
        </a:graphic>
      </p:graphicFrame>
    </p:spTree>
    <p:extLst>
      <p:ext uri="{BB962C8B-B14F-4D97-AF65-F5344CB8AC3E}">
        <p14:creationId xmlns:p14="http://schemas.microsoft.com/office/powerpoint/2010/main" val="2933710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67F930-C7F4-4313-A3B8-861879EDCF80}"/>
              </a:ext>
            </a:extLst>
          </p:cNvPr>
          <p:cNvSpPr>
            <a:spLocks noGrp="1"/>
          </p:cNvSpPr>
          <p:nvPr>
            <p:ph type="title"/>
          </p:nvPr>
        </p:nvSpPr>
        <p:spPr>
          <a:xfrm>
            <a:off x="838200" y="365125"/>
            <a:ext cx="7543800" cy="793115"/>
          </a:xfrm>
          <a:solidFill>
            <a:schemeClr val="accent5">
              <a:lumMod val="60000"/>
              <a:lumOff val="40000"/>
            </a:schemeClr>
          </a:solidFill>
        </p:spPr>
        <p:txBody>
          <a:bodyPr/>
          <a:lstStyle/>
          <a:p>
            <a:r>
              <a:rPr lang="es-HN" dirty="0"/>
              <a:t>¿De dónde surgen las hipótesis?</a:t>
            </a:r>
          </a:p>
        </p:txBody>
      </p:sp>
      <p:sp>
        <p:nvSpPr>
          <p:cNvPr id="3" name="Marcador de contenido 2">
            <a:extLst>
              <a:ext uri="{FF2B5EF4-FFF2-40B4-BE49-F238E27FC236}">
                <a16:creationId xmlns:a16="http://schemas.microsoft.com/office/drawing/2014/main" id="{382EF45E-EBF5-4A10-9E2D-583757613333}"/>
              </a:ext>
            </a:extLst>
          </p:cNvPr>
          <p:cNvSpPr>
            <a:spLocks noGrp="1"/>
          </p:cNvSpPr>
          <p:nvPr>
            <p:ph idx="1"/>
          </p:nvPr>
        </p:nvSpPr>
        <p:spPr/>
        <p:txBody>
          <a:bodyPr/>
          <a:lstStyle/>
          <a:p>
            <a:pPr algn="just"/>
            <a:r>
              <a:rPr lang="es-HN" dirty="0"/>
              <a:t>En el enfoque cuantitativo, las hipótesis surgen del planteamiento del problema y del marco teórico (de un postulado de una teoría, del análisis de ésta, de generalizaciones empíricas pertinentes a nuestro problema de investigación y de estudios revisados o antecedentes consultados).</a:t>
            </a:r>
          </a:p>
          <a:p>
            <a:pPr algn="just"/>
            <a:endParaRPr lang="es-HN" dirty="0"/>
          </a:p>
          <a:p>
            <a:pPr algn="just"/>
            <a:r>
              <a:rPr lang="es-HN" dirty="0"/>
              <a:t> Existe una relación muy estrecha entre el planteamiento del problema, la revisión de la literatura y las hipótesis. </a:t>
            </a:r>
          </a:p>
        </p:txBody>
      </p:sp>
    </p:spTree>
    <p:extLst>
      <p:ext uri="{BB962C8B-B14F-4D97-AF65-F5344CB8AC3E}">
        <p14:creationId xmlns:p14="http://schemas.microsoft.com/office/powerpoint/2010/main" val="402555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FEF46F-E16A-4379-B6DD-3250C2795495}"/>
              </a:ext>
            </a:extLst>
          </p:cNvPr>
          <p:cNvSpPr>
            <a:spLocks noGrp="1"/>
          </p:cNvSpPr>
          <p:nvPr>
            <p:ph type="title"/>
          </p:nvPr>
        </p:nvSpPr>
        <p:spPr>
          <a:xfrm>
            <a:off x="838200" y="365125"/>
            <a:ext cx="9372600" cy="899795"/>
          </a:xfrm>
          <a:solidFill>
            <a:schemeClr val="accent5">
              <a:lumMod val="60000"/>
              <a:lumOff val="40000"/>
            </a:schemeClr>
          </a:solidFill>
        </p:spPr>
        <p:txBody>
          <a:bodyPr>
            <a:normAutofit fontScale="90000"/>
          </a:bodyPr>
          <a:lstStyle/>
          <a:p>
            <a:r>
              <a:rPr lang="es-HN" dirty="0"/>
              <a:t>¿Qué características debe tener una hipótesis?</a:t>
            </a:r>
          </a:p>
        </p:txBody>
      </p:sp>
      <p:sp>
        <p:nvSpPr>
          <p:cNvPr id="3" name="Marcador de contenido 2">
            <a:extLst>
              <a:ext uri="{FF2B5EF4-FFF2-40B4-BE49-F238E27FC236}">
                <a16:creationId xmlns:a16="http://schemas.microsoft.com/office/drawing/2014/main" id="{B0759D74-203B-4842-9B4D-DA925EF0F4D6}"/>
              </a:ext>
            </a:extLst>
          </p:cNvPr>
          <p:cNvSpPr>
            <a:spLocks noGrp="1"/>
          </p:cNvSpPr>
          <p:nvPr>
            <p:ph idx="1"/>
          </p:nvPr>
        </p:nvSpPr>
        <p:spPr/>
        <p:txBody>
          <a:bodyPr>
            <a:normAutofit/>
          </a:bodyPr>
          <a:lstStyle/>
          <a:p>
            <a:pPr algn="just"/>
            <a:r>
              <a:rPr lang="es-HN" dirty="0"/>
              <a:t>La hipótesis debe referirse a una situación “real” por ejemplo, “los niños guatemaltecos que viven en zonas urbanas imitarán más la conducta violenta de la televisión, que los niños guatemaltecos que viven en zonas rurales” </a:t>
            </a:r>
          </a:p>
          <a:p>
            <a:pPr algn="just"/>
            <a:r>
              <a:rPr lang="es-HN" dirty="0"/>
              <a:t>Las variables o términos de la hipótesis deben ser comprensibles, precisos y lo más concretos que sea posible</a:t>
            </a:r>
          </a:p>
          <a:p>
            <a:pPr algn="just"/>
            <a:r>
              <a:rPr lang="es-HN" dirty="0"/>
              <a:t>La relación entre variables propuesta por una hipótesis debe ser clara y verosímil (lógica). </a:t>
            </a:r>
          </a:p>
        </p:txBody>
      </p:sp>
    </p:spTree>
    <p:extLst>
      <p:ext uri="{BB962C8B-B14F-4D97-AF65-F5344CB8AC3E}">
        <p14:creationId xmlns:p14="http://schemas.microsoft.com/office/powerpoint/2010/main" val="974093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9AF493-1E66-4D49-8447-AA9B23117359}"/>
              </a:ext>
            </a:extLst>
          </p:cNvPr>
          <p:cNvSpPr>
            <a:spLocks noGrp="1"/>
          </p:cNvSpPr>
          <p:nvPr>
            <p:ph type="title"/>
          </p:nvPr>
        </p:nvSpPr>
        <p:spPr>
          <a:xfrm>
            <a:off x="838200" y="365125"/>
            <a:ext cx="4419600" cy="793115"/>
          </a:xfrm>
          <a:solidFill>
            <a:schemeClr val="accent5">
              <a:lumMod val="60000"/>
              <a:lumOff val="40000"/>
            </a:schemeClr>
          </a:solidFill>
        </p:spPr>
        <p:txBody>
          <a:bodyPr/>
          <a:lstStyle/>
          <a:p>
            <a:r>
              <a:rPr lang="es-HN" dirty="0"/>
              <a:t>continuación</a:t>
            </a:r>
          </a:p>
        </p:txBody>
      </p:sp>
      <p:sp>
        <p:nvSpPr>
          <p:cNvPr id="3" name="Marcador de contenido 2">
            <a:extLst>
              <a:ext uri="{FF2B5EF4-FFF2-40B4-BE49-F238E27FC236}">
                <a16:creationId xmlns:a16="http://schemas.microsoft.com/office/drawing/2014/main" id="{D8430CC7-4D82-45BF-8EA2-58D79063DF6A}"/>
              </a:ext>
            </a:extLst>
          </p:cNvPr>
          <p:cNvSpPr>
            <a:spLocks noGrp="1"/>
          </p:cNvSpPr>
          <p:nvPr>
            <p:ph idx="1"/>
          </p:nvPr>
        </p:nvSpPr>
        <p:spPr/>
        <p:txBody>
          <a:bodyPr>
            <a:normAutofit fontScale="92500" lnSpcReduction="10000"/>
          </a:bodyPr>
          <a:lstStyle/>
          <a:p>
            <a:pPr algn="just"/>
            <a:r>
              <a:rPr lang="es-HN" dirty="0"/>
              <a:t>Los términos o variables de la hipótesis deben ser observables y medibles, así como la relación planteada entre ellos, o sea, tener referentes en la realidad. Las hipótesis científicas, al igual que los objetivos y las preguntas de investigación, no incluyen aspectos morales ni cuestiones que no podamos medir </a:t>
            </a:r>
            <a:r>
              <a:rPr lang="es-HN" dirty="0" err="1"/>
              <a:t>Ejm</a:t>
            </a:r>
            <a:endParaRPr lang="es-HN" dirty="0"/>
          </a:p>
          <a:p>
            <a:pPr algn="just"/>
            <a:endParaRPr lang="es-HN" dirty="0"/>
          </a:p>
          <a:p>
            <a:r>
              <a:rPr lang="es-HN" dirty="0"/>
              <a:t>“los hombres más felices van al cielo” o “la libertad de espíritu está relacionada con la voluntad angelical”</a:t>
            </a:r>
          </a:p>
          <a:p>
            <a:endParaRPr lang="es-HN" dirty="0"/>
          </a:p>
          <a:p>
            <a:r>
              <a:rPr lang="es-HN" dirty="0"/>
              <a:t>Las hipótesis deben estar relacionadas con técnicas disponibles para probarlas. </a:t>
            </a:r>
          </a:p>
          <a:p>
            <a:pPr algn="just"/>
            <a:endParaRPr lang="es-HN" dirty="0"/>
          </a:p>
          <a:p>
            <a:endParaRPr lang="es-HN" dirty="0"/>
          </a:p>
        </p:txBody>
      </p:sp>
    </p:spTree>
    <p:extLst>
      <p:ext uri="{BB962C8B-B14F-4D97-AF65-F5344CB8AC3E}">
        <p14:creationId xmlns:p14="http://schemas.microsoft.com/office/powerpoint/2010/main" val="2316653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2CCEA2E-2D6A-4456-91C5-E5555BF400CF}"/>
              </a:ext>
            </a:extLst>
          </p:cNvPr>
          <p:cNvSpPr>
            <a:spLocks noGrp="1" noChangeArrowheads="1"/>
          </p:cNvSpPr>
          <p:nvPr>
            <p:ph type="title"/>
          </p:nvPr>
        </p:nvSpPr>
        <p:spPr>
          <a:xfrm>
            <a:off x="2279650" y="358775"/>
            <a:ext cx="7772400" cy="533400"/>
          </a:xfrm>
          <a:solidFill>
            <a:schemeClr val="accent5">
              <a:lumMod val="60000"/>
              <a:lumOff val="40000"/>
            </a:schemeClr>
          </a:solidFill>
          <a:ln w="12700">
            <a:solidFill>
              <a:schemeClr val="accent2"/>
            </a:solidFill>
          </a:ln>
          <a:effectLst>
            <a:outerShdw sy="50000" kx="2453608" rotWithShape="0">
              <a:schemeClr val="bg2">
                <a:alpha val="50000"/>
              </a:schemeClr>
            </a:outerShdw>
          </a:effectLst>
        </p:spPr>
        <p:txBody>
          <a:bodyPr vert="horz" lIns="90488" tIns="44450" rIns="90488" bIns="44450" rtlCol="0" anchor="ctr">
            <a:normAutofit fontScale="90000"/>
          </a:bodyPr>
          <a:lstStyle/>
          <a:p>
            <a:pPr eaLnBrk="1" hangingPunct="1">
              <a:defRPr/>
            </a:pPr>
            <a:br>
              <a:rPr lang="es-HN" sz="3200" b="1" dirty="0">
                <a:solidFill>
                  <a:schemeClr val="accent2"/>
                </a:solidFill>
              </a:rPr>
            </a:br>
            <a:r>
              <a:rPr lang="es-HN" sz="3200" b="1" dirty="0"/>
              <a:t>ELEMENTOS DE LAS HIPÓTESIS </a:t>
            </a:r>
            <a:r>
              <a:rPr lang="es-HN" sz="3200" b="1" dirty="0">
                <a:solidFill>
                  <a:schemeClr val="accent2"/>
                </a:solidFill>
              </a:rPr>
              <a:t>.</a:t>
            </a:r>
            <a:br>
              <a:rPr lang="es-HN" sz="3200" b="1" dirty="0">
                <a:solidFill>
                  <a:schemeClr val="accent2"/>
                </a:solidFill>
              </a:rPr>
            </a:br>
            <a:endParaRPr lang="es-HN" sz="3200" b="1" dirty="0">
              <a:solidFill>
                <a:schemeClr val="accent2"/>
              </a:solidFill>
            </a:endParaRPr>
          </a:p>
        </p:txBody>
      </p:sp>
      <p:sp>
        <p:nvSpPr>
          <p:cNvPr id="9219" name="Rectangle 3">
            <a:extLst>
              <a:ext uri="{FF2B5EF4-FFF2-40B4-BE49-F238E27FC236}">
                <a16:creationId xmlns:a16="http://schemas.microsoft.com/office/drawing/2014/main" id="{ABC4CE1F-1D84-4F80-A0D4-91BFD304807B}"/>
              </a:ext>
            </a:extLst>
          </p:cNvPr>
          <p:cNvSpPr>
            <a:spLocks noGrp="1" noChangeArrowheads="1"/>
          </p:cNvSpPr>
          <p:nvPr>
            <p:ph type="body" idx="1"/>
          </p:nvPr>
        </p:nvSpPr>
        <p:spPr>
          <a:xfrm>
            <a:off x="1952626" y="1125539"/>
            <a:ext cx="8023225" cy="4967287"/>
          </a:xfrm>
          <a:noFill/>
          <a:ln w="12700" cap="flat">
            <a:solidFill>
              <a:schemeClr val="hlink"/>
            </a:solidFill>
            <a:miter lim="800000"/>
            <a:headEnd/>
            <a:tailEnd/>
          </a:ln>
        </p:spPr>
        <p:txBody>
          <a:bodyPr vert="horz" lIns="90488" tIns="44450" rIns="90488" bIns="44450" rtlCol="0">
            <a:normAutofit/>
          </a:bodyPr>
          <a:lstStyle/>
          <a:p>
            <a:pPr eaLnBrk="1" hangingPunct="1">
              <a:lnSpc>
                <a:spcPct val="90000"/>
              </a:lnSpc>
              <a:buFontTx/>
              <a:buNone/>
            </a:pPr>
            <a:endParaRPr lang="es-HN" altLang="es-HN" sz="2400" b="1" dirty="0">
              <a:solidFill>
                <a:schemeClr val="accent2"/>
              </a:solidFill>
            </a:endParaRPr>
          </a:p>
          <a:p>
            <a:pPr eaLnBrk="1" hangingPunct="1">
              <a:lnSpc>
                <a:spcPct val="90000"/>
              </a:lnSpc>
            </a:pPr>
            <a:r>
              <a:rPr lang="es-HN" altLang="es-HN" sz="2400" dirty="0"/>
              <a:t>Las Unidades de Análisis:  </a:t>
            </a:r>
          </a:p>
          <a:p>
            <a:pPr lvl="1" eaLnBrk="1" hangingPunct="1">
              <a:lnSpc>
                <a:spcPct val="90000"/>
              </a:lnSpc>
            </a:pPr>
            <a:r>
              <a:rPr lang="es-HN" altLang="es-HN" dirty="0"/>
              <a:t>Son los individuos, grupos, viviendas, instituciones, localidades, etc.</a:t>
            </a:r>
          </a:p>
          <a:p>
            <a:pPr lvl="1" eaLnBrk="1" hangingPunct="1">
              <a:lnSpc>
                <a:spcPct val="90000"/>
              </a:lnSpc>
              <a:buFontTx/>
              <a:buNone/>
            </a:pPr>
            <a:endParaRPr lang="es-HN" altLang="es-HN" dirty="0"/>
          </a:p>
          <a:p>
            <a:pPr eaLnBrk="1" hangingPunct="1">
              <a:lnSpc>
                <a:spcPct val="90000"/>
              </a:lnSpc>
            </a:pPr>
            <a:r>
              <a:rPr lang="es-HN" altLang="es-HN" sz="2400" dirty="0"/>
              <a:t>Las variables: </a:t>
            </a:r>
          </a:p>
          <a:p>
            <a:pPr lvl="1" eaLnBrk="1" hangingPunct="1">
              <a:lnSpc>
                <a:spcPct val="90000"/>
              </a:lnSpc>
            </a:pPr>
            <a:r>
              <a:rPr lang="es-HN" altLang="es-HN" dirty="0"/>
              <a:t>Las características o propiedades cualitativas o cuantitativas que tienen las unidades de análisis.</a:t>
            </a:r>
          </a:p>
          <a:p>
            <a:pPr lvl="1" eaLnBrk="1" hangingPunct="1">
              <a:lnSpc>
                <a:spcPct val="90000"/>
              </a:lnSpc>
              <a:buFontTx/>
              <a:buNone/>
            </a:pPr>
            <a:endParaRPr lang="es-HN" altLang="es-HN" dirty="0"/>
          </a:p>
          <a:p>
            <a:pPr eaLnBrk="1" hangingPunct="1">
              <a:lnSpc>
                <a:spcPct val="90000"/>
              </a:lnSpc>
            </a:pPr>
            <a:r>
              <a:rPr lang="es-HN" altLang="es-HN" sz="2400" dirty="0"/>
              <a:t>Los elementos lógicos: </a:t>
            </a:r>
          </a:p>
          <a:p>
            <a:pPr lvl="1" eaLnBrk="1" hangingPunct="1">
              <a:lnSpc>
                <a:spcPct val="90000"/>
              </a:lnSpc>
            </a:pPr>
            <a:r>
              <a:rPr lang="es-HN" altLang="es-HN" dirty="0"/>
              <a:t>Los que relacionan a las unidades de análisis con las variables;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1D60C32-8EF4-432D-9D9D-6E0FA46DE757}"/>
              </a:ext>
            </a:extLst>
          </p:cNvPr>
          <p:cNvSpPr>
            <a:spLocks noGrp="1" noChangeArrowheads="1"/>
          </p:cNvSpPr>
          <p:nvPr>
            <p:ph type="body" idx="1"/>
          </p:nvPr>
        </p:nvSpPr>
        <p:spPr>
          <a:xfrm>
            <a:off x="1881188" y="996950"/>
            <a:ext cx="8501062" cy="5456238"/>
          </a:xfrm>
          <a:noFill/>
          <a:ln w="12700" cap="flat">
            <a:solidFill>
              <a:schemeClr val="hlink"/>
            </a:solidFill>
            <a:miter lim="800000"/>
            <a:headEnd/>
            <a:tailEnd/>
          </a:ln>
        </p:spPr>
        <p:txBody>
          <a:bodyPr vert="horz" lIns="90488" tIns="44450" rIns="90488" bIns="44450" rtlCol="0">
            <a:normAutofit/>
          </a:bodyPr>
          <a:lstStyle/>
          <a:p>
            <a:pPr eaLnBrk="1" hangingPunct="1">
              <a:buFontTx/>
              <a:buNone/>
            </a:pPr>
            <a:r>
              <a:rPr lang="es-HN" altLang="es-HN" sz="2000" dirty="0"/>
              <a:t>“ Cuanto mayor es el grado de rechazo emocional de los niños  por parte del grupo familiar, tanto mayor será, años más tarde, el índice de delincuencia juvenil en aquellos. ”</a:t>
            </a:r>
          </a:p>
          <a:p>
            <a:pPr eaLnBrk="1" hangingPunct="1">
              <a:buFontTx/>
              <a:buNone/>
            </a:pPr>
            <a:endParaRPr lang="es-HN" altLang="es-HN" sz="2000" dirty="0"/>
          </a:p>
          <a:p>
            <a:pPr eaLnBrk="1" hangingPunct="1">
              <a:buFontTx/>
              <a:buNone/>
            </a:pPr>
            <a:r>
              <a:rPr lang="es-HN" altLang="es-HN" sz="2000" dirty="0"/>
              <a:t>Unidades de análisis:  </a:t>
            </a:r>
          </a:p>
          <a:p>
            <a:pPr eaLnBrk="1" hangingPunct="1"/>
            <a:r>
              <a:rPr lang="es-HN" altLang="es-HN" sz="2000" dirty="0"/>
              <a:t>los niños</a:t>
            </a:r>
          </a:p>
          <a:p>
            <a:pPr eaLnBrk="1" hangingPunct="1"/>
            <a:r>
              <a:rPr lang="es-HN" altLang="es-HN" sz="2000" dirty="0"/>
              <a:t>el grupo familiar</a:t>
            </a:r>
          </a:p>
          <a:p>
            <a:pPr eaLnBrk="1" hangingPunct="1">
              <a:buFontTx/>
              <a:buNone/>
            </a:pPr>
            <a:endParaRPr lang="es-HN" altLang="es-HN" sz="2000" dirty="0"/>
          </a:p>
          <a:p>
            <a:pPr eaLnBrk="1" hangingPunct="1">
              <a:buFontTx/>
              <a:buNone/>
            </a:pPr>
            <a:r>
              <a:rPr lang="es-HN" altLang="es-HN" sz="2000" dirty="0"/>
              <a:t>Variables: </a:t>
            </a:r>
          </a:p>
          <a:p>
            <a:pPr eaLnBrk="1" hangingPunct="1"/>
            <a:r>
              <a:rPr lang="es-HN" altLang="es-HN" sz="2000" dirty="0"/>
              <a:t>Variable independiente: Rechazo emocional</a:t>
            </a:r>
          </a:p>
          <a:p>
            <a:pPr eaLnBrk="1" hangingPunct="1"/>
            <a:r>
              <a:rPr lang="es-HN" altLang="es-HN" sz="2000" dirty="0"/>
              <a:t>Variable dependiente: Delincuencia juvenil</a:t>
            </a:r>
          </a:p>
          <a:p>
            <a:pPr eaLnBrk="1" hangingPunct="1">
              <a:buFontTx/>
              <a:buNone/>
            </a:pPr>
            <a:endParaRPr lang="es-HN" altLang="es-HN" sz="2000" dirty="0"/>
          </a:p>
          <a:p>
            <a:pPr eaLnBrk="1" hangingPunct="1">
              <a:buFontTx/>
              <a:buNone/>
            </a:pPr>
            <a:r>
              <a:rPr lang="es-HN" altLang="es-HN" sz="2000" dirty="0"/>
              <a:t>Elementos lógicos:   </a:t>
            </a:r>
          </a:p>
          <a:p>
            <a:pPr eaLnBrk="1" hangingPunct="1"/>
            <a:r>
              <a:rPr lang="es-HN" altLang="es-HN" sz="2000" dirty="0"/>
              <a:t>Cuanto Mayor, tanto mayor </a:t>
            </a:r>
            <a:r>
              <a:rPr lang="es-HN" altLang="es-HN" sz="2000" b="1" dirty="0"/>
              <a:t> </a:t>
            </a:r>
          </a:p>
        </p:txBody>
      </p:sp>
      <p:sp>
        <p:nvSpPr>
          <p:cNvPr id="10243" name="Text Box 3">
            <a:extLst>
              <a:ext uri="{FF2B5EF4-FFF2-40B4-BE49-F238E27FC236}">
                <a16:creationId xmlns:a16="http://schemas.microsoft.com/office/drawing/2014/main" id="{6CBC6C6B-4ABE-4F58-9A8B-0D66DAC53638}"/>
              </a:ext>
            </a:extLst>
          </p:cNvPr>
          <p:cNvSpPr txBox="1">
            <a:spLocks noChangeArrowheads="1"/>
          </p:cNvSpPr>
          <p:nvPr/>
        </p:nvSpPr>
        <p:spPr bwMode="auto">
          <a:xfrm>
            <a:off x="2351088" y="333375"/>
            <a:ext cx="18986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HN" sz="3200" b="1" dirty="0"/>
              <a:t>Ejemplo:</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977CE5-D50C-4FCA-B3B3-4617FCC982B4}"/>
              </a:ext>
            </a:extLst>
          </p:cNvPr>
          <p:cNvSpPr>
            <a:spLocks noGrp="1"/>
          </p:cNvSpPr>
          <p:nvPr>
            <p:ph type="title"/>
          </p:nvPr>
        </p:nvSpPr>
        <p:spPr>
          <a:xfrm>
            <a:off x="838200" y="365125"/>
            <a:ext cx="8900160" cy="808355"/>
          </a:xfrm>
          <a:solidFill>
            <a:schemeClr val="accent5">
              <a:lumMod val="60000"/>
              <a:lumOff val="40000"/>
            </a:schemeClr>
          </a:solidFill>
        </p:spPr>
        <p:txBody>
          <a:bodyPr>
            <a:normAutofit fontScale="90000"/>
          </a:bodyPr>
          <a:lstStyle/>
          <a:p>
            <a:r>
              <a:rPr lang="es-HN" dirty="0"/>
              <a:t>¿Qué tipos de hipótesis se pueden establecer?</a:t>
            </a:r>
          </a:p>
        </p:txBody>
      </p:sp>
      <p:sp>
        <p:nvSpPr>
          <p:cNvPr id="3" name="Marcador de contenido 2">
            <a:extLst>
              <a:ext uri="{FF2B5EF4-FFF2-40B4-BE49-F238E27FC236}">
                <a16:creationId xmlns:a16="http://schemas.microsoft.com/office/drawing/2014/main" id="{8BF66893-C01E-4904-A6C1-D9DAD7F929BA}"/>
              </a:ext>
            </a:extLst>
          </p:cNvPr>
          <p:cNvSpPr>
            <a:spLocks noGrp="1"/>
          </p:cNvSpPr>
          <p:nvPr>
            <p:ph idx="1"/>
          </p:nvPr>
        </p:nvSpPr>
        <p:spPr/>
        <p:txBody>
          <a:bodyPr/>
          <a:lstStyle/>
          <a:p>
            <a:pPr marL="0" indent="0">
              <a:buNone/>
            </a:pPr>
            <a:r>
              <a:rPr lang="es-HN" dirty="0"/>
              <a:t>1. </a:t>
            </a:r>
            <a:r>
              <a:rPr lang="es-HN" sz="3200" dirty="0"/>
              <a:t>hipótesis de investigación</a:t>
            </a:r>
          </a:p>
          <a:p>
            <a:pPr marL="0" indent="0">
              <a:buNone/>
            </a:pPr>
            <a:r>
              <a:rPr lang="es-HN" sz="3200" dirty="0"/>
              <a:t>2. hipótesis nulas </a:t>
            </a:r>
          </a:p>
          <a:p>
            <a:pPr marL="0" indent="0">
              <a:buNone/>
            </a:pPr>
            <a:r>
              <a:rPr lang="es-HN" sz="3200" dirty="0"/>
              <a:t>3. hipótesis alternativas </a:t>
            </a:r>
          </a:p>
          <a:p>
            <a:pPr marL="0" indent="0">
              <a:buNone/>
            </a:pPr>
            <a:r>
              <a:rPr lang="es-HN" sz="3200" dirty="0"/>
              <a:t>4. hipótesis estadísticas </a:t>
            </a:r>
          </a:p>
        </p:txBody>
      </p:sp>
    </p:spTree>
    <p:extLst>
      <p:ext uri="{BB962C8B-B14F-4D97-AF65-F5344CB8AC3E}">
        <p14:creationId xmlns:p14="http://schemas.microsoft.com/office/powerpoint/2010/main" val="25483856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2269</Words>
  <Application>Microsoft Office PowerPoint</Application>
  <PresentationFormat>Panorámica</PresentationFormat>
  <Paragraphs>160</Paragraphs>
  <Slides>27</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Calibri</vt:lpstr>
      <vt:lpstr>Calibri Light</vt:lpstr>
      <vt:lpstr>Tema de Office</vt:lpstr>
      <vt:lpstr>HIPÓTESIS </vt:lpstr>
      <vt:lpstr>Que son las hipótesis ?</vt:lpstr>
      <vt:lpstr>Las investigaciones cuantitativas según  su alcance</vt:lpstr>
      <vt:lpstr>¿De dónde surgen las hipótesis?</vt:lpstr>
      <vt:lpstr>¿Qué características debe tener una hipótesis?</vt:lpstr>
      <vt:lpstr>continuación</vt:lpstr>
      <vt:lpstr> ELEMENTOS DE LAS HIPÓTESIS . </vt:lpstr>
      <vt:lpstr>Presentación de PowerPoint</vt:lpstr>
      <vt:lpstr>¿Qué tipos de hipótesis se pueden establecer?</vt:lpstr>
      <vt:lpstr>¿Qué son las hipótesis de investigación?</vt:lpstr>
      <vt:lpstr>Hipótesis descriptivas de un dato o valor que se pronostica</vt:lpstr>
      <vt:lpstr>Hipótesis correlacionales</vt:lpstr>
      <vt:lpstr>continuación</vt:lpstr>
      <vt:lpstr>Hipótesis de la diferencia entre grupos</vt:lpstr>
      <vt:lpstr>Hipótesis que establecen relaciones de causalidad</vt:lpstr>
      <vt:lpstr>Hipótesis causales multivariadas</vt:lpstr>
      <vt:lpstr>¿Qué son las hipótesis nulas?</vt:lpstr>
      <vt:lpstr>Presentación de PowerPoint</vt:lpstr>
      <vt:lpstr>¿Qué son las hipótesis alternativas?</vt:lpstr>
      <vt:lpstr>Ejemplo </vt:lpstr>
      <vt:lpstr>FORMAS DE HIPÓTESIS</vt:lpstr>
      <vt:lpstr>FORMAS DE HIPÓTESIS</vt:lpstr>
      <vt:lpstr>¿Cuál es la utilidad de las hipótesis?</vt:lpstr>
      <vt:lpstr>FUENTE DE LAS HIPÓTESIS.</vt:lpstr>
      <vt:lpstr>Procedimiento para verificar Hipótesis</vt:lpstr>
      <vt:lpstr>Procedimiento para verificar Hipótesis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HIPOTESIS </dc:title>
  <dc:creator>CEIB-FCM-UNAH</dc:creator>
  <cp:lastModifiedBy>CEIB-FCM-UNAH</cp:lastModifiedBy>
  <cp:revision>9</cp:revision>
  <dcterms:created xsi:type="dcterms:W3CDTF">2021-11-02T21:11:41Z</dcterms:created>
  <dcterms:modified xsi:type="dcterms:W3CDTF">2021-11-03T20:10:52Z</dcterms:modified>
</cp:coreProperties>
</file>