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72" r:id="rId3"/>
    <p:sldId id="368" r:id="rId4"/>
    <p:sldId id="371" r:id="rId5"/>
    <p:sldId id="319" r:id="rId6"/>
    <p:sldId id="358" r:id="rId7"/>
    <p:sldId id="284" r:id="rId8"/>
    <p:sldId id="320" r:id="rId9"/>
    <p:sldId id="280" r:id="rId10"/>
    <p:sldId id="289" r:id="rId11"/>
    <p:sldId id="290" r:id="rId12"/>
    <p:sldId id="328" r:id="rId13"/>
    <p:sldId id="398" r:id="rId14"/>
    <p:sldId id="399" r:id="rId15"/>
    <p:sldId id="400" r:id="rId16"/>
    <p:sldId id="401" r:id="rId17"/>
    <p:sldId id="402" r:id="rId18"/>
    <p:sldId id="373" r:id="rId19"/>
    <p:sldId id="374" r:id="rId20"/>
    <p:sldId id="375" r:id="rId21"/>
    <p:sldId id="370" r:id="rId22"/>
    <p:sldId id="359" r:id="rId23"/>
    <p:sldId id="360" r:id="rId24"/>
    <p:sldId id="376" r:id="rId25"/>
    <p:sldId id="380" r:id="rId26"/>
    <p:sldId id="377" r:id="rId27"/>
    <p:sldId id="378" r:id="rId28"/>
    <p:sldId id="379" r:id="rId29"/>
    <p:sldId id="258" r:id="rId30"/>
    <p:sldId id="385" r:id="rId31"/>
    <p:sldId id="381" r:id="rId32"/>
    <p:sldId id="382" r:id="rId33"/>
    <p:sldId id="383" r:id="rId34"/>
    <p:sldId id="384" r:id="rId35"/>
    <p:sldId id="388" r:id="rId36"/>
    <p:sldId id="386" r:id="rId37"/>
    <p:sldId id="387" r:id="rId38"/>
    <p:sldId id="339" r:id="rId39"/>
    <p:sldId id="392" r:id="rId40"/>
    <p:sldId id="389" r:id="rId41"/>
    <p:sldId id="390" r:id="rId42"/>
    <p:sldId id="391" r:id="rId43"/>
    <p:sldId id="397" r:id="rId44"/>
    <p:sldId id="393" r:id="rId45"/>
    <p:sldId id="394" r:id="rId46"/>
    <p:sldId id="395" r:id="rId47"/>
    <p:sldId id="396" r:id="rId48"/>
    <p:sldId id="403" r:id="rId49"/>
    <p:sldId id="405" r:id="rId50"/>
    <p:sldId id="406" r:id="rId51"/>
    <p:sldId id="407" r:id="rId52"/>
    <p:sldId id="404" r:id="rId53"/>
    <p:sldId id="409" r:id="rId54"/>
    <p:sldId id="410" r:id="rId55"/>
    <p:sldId id="411" r:id="rId56"/>
    <p:sldId id="413" r:id="rId57"/>
    <p:sldId id="414" r:id="rId58"/>
    <p:sldId id="408" r:id="rId59"/>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62463A"/>
    <a:srgbClr val="FF99FF"/>
    <a:srgbClr val="B49080"/>
    <a:srgbClr val="FF9933"/>
    <a:srgbClr val="99CC00"/>
    <a:srgbClr val="FFFF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92" autoAdjust="0"/>
    <p:restoredTop sz="96038" autoAdjust="0"/>
  </p:normalViewPr>
  <p:slideViewPr>
    <p:cSldViewPr>
      <p:cViewPr varScale="1">
        <p:scale>
          <a:sx n="107" d="100"/>
          <a:sy n="107" d="100"/>
        </p:scale>
        <p:origin x="9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Haga clic para modificar el estilo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332718-367E-416F-A3E8-163FCEBDE686}" type="slidenum">
              <a:rPr lang="en-US"/>
              <a:pPr>
                <a:defRPr/>
              </a:pPr>
              <a:t>‹Nº›</a:t>
            </a:fld>
            <a:endParaRPr lang="en-US"/>
          </a:p>
        </p:txBody>
      </p:sp>
    </p:spTree>
    <p:extLst>
      <p:ext uri="{BB962C8B-B14F-4D97-AF65-F5344CB8AC3E}">
        <p14:creationId xmlns:p14="http://schemas.microsoft.com/office/powerpoint/2010/main" val="17376584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34C05B0-561A-49A5-8345-DB4AF8150776}" type="slidenum">
              <a:rPr lang="en-US" smtClean="0"/>
              <a:pPr/>
              <a:t>38</a:t>
            </a:fld>
            <a:endParaRPr lang="en-US"/>
          </a:p>
        </p:txBody>
      </p:sp>
      <p:sp>
        <p:nvSpPr>
          <p:cNvPr id="84995" name="Rectangle 2"/>
          <p:cNvSpPr>
            <a:spLocks noGrp="1" noRot="1" noChangeAspect="1" noChangeArrowheads="1" noTextEdit="1"/>
          </p:cNvSpPr>
          <p:nvPr>
            <p:ph type="sldImg"/>
          </p:nvPr>
        </p:nvSpPr>
        <p:spPr>
          <a:xfrm>
            <a:off x="1130300" y="674688"/>
            <a:ext cx="4597400" cy="3448050"/>
          </a:xfrm>
          <a:ln/>
        </p:spPr>
      </p:sp>
      <p:sp>
        <p:nvSpPr>
          <p:cNvPr id="84996" name="Rectangle 3"/>
          <p:cNvSpPr>
            <a:spLocks noGrp="1" noChangeArrowheads="1"/>
          </p:cNvSpPr>
          <p:nvPr>
            <p:ph type="body" idx="1"/>
          </p:nvPr>
        </p:nvSpPr>
        <p:spPr>
          <a:xfrm>
            <a:off x="893763" y="4346575"/>
            <a:ext cx="5070475" cy="4122738"/>
          </a:xfrm>
          <a:noFill/>
          <a:ln/>
        </p:spPr>
        <p:txBody>
          <a:bodyPr lIns="89730" tIns="44865" rIns="89730" bIns="44865"/>
          <a:lstStyle/>
          <a:p>
            <a:pPr eaLnBrk="1" hangingPunct="1"/>
            <a:endParaRPr lang="es-HN" sz="1000"/>
          </a:p>
        </p:txBody>
      </p:sp>
    </p:spTree>
    <p:extLst>
      <p:ext uri="{BB962C8B-B14F-4D97-AF65-F5344CB8AC3E}">
        <p14:creationId xmlns:p14="http://schemas.microsoft.com/office/powerpoint/2010/main" val="185728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066578-A8B0-4E7D-8CD5-2C7D57CED0ED}"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EAA031-25F5-409E-9380-46FD84EAE7FB}"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192BF-1090-4B34-944A-9F2BEE4E1FBC}"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endParaRPr lang="en-US"/>
          </a:p>
        </p:txBody>
      </p:sp>
      <p:sp>
        <p:nvSpPr>
          <p:cNvPr id="3" name="2 Marcador de gráfico"/>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A218E2-D074-468E-A3E9-1FCB4D0A0B44}"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ítulo, 2 objetos y 1 obje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endParaRPr lang="en-US"/>
          </a:p>
        </p:txBody>
      </p:sp>
      <p:sp>
        <p:nvSpPr>
          <p:cNvPr id="3" name="2 Marcador de contenido"/>
          <p:cNvSpPr>
            <a:spLocks noGrp="1"/>
          </p:cNvSpPr>
          <p:nvPr>
            <p:ph sz="quarter" idx="1"/>
          </p:nvPr>
        </p:nvSpPr>
        <p:spPr>
          <a:xfrm>
            <a:off x="685800" y="19812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quarter" idx="2"/>
          </p:nvPr>
        </p:nvSpPr>
        <p:spPr>
          <a:xfrm>
            <a:off x="685800" y="41148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contenido"/>
          <p:cNvSpPr>
            <a:spLocks noGrp="1"/>
          </p:cNvSpPr>
          <p:nvPr>
            <p:ph sz="half" idx="3"/>
          </p:nvPr>
        </p:nvSpPr>
        <p:spPr>
          <a:xfrm>
            <a:off x="46482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DB633E4-A36A-4A93-A993-2B2C9C32E4A1}"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7084B1-1B1D-4E2B-A0F4-CF2F32B452B4}"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992CD-026A-4AF5-9601-A7016E096C09}"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70E8C4-7BCD-4A3A-8DAF-5664F1BC5235}"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A4393C-DF93-451C-93CE-CF93C511395D}"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E37CC3-CFEB-43F9-9357-C1942A84AE34}"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343006-34A4-44E9-8648-79C7FC510EB4}"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D851EB-5CC6-47A0-AAE9-B3C4B30C529D}"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BC2A04-123B-4962-87BD-CFFC6F2EAC5E}"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9786D78-8477-4AB1-AE47-3275D0342574}"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92150"/>
            <a:ext cx="8134350" cy="1512888"/>
          </a:xfrm>
        </p:spPr>
        <p:txBody>
          <a:bodyPr/>
          <a:lstStyle/>
          <a:p>
            <a:pPr eaLnBrk="1" hangingPunct="1">
              <a:defRPr/>
            </a:pPr>
            <a:r>
              <a:rPr lang="es-MX" sz="4800" b="1" dirty="0">
                <a:solidFill>
                  <a:schemeClr val="bg1"/>
                </a:solidFill>
                <a:effectLst>
                  <a:outerShdw blurRad="38100" dist="38100" dir="2700000" algn="tl">
                    <a:srgbClr val="000000"/>
                  </a:outerShdw>
                </a:effectLst>
                <a:latin typeface="Tahoma" pitchFamily="34" charset="0"/>
              </a:rPr>
              <a:t>TRASTORNOS DE ANSIEDAD</a:t>
            </a:r>
            <a:endParaRPr lang="en-US" sz="4800" b="1" dirty="0">
              <a:solidFill>
                <a:schemeClr val="bg1"/>
              </a:solidFill>
              <a:effectLst>
                <a:outerShdw blurRad="38100" dist="38100" dir="2700000" algn="tl">
                  <a:srgbClr val="000000"/>
                </a:outerShdw>
              </a:effectLst>
              <a:latin typeface="Tahoma" pitchFamily="34" charset="0"/>
            </a:endParaRPr>
          </a:p>
        </p:txBody>
      </p:sp>
      <p:sp>
        <p:nvSpPr>
          <p:cNvPr id="2051" name="Rectangle 3"/>
          <p:cNvSpPr>
            <a:spLocks noGrp="1" noChangeArrowheads="1"/>
          </p:cNvSpPr>
          <p:nvPr>
            <p:ph type="subTitle" idx="1"/>
          </p:nvPr>
        </p:nvSpPr>
        <p:spPr>
          <a:xfrm>
            <a:off x="1187450" y="2924175"/>
            <a:ext cx="6584950" cy="2065338"/>
          </a:xfrm>
        </p:spPr>
        <p:txBody>
          <a:bodyPr/>
          <a:lstStyle/>
          <a:p>
            <a:pPr eaLnBrk="1" hangingPunct="1">
              <a:defRPr/>
            </a:pPr>
            <a:r>
              <a:rPr lang="es-MX" sz="2800" dirty="0">
                <a:effectLst>
                  <a:outerShdw blurRad="38100" dist="38100" dir="2700000" algn="tl">
                    <a:srgbClr val="000000"/>
                  </a:outerShdw>
                </a:effectLst>
                <a:latin typeface="Arial" charset="0"/>
              </a:rPr>
              <a:t>Dr. Carlos Sosa Mendoza.</a:t>
            </a:r>
          </a:p>
          <a:p>
            <a:pPr eaLnBrk="1" hangingPunct="1">
              <a:defRPr/>
            </a:pPr>
            <a:r>
              <a:rPr lang="es-MX" sz="2800" dirty="0">
                <a:effectLst>
                  <a:outerShdw blurRad="38100" dist="38100" dir="2700000" algn="tl">
                    <a:srgbClr val="000000"/>
                  </a:outerShdw>
                </a:effectLst>
                <a:latin typeface="Arial" charset="0"/>
              </a:rPr>
              <a:t>Médico Psiquiatra</a:t>
            </a:r>
          </a:p>
          <a:p>
            <a:pPr eaLnBrk="1" hangingPunct="1">
              <a:defRPr/>
            </a:pPr>
            <a:r>
              <a:rPr lang="es-MX" sz="2800" dirty="0">
                <a:effectLst>
                  <a:outerShdw blurRad="38100" dist="38100" dir="2700000" algn="tl">
                    <a:srgbClr val="000000"/>
                  </a:outerShdw>
                </a:effectLst>
                <a:latin typeface="Arial" charset="0"/>
              </a:rPr>
              <a:t>Noviembre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81000" y="1524000"/>
            <a:ext cx="8458200" cy="1143000"/>
          </a:xfrm>
        </p:spPr>
        <p:txBody>
          <a:bodyPr/>
          <a:lstStyle/>
          <a:p>
            <a:pPr eaLnBrk="1" hangingPunct="1">
              <a:defRPr/>
            </a:pPr>
            <a:r>
              <a:rPr lang="es-MX" sz="2800">
                <a:solidFill>
                  <a:srgbClr val="FF9900"/>
                </a:solidFill>
                <a:effectLst>
                  <a:outerShdw blurRad="38100" dist="38100" dir="2700000" algn="tl">
                    <a:srgbClr val="000000"/>
                  </a:outerShdw>
                </a:effectLst>
                <a:latin typeface="Tahoma" pitchFamily="34" charset="0"/>
              </a:rPr>
              <a:t>ALTERACI0NES NEUROENDOCRINOLOGICAS</a:t>
            </a:r>
            <a:endParaRPr lang="en-US" sz="2800">
              <a:solidFill>
                <a:srgbClr val="FF9900"/>
              </a:solidFill>
              <a:effectLst>
                <a:outerShdw blurRad="38100" dist="38100" dir="2700000" algn="tl">
                  <a:srgbClr val="000000"/>
                </a:outerShdw>
              </a:effectLst>
              <a:latin typeface="Tahoma" pitchFamily="34" charset="0"/>
            </a:endParaRPr>
          </a:p>
        </p:txBody>
      </p:sp>
      <p:sp>
        <p:nvSpPr>
          <p:cNvPr id="35843" name="Rectangle 3"/>
          <p:cNvSpPr>
            <a:spLocks noGrp="1" noChangeArrowheads="1"/>
          </p:cNvSpPr>
          <p:nvPr>
            <p:ph type="subTitle" idx="1"/>
          </p:nvPr>
        </p:nvSpPr>
        <p:spPr>
          <a:xfrm>
            <a:off x="381000" y="2667000"/>
            <a:ext cx="8382000" cy="4191000"/>
          </a:xfrm>
        </p:spPr>
        <p:txBody>
          <a:bodyPr/>
          <a:lstStyle/>
          <a:p>
            <a:pPr eaLnBrk="1" hangingPunct="1">
              <a:defRPr/>
            </a:pPr>
            <a:r>
              <a:rPr lang="es-MX" dirty="0">
                <a:effectLst>
                  <a:outerShdw blurRad="38100" dist="38100" dir="2700000" algn="tl">
                    <a:srgbClr val="000000"/>
                  </a:outerShdw>
                </a:effectLst>
                <a:latin typeface="Comic Sans MS" pitchFamily="66" charset="0"/>
              </a:rPr>
              <a:t>CRF</a:t>
            </a:r>
          </a:p>
          <a:p>
            <a:pPr eaLnBrk="1" hangingPunct="1">
              <a:defRPr/>
            </a:pPr>
            <a:endParaRPr lang="es-MX" dirty="0">
              <a:effectLst>
                <a:outerShdw blurRad="38100" dist="38100" dir="2700000" algn="tl">
                  <a:srgbClr val="000000"/>
                </a:outerShdw>
              </a:effectLst>
              <a:latin typeface="Comic Sans MS" pitchFamily="66" charset="0"/>
            </a:endParaRPr>
          </a:p>
          <a:p>
            <a:pPr eaLnBrk="1" hangingPunct="1">
              <a:defRPr/>
            </a:pPr>
            <a:r>
              <a:rPr lang="es-MX" dirty="0">
                <a:effectLst>
                  <a:outerShdw blurRad="38100" dist="38100" dir="2700000" algn="tl">
                    <a:srgbClr val="000000"/>
                  </a:outerShdw>
                </a:effectLst>
                <a:latin typeface="Comic Sans MS" pitchFamily="66" charset="0"/>
              </a:rPr>
              <a:t>ACTH</a:t>
            </a:r>
          </a:p>
          <a:p>
            <a:pPr eaLnBrk="1" hangingPunct="1">
              <a:defRPr/>
            </a:pPr>
            <a:endParaRPr lang="es-MX" dirty="0">
              <a:effectLst>
                <a:outerShdw blurRad="38100" dist="38100" dir="2700000" algn="tl">
                  <a:srgbClr val="000000"/>
                </a:outerShdw>
              </a:effectLst>
              <a:latin typeface="Comic Sans MS" pitchFamily="66" charset="0"/>
            </a:endParaRPr>
          </a:p>
          <a:p>
            <a:pPr eaLnBrk="1" hangingPunct="1">
              <a:defRPr/>
            </a:pPr>
            <a:r>
              <a:rPr lang="es-MX" dirty="0">
                <a:effectLst>
                  <a:outerShdw blurRad="38100" dist="38100" dir="2700000" algn="tl">
                    <a:srgbClr val="000000"/>
                  </a:outerShdw>
                </a:effectLst>
                <a:latin typeface="Comic Sans MS" pitchFamily="66" charset="0"/>
              </a:rPr>
              <a:t>CORTISOL</a:t>
            </a:r>
          </a:p>
          <a:p>
            <a:pPr eaLnBrk="1" hangingPunct="1">
              <a:defRPr/>
            </a:pPr>
            <a:endParaRPr lang="es-MX" sz="1800" dirty="0">
              <a:effectLst>
                <a:outerShdw blurRad="38100" dist="38100" dir="2700000" algn="tl">
                  <a:srgbClr val="000000"/>
                </a:outerShdw>
              </a:effectLst>
            </a:endParaRPr>
          </a:p>
          <a:p>
            <a:pPr eaLnBrk="1" hangingPunct="1">
              <a:defRPr/>
            </a:pPr>
            <a:r>
              <a:rPr lang="es-MX" sz="2800" dirty="0">
                <a:effectLst>
                  <a:outerShdw blurRad="38100" dist="38100" dir="2700000" algn="tl">
                    <a:srgbClr val="000000"/>
                  </a:outerShdw>
                </a:effectLst>
                <a:latin typeface="Tahoma" pitchFamily="34" charset="0"/>
              </a:rPr>
              <a:t>TSD: SUPER SUPRESOR</a:t>
            </a:r>
            <a:endParaRPr lang="en-US" sz="2800" dirty="0">
              <a:effectLst>
                <a:outerShdw blurRad="38100" dist="38100" dir="2700000" algn="tl">
                  <a:srgbClr val="000000"/>
                </a:outerShdw>
              </a:effectLst>
              <a:latin typeface="Tahoma" pitchFamily="34" charset="0"/>
            </a:endParaRPr>
          </a:p>
        </p:txBody>
      </p:sp>
      <p:sp>
        <p:nvSpPr>
          <p:cNvPr id="35844" name="Rectangle 4"/>
          <p:cNvSpPr>
            <a:spLocks noChangeArrowheads="1"/>
          </p:cNvSpPr>
          <p:nvPr/>
        </p:nvSpPr>
        <p:spPr bwMode="auto">
          <a:xfrm>
            <a:off x="762000" y="457200"/>
            <a:ext cx="7772400" cy="1143000"/>
          </a:xfrm>
          <a:prstGeom prst="rect">
            <a:avLst/>
          </a:prstGeom>
          <a:noFill/>
          <a:ln w="9525">
            <a:noFill/>
            <a:miter lim="800000"/>
            <a:headEnd/>
            <a:tailEnd/>
          </a:ln>
          <a:effectLst/>
        </p:spPr>
        <p:txBody>
          <a:bodyPr anchor="ctr"/>
          <a:lstStyle/>
          <a:p>
            <a:pPr algn="ctr">
              <a:defRPr/>
            </a:pPr>
            <a:r>
              <a:rPr lang="es-MX" sz="4000" b="1">
                <a:solidFill>
                  <a:schemeClr val="bg1"/>
                </a:solidFill>
                <a:effectLst>
                  <a:outerShdw blurRad="38100" dist="38100" dir="2700000" algn="tl">
                    <a:srgbClr val="000000"/>
                  </a:outerShdw>
                </a:effectLst>
                <a:latin typeface="Tahoma" pitchFamily="34" charset="0"/>
              </a:rPr>
              <a:t>TRASTORNO POR ESTRES</a:t>
            </a:r>
          </a:p>
          <a:p>
            <a:pPr algn="ctr">
              <a:defRPr/>
            </a:pPr>
            <a:r>
              <a:rPr lang="es-MX" sz="4000" b="1">
                <a:solidFill>
                  <a:schemeClr val="bg1"/>
                </a:solidFill>
                <a:effectLst>
                  <a:outerShdw blurRad="38100" dist="38100" dir="2700000" algn="tl">
                    <a:srgbClr val="000000"/>
                  </a:outerShdw>
                </a:effectLst>
                <a:latin typeface="Tahoma" pitchFamily="34" charset="0"/>
              </a:rPr>
              <a:t>POST TRAUMATICO</a:t>
            </a:r>
            <a:endParaRPr lang="en-US" sz="4000" b="1">
              <a:solidFill>
                <a:schemeClr val="bg1"/>
              </a:solidFill>
              <a:effectLst>
                <a:outerShdw blurRad="38100" dist="38100" dir="2700000" algn="tl">
                  <a:srgbClr val="000000"/>
                </a:outerShdw>
              </a:effectLst>
              <a:latin typeface="Tahoma" pitchFamily="34" charset="0"/>
            </a:endParaRPr>
          </a:p>
        </p:txBody>
      </p:sp>
      <p:sp>
        <p:nvSpPr>
          <p:cNvPr id="61445" name="AutoShape 5"/>
          <p:cNvSpPr>
            <a:spLocks noChangeArrowheads="1"/>
          </p:cNvSpPr>
          <p:nvPr/>
        </p:nvSpPr>
        <p:spPr bwMode="auto">
          <a:xfrm>
            <a:off x="5715000" y="2590800"/>
            <a:ext cx="685800" cy="609600"/>
          </a:xfrm>
          <a:prstGeom prst="upArrow">
            <a:avLst>
              <a:gd name="adj1" fmla="val 50000"/>
              <a:gd name="adj2" fmla="val 25000"/>
            </a:avLst>
          </a:prstGeom>
          <a:noFill/>
          <a:ln w="9525">
            <a:solidFill>
              <a:schemeClr val="hlink"/>
            </a:solidFill>
            <a:miter lim="800000"/>
            <a:headEnd/>
            <a:tailEnd/>
          </a:ln>
        </p:spPr>
        <p:txBody>
          <a:bodyPr wrap="none" anchor="ctr"/>
          <a:lstStyle/>
          <a:p>
            <a:endParaRPr lang="es-HN"/>
          </a:p>
        </p:txBody>
      </p:sp>
      <p:sp>
        <p:nvSpPr>
          <p:cNvPr id="61446" name="AutoShape 6"/>
          <p:cNvSpPr>
            <a:spLocks noChangeArrowheads="1"/>
          </p:cNvSpPr>
          <p:nvPr/>
        </p:nvSpPr>
        <p:spPr bwMode="auto">
          <a:xfrm>
            <a:off x="5715000" y="3733800"/>
            <a:ext cx="685800" cy="609600"/>
          </a:xfrm>
          <a:prstGeom prst="upArrow">
            <a:avLst>
              <a:gd name="adj1" fmla="val 50000"/>
              <a:gd name="adj2" fmla="val 25000"/>
            </a:avLst>
          </a:prstGeom>
          <a:noFill/>
          <a:ln w="9525">
            <a:solidFill>
              <a:schemeClr val="hlink"/>
            </a:solidFill>
            <a:miter lim="800000"/>
            <a:headEnd/>
            <a:tailEnd/>
          </a:ln>
        </p:spPr>
        <p:txBody>
          <a:bodyPr wrap="none" anchor="ctr"/>
          <a:lstStyle/>
          <a:p>
            <a:endParaRPr lang="es-HN"/>
          </a:p>
        </p:txBody>
      </p:sp>
      <p:sp>
        <p:nvSpPr>
          <p:cNvPr id="61447" name="AutoShape 7"/>
          <p:cNvSpPr>
            <a:spLocks noChangeArrowheads="1"/>
          </p:cNvSpPr>
          <p:nvPr/>
        </p:nvSpPr>
        <p:spPr bwMode="auto">
          <a:xfrm rot="10730971">
            <a:off x="5715000" y="4876800"/>
            <a:ext cx="685800" cy="609600"/>
          </a:xfrm>
          <a:prstGeom prst="upArrow">
            <a:avLst>
              <a:gd name="adj1" fmla="val 50000"/>
              <a:gd name="adj2" fmla="val 25000"/>
            </a:avLst>
          </a:prstGeom>
          <a:noFill/>
          <a:ln w="9525">
            <a:solidFill>
              <a:schemeClr val="hlink"/>
            </a:solidFill>
            <a:miter lim="800000"/>
            <a:headEnd/>
            <a:tailEnd/>
          </a:ln>
        </p:spPr>
        <p:txBody>
          <a:bodyPr wrap="none" anchor="ctr"/>
          <a:lstStyle/>
          <a:p>
            <a:endParaRPr lang="es-H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914400" y="2667000"/>
            <a:ext cx="7239000" cy="3886200"/>
          </a:xfrm>
        </p:spPr>
        <p:txBody>
          <a:bodyPr/>
          <a:lstStyle/>
          <a:p>
            <a:pPr eaLnBrk="1" hangingPunct="1">
              <a:defRPr/>
            </a:pPr>
            <a:r>
              <a:rPr lang="es-MX" dirty="0">
                <a:effectLst>
                  <a:outerShdw blurRad="38100" dist="38100" dir="2700000" algn="tl">
                    <a:srgbClr val="000000"/>
                  </a:outerShdw>
                </a:effectLst>
                <a:latin typeface="Comic Sans MS" pitchFamily="66" charset="0"/>
              </a:rPr>
              <a:t>TRH</a:t>
            </a:r>
          </a:p>
          <a:p>
            <a:pPr eaLnBrk="1" hangingPunct="1">
              <a:defRPr/>
            </a:pPr>
            <a:endParaRPr lang="es-MX" dirty="0">
              <a:effectLst>
                <a:outerShdw blurRad="38100" dist="38100" dir="2700000" algn="tl">
                  <a:srgbClr val="000000"/>
                </a:outerShdw>
              </a:effectLst>
              <a:latin typeface="Comic Sans MS" pitchFamily="66" charset="0"/>
            </a:endParaRPr>
          </a:p>
          <a:p>
            <a:pPr eaLnBrk="1" hangingPunct="1">
              <a:defRPr/>
            </a:pPr>
            <a:r>
              <a:rPr lang="es-MX" dirty="0">
                <a:effectLst>
                  <a:outerShdw blurRad="38100" dist="38100" dir="2700000" algn="tl">
                    <a:srgbClr val="000000"/>
                  </a:outerShdw>
                </a:effectLst>
                <a:latin typeface="Comic Sans MS" pitchFamily="66" charset="0"/>
              </a:rPr>
              <a:t>TSH</a:t>
            </a:r>
          </a:p>
          <a:p>
            <a:pPr eaLnBrk="1" hangingPunct="1">
              <a:defRPr/>
            </a:pPr>
            <a:endParaRPr lang="es-MX" dirty="0">
              <a:effectLst>
                <a:outerShdw blurRad="38100" dist="38100" dir="2700000" algn="tl">
                  <a:srgbClr val="000000"/>
                </a:outerShdw>
              </a:effectLst>
              <a:latin typeface="Comic Sans MS" pitchFamily="66" charset="0"/>
            </a:endParaRPr>
          </a:p>
          <a:p>
            <a:pPr eaLnBrk="1" hangingPunct="1">
              <a:defRPr/>
            </a:pPr>
            <a:r>
              <a:rPr lang="es-MX" dirty="0">
                <a:effectLst>
                  <a:outerShdw blurRad="38100" dist="38100" dir="2700000" algn="tl">
                    <a:srgbClr val="000000"/>
                  </a:outerShdw>
                </a:effectLst>
                <a:latin typeface="Comic Sans MS" pitchFamily="66" charset="0"/>
              </a:rPr>
              <a:t>T3 – T4</a:t>
            </a:r>
          </a:p>
          <a:p>
            <a:pPr eaLnBrk="1" hangingPunct="1">
              <a:defRPr/>
            </a:pPr>
            <a:endParaRPr lang="es-MX" sz="1800" dirty="0">
              <a:effectLst>
                <a:outerShdw blurRad="38100" dist="38100" dir="2700000" algn="tl">
                  <a:srgbClr val="000000"/>
                </a:outerShdw>
              </a:effectLst>
            </a:endParaRPr>
          </a:p>
          <a:p>
            <a:pPr eaLnBrk="1" hangingPunct="1">
              <a:defRPr/>
            </a:pPr>
            <a:r>
              <a:rPr lang="es-MX" sz="2800" dirty="0">
                <a:effectLst>
                  <a:outerShdw blurRad="38100" dist="38100" dir="2700000" algn="tl">
                    <a:srgbClr val="000000"/>
                  </a:outerShdw>
                </a:effectLst>
                <a:latin typeface="Tahoma" pitchFamily="34" charset="0"/>
              </a:rPr>
              <a:t>TEST TRH–TSH: HIPERRESPUESTA</a:t>
            </a:r>
            <a:endParaRPr lang="en-US" sz="2800" dirty="0">
              <a:effectLst>
                <a:outerShdw blurRad="38100" dist="38100" dir="2700000" algn="tl">
                  <a:srgbClr val="000000"/>
                </a:outerShdw>
              </a:effectLst>
              <a:latin typeface="Tahoma" pitchFamily="34" charset="0"/>
            </a:endParaRPr>
          </a:p>
        </p:txBody>
      </p:sp>
      <p:sp>
        <p:nvSpPr>
          <p:cNvPr id="36868" name="Rectangle 4"/>
          <p:cNvSpPr>
            <a:spLocks noChangeArrowheads="1"/>
          </p:cNvSpPr>
          <p:nvPr/>
        </p:nvSpPr>
        <p:spPr bwMode="auto">
          <a:xfrm>
            <a:off x="762000" y="457200"/>
            <a:ext cx="7772400" cy="1143000"/>
          </a:xfrm>
          <a:prstGeom prst="rect">
            <a:avLst/>
          </a:prstGeom>
          <a:noFill/>
          <a:ln w="9525">
            <a:noFill/>
            <a:miter lim="800000"/>
            <a:headEnd/>
            <a:tailEnd/>
          </a:ln>
          <a:effectLst/>
        </p:spPr>
        <p:txBody>
          <a:bodyPr anchor="ctr"/>
          <a:lstStyle/>
          <a:p>
            <a:pPr algn="ctr">
              <a:defRPr/>
            </a:pPr>
            <a:r>
              <a:rPr lang="es-MX" sz="4000" b="1">
                <a:solidFill>
                  <a:schemeClr val="bg1"/>
                </a:solidFill>
                <a:effectLst>
                  <a:outerShdw blurRad="38100" dist="38100" dir="2700000" algn="tl">
                    <a:srgbClr val="000000"/>
                  </a:outerShdw>
                </a:effectLst>
                <a:latin typeface="Tahoma" pitchFamily="34" charset="0"/>
              </a:rPr>
              <a:t>TRASTORNO POR ESTRES</a:t>
            </a:r>
          </a:p>
          <a:p>
            <a:pPr algn="ctr">
              <a:defRPr/>
            </a:pPr>
            <a:r>
              <a:rPr lang="es-MX" sz="4000" b="1">
                <a:solidFill>
                  <a:schemeClr val="bg1"/>
                </a:solidFill>
                <a:effectLst>
                  <a:outerShdw blurRad="38100" dist="38100" dir="2700000" algn="tl">
                    <a:srgbClr val="000000"/>
                  </a:outerShdw>
                </a:effectLst>
                <a:latin typeface="Tahoma" pitchFamily="34" charset="0"/>
              </a:rPr>
              <a:t>POST TRAUMATICO</a:t>
            </a:r>
            <a:endParaRPr lang="en-US" sz="4000" b="1">
              <a:solidFill>
                <a:schemeClr val="bg1"/>
              </a:solidFill>
              <a:effectLst>
                <a:outerShdw blurRad="38100" dist="38100" dir="2700000" algn="tl">
                  <a:srgbClr val="000000"/>
                </a:outerShdw>
              </a:effectLst>
              <a:latin typeface="Tahoma" pitchFamily="34" charset="0"/>
            </a:endParaRPr>
          </a:p>
        </p:txBody>
      </p:sp>
      <p:sp>
        <p:nvSpPr>
          <p:cNvPr id="36869" name="Rectangle 5"/>
          <p:cNvSpPr>
            <a:spLocks noChangeArrowheads="1"/>
          </p:cNvSpPr>
          <p:nvPr/>
        </p:nvSpPr>
        <p:spPr bwMode="auto">
          <a:xfrm>
            <a:off x="685800" y="1524000"/>
            <a:ext cx="7772400" cy="1143000"/>
          </a:xfrm>
          <a:prstGeom prst="rect">
            <a:avLst/>
          </a:prstGeom>
          <a:noFill/>
          <a:ln w="9525">
            <a:noFill/>
            <a:miter lim="800000"/>
            <a:headEnd/>
            <a:tailEnd/>
          </a:ln>
          <a:effectLst/>
        </p:spPr>
        <p:txBody>
          <a:bodyPr anchor="ctr"/>
          <a:lstStyle/>
          <a:p>
            <a:pPr algn="ctr">
              <a:defRPr/>
            </a:pPr>
            <a:r>
              <a:rPr lang="es-MX">
                <a:solidFill>
                  <a:srgbClr val="FF9900"/>
                </a:solidFill>
                <a:effectLst>
                  <a:outerShdw blurRad="38100" dist="38100" dir="2700000" algn="tl">
                    <a:srgbClr val="000000"/>
                  </a:outerShdw>
                </a:effectLst>
                <a:latin typeface="Tahoma" pitchFamily="34" charset="0"/>
              </a:rPr>
              <a:t>ALTERACI0NES NEUROENDOCRINOLOGICAS</a:t>
            </a:r>
            <a:endParaRPr lang="en-US">
              <a:solidFill>
                <a:srgbClr val="FF9900"/>
              </a:solidFill>
              <a:effectLst>
                <a:outerShdw blurRad="38100" dist="38100" dir="2700000" algn="tl">
                  <a:srgbClr val="000000"/>
                </a:outerShdw>
              </a:effectLst>
              <a:latin typeface="Tahoma" pitchFamily="34" charset="0"/>
            </a:endParaRPr>
          </a:p>
        </p:txBody>
      </p:sp>
      <p:sp>
        <p:nvSpPr>
          <p:cNvPr id="62469" name="AutoShape 6"/>
          <p:cNvSpPr>
            <a:spLocks noChangeArrowheads="1"/>
          </p:cNvSpPr>
          <p:nvPr/>
        </p:nvSpPr>
        <p:spPr bwMode="auto">
          <a:xfrm>
            <a:off x="5715000" y="4876800"/>
            <a:ext cx="685800" cy="609600"/>
          </a:xfrm>
          <a:prstGeom prst="upArrow">
            <a:avLst>
              <a:gd name="adj1" fmla="val 50000"/>
              <a:gd name="adj2" fmla="val 25000"/>
            </a:avLst>
          </a:prstGeom>
          <a:noFill/>
          <a:ln w="9525">
            <a:solidFill>
              <a:schemeClr val="hlink"/>
            </a:solidFill>
            <a:miter lim="800000"/>
            <a:headEnd/>
            <a:tailEnd/>
          </a:ln>
        </p:spPr>
        <p:txBody>
          <a:bodyPr wrap="none" anchor="ctr"/>
          <a:lstStyle/>
          <a:p>
            <a:endParaRPr lang="es-HN"/>
          </a:p>
        </p:txBody>
      </p:sp>
      <p:sp>
        <p:nvSpPr>
          <p:cNvPr id="62470" name="AutoShape 7"/>
          <p:cNvSpPr>
            <a:spLocks noChangeArrowheads="1"/>
          </p:cNvSpPr>
          <p:nvPr/>
        </p:nvSpPr>
        <p:spPr bwMode="auto">
          <a:xfrm>
            <a:off x="5715000" y="3733800"/>
            <a:ext cx="685800" cy="609600"/>
          </a:xfrm>
          <a:prstGeom prst="upArrow">
            <a:avLst>
              <a:gd name="adj1" fmla="val 50000"/>
              <a:gd name="adj2" fmla="val 25000"/>
            </a:avLst>
          </a:prstGeom>
          <a:noFill/>
          <a:ln w="9525">
            <a:solidFill>
              <a:schemeClr val="hlink"/>
            </a:solidFill>
            <a:miter lim="800000"/>
            <a:headEnd/>
            <a:tailEnd/>
          </a:ln>
        </p:spPr>
        <p:txBody>
          <a:bodyPr wrap="none" anchor="ctr"/>
          <a:lstStyle/>
          <a:p>
            <a:endParaRPr lang="es-HN"/>
          </a:p>
        </p:txBody>
      </p:sp>
      <p:sp>
        <p:nvSpPr>
          <p:cNvPr id="62471" name="AutoShape 8"/>
          <p:cNvSpPr>
            <a:spLocks noChangeArrowheads="1"/>
          </p:cNvSpPr>
          <p:nvPr/>
        </p:nvSpPr>
        <p:spPr bwMode="auto">
          <a:xfrm>
            <a:off x="6553200" y="4876800"/>
            <a:ext cx="685800" cy="609600"/>
          </a:xfrm>
          <a:prstGeom prst="upArrow">
            <a:avLst>
              <a:gd name="adj1" fmla="val 50000"/>
              <a:gd name="adj2" fmla="val 25000"/>
            </a:avLst>
          </a:prstGeom>
          <a:noFill/>
          <a:ln w="9525">
            <a:solidFill>
              <a:schemeClr val="hlink"/>
            </a:solidFill>
            <a:miter lim="800000"/>
            <a:headEnd/>
            <a:tailEnd/>
          </a:ln>
        </p:spPr>
        <p:txBody>
          <a:bodyPr wrap="none" anchor="ctr"/>
          <a:lstStyle/>
          <a:p>
            <a:endParaRPr lang="es-HN"/>
          </a:p>
        </p:txBody>
      </p:sp>
      <p:sp>
        <p:nvSpPr>
          <p:cNvPr id="62472" name="AutoShape 9"/>
          <p:cNvSpPr>
            <a:spLocks noChangeArrowheads="1"/>
          </p:cNvSpPr>
          <p:nvPr/>
        </p:nvSpPr>
        <p:spPr bwMode="auto">
          <a:xfrm>
            <a:off x="5715000" y="2590800"/>
            <a:ext cx="685800" cy="609600"/>
          </a:xfrm>
          <a:prstGeom prst="upArrow">
            <a:avLst>
              <a:gd name="adj1" fmla="val 50000"/>
              <a:gd name="adj2" fmla="val 25000"/>
            </a:avLst>
          </a:prstGeom>
          <a:noFill/>
          <a:ln w="9525">
            <a:solidFill>
              <a:schemeClr val="hlink"/>
            </a:solidFill>
            <a:miter lim="800000"/>
            <a:headEnd/>
            <a:tailEnd/>
          </a:ln>
        </p:spPr>
        <p:txBody>
          <a:bodyPr wrap="none" anchor="ctr"/>
          <a:lstStyle/>
          <a:p>
            <a:endParaRPr lang="es-H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395288" y="2420938"/>
            <a:ext cx="7221537" cy="3440112"/>
            <a:chOff x="897" y="1248"/>
            <a:chExt cx="4549" cy="2167"/>
          </a:xfrm>
        </p:grpSpPr>
        <p:grpSp>
          <p:nvGrpSpPr>
            <p:cNvPr id="39941" name="Group 3"/>
            <p:cNvGrpSpPr>
              <a:grpSpLocks/>
            </p:cNvGrpSpPr>
            <p:nvPr/>
          </p:nvGrpSpPr>
          <p:grpSpPr bwMode="auto">
            <a:xfrm>
              <a:off x="897" y="1248"/>
              <a:ext cx="4376" cy="2167"/>
              <a:chOff x="1104" y="1248"/>
              <a:chExt cx="3408" cy="2352"/>
            </a:xfrm>
          </p:grpSpPr>
          <p:sp>
            <p:nvSpPr>
              <p:cNvPr id="39943" name="Line 4"/>
              <p:cNvSpPr>
                <a:spLocks noChangeShapeType="1"/>
              </p:cNvSpPr>
              <p:nvPr/>
            </p:nvSpPr>
            <p:spPr bwMode="auto">
              <a:xfrm>
                <a:off x="1104" y="2784"/>
                <a:ext cx="96" cy="0"/>
              </a:xfrm>
              <a:prstGeom prst="line">
                <a:avLst/>
              </a:prstGeom>
              <a:noFill/>
              <a:ln w="38100">
                <a:solidFill>
                  <a:schemeClr val="tx1"/>
                </a:solidFill>
                <a:round/>
                <a:headEnd/>
                <a:tailEnd/>
              </a:ln>
            </p:spPr>
            <p:txBody>
              <a:bodyPr wrap="none" anchor="ctr"/>
              <a:lstStyle/>
              <a:p>
                <a:endParaRPr lang="en-US"/>
              </a:p>
            </p:txBody>
          </p:sp>
          <p:sp>
            <p:nvSpPr>
              <p:cNvPr id="39944" name="Line 5"/>
              <p:cNvSpPr>
                <a:spLocks noChangeShapeType="1"/>
              </p:cNvSpPr>
              <p:nvPr/>
            </p:nvSpPr>
            <p:spPr bwMode="auto">
              <a:xfrm>
                <a:off x="1104" y="2400"/>
                <a:ext cx="96" cy="0"/>
              </a:xfrm>
              <a:prstGeom prst="line">
                <a:avLst/>
              </a:prstGeom>
              <a:noFill/>
              <a:ln w="38100">
                <a:solidFill>
                  <a:schemeClr val="tx1"/>
                </a:solidFill>
                <a:round/>
                <a:headEnd/>
                <a:tailEnd/>
              </a:ln>
            </p:spPr>
            <p:txBody>
              <a:bodyPr wrap="none" anchor="ctr"/>
              <a:lstStyle/>
              <a:p>
                <a:endParaRPr lang="en-US"/>
              </a:p>
            </p:txBody>
          </p:sp>
          <p:sp>
            <p:nvSpPr>
              <p:cNvPr id="39945" name="Line 6"/>
              <p:cNvSpPr>
                <a:spLocks noChangeShapeType="1"/>
              </p:cNvSpPr>
              <p:nvPr/>
            </p:nvSpPr>
            <p:spPr bwMode="auto">
              <a:xfrm>
                <a:off x="1104" y="3168"/>
                <a:ext cx="96" cy="0"/>
              </a:xfrm>
              <a:prstGeom prst="line">
                <a:avLst/>
              </a:prstGeom>
              <a:noFill/>
              <a:ln w="38100">
                <a:solidFill>
                  <a:schemeClr val="tx1"/>
                </a:solidFill>
                <a:round/>
                <a:headEnd/>
                <a:tailEnd/>
              </a:ln>
            </p:spPr>
            <p:txBody>
              <a:bodyPr wrap="none" anchor="ctr"/>
              <a:lstStyle/>
              <a:p>
                <a:endParaRPr lang="en-US"/>
              </a:p>
            </p:txBody>
          </p:sp>
          <p:sp>
            <p:nvSpPr>
              <p:cNvPr id="39946" name="Line 7"/>
              <p:cNvSpPr>
                <a:spLocks noChangeShapeType="1"/>
              </p:cNvSpPr>
              <p:nvPr/>
            </p:nvSpPr>
            <p:spPr bwMode="auto">
              <a:xfrm>
                <a:off x="1104" y="2016"/>
                <a:ext cx="96" cy="0"/>
              </a:xfrm>
              <a:prstGeom prst="line">
                <a:avLst/>
              </a:prstGeom>
              <a:noFill/>
              <a:ln w="38100">
                <a:solidFill>
                  <a:schemeClr val="tx1"/>
                </a:solidFill>
                <a:round/>
                <a:headEnd/>
                <a:tailEnd/>
              </a:ln>
            </p:spPr>
            <p:txBody>
              <a:bodyPr wrap="none" anchor="ctr"/>
              <a:lstStyle/>
              <a:p>
                <a:endParaRPr lang="en-US"/>
              </a:p>
            </p:txBody>
          </p:sp>
          <p:sp>
            <p:nvSpPr>
              <p:cNvPr id="39947" name="Line 8"/>
              <p:cNvSpPr>
                <a:spLocks noChangeShapeType="1"/>
              </p:cNvSpPr>
              <p:nvPr/>
            </p:nvSpPr>
            <p:spPr bwMode="auto">
              <a:xfrm>
                <a:off x="1104" y="1632"/>
                <a:ext cx="96" cy="0"/>
              </a:xfrm>
              <a:prstGeom prst="line">
                <a:avLst/>
              </a:prstGeom>
              <a:noFill/>
              <a:ln w="38100">
                <a:solidFill>
                  <a:schemeClr val="tx1"/>
                </a:solidFill>
                <a:round/>
                <a:headEnd/>
                <a:tailEnd/>
              </a:ln>
            </p:spPr>
            <p:txBody>
              <a:bodyPr wrap="none" anchor="ctr"/>
              <a:lstStyle/>
              <a:p>
                <a:endParaRPr lang="en-US"/>
              </a:p>
            </p:txBody>
          </p:sp>
          <p:sp>
            <p:nvSpPr>
              <p:cNvPr id="39948" name="Line 9"/>
              <p:cNvSpPr>
                <a:spLocks noChangeShapeType="1"/>
              </p:cNvSpPr>
              <p:nvPr/>
            </p:nvSpPr>
            <p:spPr bwMode="auto">
              <a:xfrm>
                <a:off x="1104" y="1248"/>
                <a:ext cx="96" cy="0"/>
              </a:xfrm>
              <a:prstGeom prst="line">
                <a:avLst/>
              </a:prstGeom>
              <a:noFill/>
              <a:ln w="38100">
                <a:solidFill>
                  <a:schemeClr val="tx1"/>
                </a:solidFill>
                <a:round/>
                <a:headEnd/>
                <a:tailEnd/>
              </a:ln>
            </p:spPr>
            <p:txBody>
              <a:bodyPr wrap="none" anchor="ctr"/>
              <a:lstStyle/>
              <a:p>
                <a:endParaRPr lang="en-US"/>
              </a:p>
            </p:txBody>
          </p:sp>
          <p:sp>
            <p:nvSpPr>
              <p:cNvPr id="39949" name="Line 10"/>
              <p:cNvSpPr>
                <a:spLocks noChangeShapeType="1"/>
              </p:cNvSpPr>
              <p:nvPr/>
            </p:nvSpPr>
            <p:spPr bwMode="auto">
              <a:xfrm flipV="1">
                <a:off x="1488" y="3504"/>
                <a:ext cx="0" cy="96"/>
              </a:xfrm>
              <a:prstGeom prst="line">
                <a:avLst/>
              </a:prstGeom>
              <a:noFill/>
              <a:ln w="38100">
                <a:solidFill>
                  <a:schemeClr val="tx1"/>
                </a:solidFill>
                <a:round/>
                <a:headEnd/>
                <a:tailEnd/>
              </a:ln>
            </p:spPr>
            <p:txBody>
              <a:bodyPr wrap="none" anchor="ctr"/>
              <a:lstStyle/>
              <a:p>
                <a:endParaRPr lang="en-US"/>
              </a:p>
            </p:txBody>
          </p:sp>
          <p:sp>
            <p:nvSpPr>
              <p:cNvPr id="39950" name="Line 11"/>
              <p:cNvSpPr>
                <a:spLocks noChangeShapeType="1"/>
              </p:cNvSpPr>
              <p:nvPr/>
            </p:nvSpPr>
            <p:spPr bwMode="auto">
              <a:xfrm flipV="1">
                <a:off x="1824" y="3504"/>
                <a:ext cx="0" cy="96"/>
              </a:xfrm>
              <a:prstGeom prst="line">
                <a:avLst/>
              </a:prstGeom>
              <a:noFill/>
              <a:ln w="38100">
                <a:solidFill>
                  <a:schemeClr val="tx1"/>
                </a:solidFill>
                <a:round/>
                <a:headEnd/>
                <a:tailEnd/>
              </a:ln>
            </p:spPr>
            <p:txBody>
              <a:bodyPr wrap="none" anchor="ctr"/>
              <a:lstStyle/>
              <a:p>
                <a:endParaRPr lang="en-US"/>
              </a:p>
            </p:txBody>
          </p:sp>
          <p:sp>
            <p:nvSpPr>
              <p:cNvPr id="39951" name="Line 12"/>
              <p:cNvSpPr>
                <a:spLocks noChangeShapeType="1"/>
              </p:cNvSpPr>
              <p:nvPr/>
            </p:nvSpPr>
            <p:spPr bwMode="auto">
              <a:xfrm flipV="1">
                <a:off x="2160" y="3504"/>
                <a:ext cx="0" cy="96"/>
              </a:xfrm>
              <a:prstGeom prst="line">
                <a:avLst/>
              </a:prstGeom>
              <a:noFill/>
              <a:ln w="38100">
                <a:solidFill>
                  <a:schemeClr val="tx1"/>
                </a:solidFill>
                <a:round/>
                <a:headEnd/>
                <a:tailEnd/>
              </a:ln>
            </p:spPr>
            <p:txBody>
              <a:bodyPr wrap="none" anchor="ctr"/>
              <a:lstStyle/>
              <a:p>
                <a:endParaRPr lang="en-US"/>
              </a:p>
            </p:txBody>
          </p:sp>
          <p:sp>
            <p:nvSpPr>
              <p:cNvPr id="39952" name="Line 13"/>
              <p:cNvSpPr>
                <a:spLocks noChangeShapeType="1"/>
              </p:cNvSpPr>
              <p:nvPr/>
            </p:nvSpPr>
            <p:spPr bwMode="auto">
              <a:xfrm flipV="1">
                <a:off x="2496" y="3504"/>
                <a:ext cx="0" cy="96"/>
              </a:xfrm>
              <a:prstGeom prst="line">
                <a:avLst/>
              </a:prstGeom>
              <a:noFill/>
              <a:ln w="38100">
                <a:solidFill>
                  <a:schemeClr val="tx1"/>
                </a:solidFill>
                <a:round/>
                <a:headEnd/>
                <a:tailEnd/>
              </a:ln>
            </p:spPr>
            <p:txBody>
              <a:bodyPr wrap="none" anchor="ctr"/>
              <a:lstStyle/>
              <a:p>
                <a:endParaRPr lang="en-US"/>
              </a:p>
            </p:txBody>
          </p:sp>
          <p:sp>
            <p:nvSpPr>
              <p:cNvPr id="39953" name="Line 14"/>
              <p:cNvSpPr>
                <a:spLocks noChangeShapeType="1"/>
              </p:cNvSpPr>
              <p:nvPr/>
            </p:nvSpPr>
            <p:spPr bwMode="auto">
              <a:xfrm flipV="1">
                <a:off x="2832" y="3504"/>
                <a:ext cx="0" cy="96"/>
              </a:xfrm>
              <a:prstGeom prst="line">
                <a:avLst/>
              </a:prstGeom>
              <a:noFill/>
              <a:ln w="38100">
                <a:solidFill>
                  <a:schemeClr val="tx1"/>
                </a:solidFill>
                <a:round/>
                <a:headEnd/>
                <a:tailEnd/>
              </a:ln>
            </p:spPr>
            <p:txBody>
              <a:bodyPr wrap="none" anchor="ctr"/>
              <a:lstStyle/>
              <a:p>
                <a:endParaRPr lang="en-US"/>
              </a:p>
            </p:txBody>
          </p:sp>
          <p:sp>
            <p:nvSpPr>
              <p:cNvPr id="39954" name="Line 15"/>
              <p:cNvSpPr>
                <a:spLocks noChangeShapeType="1"/>
              </p:cNvSpPr>
              <p:nvPr/>
            </p:nvSpPr>
            <p:spPr bwMode="auto">
              <a:xfrm flipV="1">
                <a:off x="3168" y="3504"/>
                <a:ext cx="0" cy="96"/>
              </a:xfrm>
              <a:prstGeom prst="line">
                <a:avLst/>
              </a:prstGeom>
              <a:noFill/>
              <a:ln w="38100">
                <a:solidFill>
                  <a:schemeClr val="tx1"/>
                </a:solidFill>
                <a:round/>
                <a:headEnd/>
                <a:tailEnd/>
              </a:ln>
            </p:spPr>
            <p:txBody>
              <a:bodyPr wrap="none" anchor="ctr"/>
              <a:lstStyle/>
              <a:p>
                <a:endParaRPr lang="en-US"/>
              </a:p>
            </p:txBody>
          </p:sp>
          <p:sp>
            <p:nvSpPr>
              <p:cNvPr id="39955" name="Line 16"/>
              <p:cNvSpPr>
                <a:spLocks noChangeShapeType="1"/>
              </p:cNvSpPr>
              <p:nvPr/>
            </p:nvSpPr>
            <p:spPr bwMode="auto">
              <a:xfrm flipV="1">
                <a:off x="3504" y="3504"/>
                <a:ext cx="0" cy="96"/>
              </a:xfrm>
              <a:prstGeom prst="line">
                <a:avLst/>
              </a:prstGeom>
              <a:noFill/>
              <a:ln w="38100">
                <a:solidFill>
                  <a:schemeClr val="tx1"/>
                </a:solidFill>
                <a:round/>
                <a:headEnd/>
                <a:tailEnd/>
              </a:ln>
            </p:spPr>
            <p:txBody>
              <a:bodyPr wrap="none" anchor="ctr"/>
              <a:lstStyle/>
              <a:p>
                <a:endParaRPr lang="en-US"/>
              </a:p>
            </p:txBody>
          </p:sp>
          <p:sp>
            <p:nvSpPr>
              <p:cNvPr id="39956" name="Line 17"/>
              <p:cNvSpPr>
                <a:spLocks noChangeShapeType="1"/>
              </p:cNvSpPr>
              <p:nvPr/>
            </p:nvSpPr>
            <p:spPr bwMode="auto">
              <a:xfrm flipV="1">
                <a:off x="3840" y="3504"/>
                <a:ext cx="0" cy="96"/>
              </a:xfrm>
              <a:prstGeom prst="line">
                <a:avLst/>
              </a:prstGeom>
              <a:noFill/>
              <a:ln w="38100">
                <a:solidFill>
                  <a:schemeClr val="tx1"/>
                </a:solidFill>
                <a:round/>
                <a:headEnd/>
                <a:tailEnd/>
              </a:ln>
            </p:spPr>
            <p:txBody>
              <a:bodyPr wrap="none" anchor="ctr"/>
              <a:lstStyle/>
              <a:p>
                <a:endParaRPr lang="en-US"/>
              </a:p>
            </p:txBody>
          </p:sp>
          <p:sp>
            <p:nvSpPr>
              <p:cNvPr id="39957" name="Line 18"/>
              <p:cNvSpPr>
                <a:spLocks noChangeShapeType="1"/>
              </p:cNvSpPr>
              <p:nvPr/>
            </p:nvSpPr>
            <p:spPr bwMode="auto">
              <a:xfrm flipV="1">
                <a:off x="4176" y="3504"/>
                <a:ext cx="0" cy="96"/>
              </a:xfrm>
              <a:prstGeom prst="line">
                <a:avLst/>
              </a:prstGeom>
              <a:noFill/>
              <a:ln w="38100">
                <a:solidFill>
                  <a:schemeClr val="tx1"/>
                </a:solidFill>
                <a:round/>
                <a:headEnd/>
                <a:tailEnd/>
              </a:ln>
            </p:spPr>
            <p:txBody>
              <a:bodyPr wrap="none" anchor="ctr"/>
              <a:lstStyle/>
              <a:p>
                <a:endParaRPr lang="en-US"/>
              </a:p>
            </p:txBody>
          </p:sp>
          <p:sp>
            <p:nvSpPr>
              <p:cNvPr id="39958" name="Freeform 19"/>
              <p:cNvSpPr>
                <a:spLocks/>
              </p:cNvSpPr>
              <p:nvPr/>
            </p:nvSpPr>
            <p:spPr bwMode="auto">
              <a:xfrm>
                <a:off x="1152" y="2208"/>
                <a:ext cx="3312" cy="240"/>
              </a:xfrm>
              <a:custGeom>
                <a:avLst/>
                <a:gdLst>
                  <a:gd name="T0" fmla="*/ 0 w 3312"/>
                  <a:gd name="T1" fmla="*/ 240 h 240"/>
                  <a:gd name="T2" fmla="*/ 288 w 3312"/>
                  <a:gd name="T3" fmla="*/ 0 h 240"/>
                  <a:gd name="T4" fmla="*/ 672 w 3312"/>
                  <a:gd name="T5" fmla="*/ 240 h 240"/>
                  <a:gd name="T6" fmla="*/ 1008 w 3312"/>
                  <a:gd name="T7" fmla="*/ 0 h 240"/>
                  <a:gd name="T8" fmla="*/ 1344 w 3312"/>
                  <a:gd name="T9" fmla="*/ 240 h 240"/>
                  <a:gd name="T10" fmla="*/ 1680 w 3312"/>
                  <a:gd name="T11" fmla="*/ 0 h 240"/>
                  <a:gd name="T12" fmla="*/ 2016 w 3312"/>
                  <a:gd name="T13" fmla="*/ 240 h 240"/>
                  <a:gd name="T14" fmla="*/ 2352 w 3312"/>
                  <a:gd name="T15" fmla="*/ 0 h 240"/>
                  <a:gd name="T16" fmla="*/ 2688 w 3312"/>
                  <a:gd name="T17" fmla="*/ 240 h 240"/>
                  <a:gd name="T18" fmla="*/ 3024 w 3312"/>
                  <a:gd name="T19" fmla="*/ 0 h 240"/>
                  <a:gd name="T20" fmla="*/ 3312 w 3312"/>
                  <a:gd name="T21" fmla="*/ 240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12"/>
                  <a:gd name="T34" fmla="*/ 0 h 240"/>
                  <a:gd name="T35" fmla="*/ 3312 w 3312"/>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12" h="240">
                    <a:moveTo>
                      <a:pt x="0" y="240"/>
                    </a:moveTo>
                    <a:cubicBezTo>
                      <a:pt x="88" y="120"/>
                      <a:pt x="176" y="0"/>
                      <a:pt x="288" y="0"/>
                    </a:cubicBezTo>
                    <a:cubicBezTo>
                      <a:pt x="400" y="0"/>
                      <a:pt x="552" y="240"/>
                      <a:pt x="672" y="240"/>
                    </a:cubicBezTo>
                    <a:cubicBezTo>
                      <a:pt x="792" y="240"/>
                      <a:pt x="896" y="0"/>
                      <a:pt x="1008" y="0"/>
                    </a:cubicBezTo>
                    <a:cubicBezTo>
                      <a:pt x="1120" y="0"/>
                      <a:pt x="1232" y="240"/>
                      <a:pt x="1344" y="240"/>
                    </a:cubicBezTo>
                    <a:cubicBezTo>
                      <a:pt x="1456" y="240"/>
                      <a:pt x="1568" y="0"/>
                      <a:pt x="1680" y="0"/>
                    </a:cubicBezTo>
                    <a:cubicBezTo>
                      <a:pt x="1792" y="0"/>
                      <a:pt x="1904" y="240"/>
                      <a:pt x="2016" y="240"/>
                    </a:cubicBezTo>
                    <a:cubicBezTo>
                      <a:pt x="2128" y="240"/>
                      <a:pt x="2240" y="0"/>
                      <a:pt x="2352" y="0"/>
                    </a:cubicBezTo>
                    <a:cubicBezTo>
                      <a:pt x="2464" y="0"/>
                      <a:pt x="2576" y="240"/>
                      <a:pt x="2688" y="240"/>
                    </a:cubicBezTo>
                    <a:cubicBezTo>
                      <a:pt x="2800" y="240"/>
                      <a:pt x="2920" y="0"/>
                      <a:pt x="3024" y="0"/>
                    </a:cubicBezTo>
                    <a:cubicBezTo>
                      <a:pt x="3128" y="0"/>
                      <a:pt x="3264" y="200"/>
                      <a:pt x="3312" y="240"/>
                    </a:cubicBezTo>
                  </a:path>
                </a:pathLst>
              </a:custGeom>
              <a:noFill/>
              <a:ln w="38100">
                <a:solidFill>
                  <a:srgbClr val="FFFF66"/>
                </a:solidFill>
                <a:round/>
                <a:headEnd/>
                <a:tailEnd/>
              </a:ln>
            </p:spPr>
            <p:txBody>
              <a:bodyPr wrap="none" anchor="ctr"/>
              <a:lstStyle/>
              <a:p>
                <a:endParaRPr lang="es-HN"/>
              </a:p>
            </p:txBody>
          </p:sp>
          <p:sp>
            <p:nvSpPr>
              <p:cNvPr id="39959" name="Line 20"/>
              <p:cNvSpPr>
                <a:spLocks noChangeShapeType="1"/>
              </p:cNvSpPr>
              <p:nvPr/>
            </p:nvSpPr>
            <p:spPr bwMode="auto">
              <a:xfrm flipV="1">
                <a:off x="1152" y="1248"/>
                <a:ext cx="0" cy="2304"/>
              </a:xfrm>
              <a:prstGeom prst="line">
                <a:avLst/>
              </a:prstGeom>
              <a:noFill/>
              <a:ln w="38100">
                <a:solidFill>
                  <a:schemeClr val="tx1"/>
                </a:solidFill>
                <a:round/>
                <a:headEnd/>
                <a:tailEnd/>
              </a:ln>
            </p:spPr>
            <p:txBody>
              <a:bodyPr wrap="none" anchor="ctr"/>
              <a:lstStyle/>
              <a:p>
                <a:endParaRPr lang="en-US"/>
              </a:p>
            </p:txBody>
          </p:sp>
          <p:sp>
            <p:nvSpPr>
              <p:cNvPr id="39960" name="Line 21"/>
              <p:cNvSpPr>
                <a:spLocks noChangeShapeType="1"/>
              </p:cNvSpPr>
              <p:nvPr/>
            </p:nvSpPr>
            <p:spPr bwMode="auto">
              <a:xfrm flipV="1">
                <a:off x="1728" y="1392"/>
                <a:ext cx="0" cy="1008"/>
              </a:xfrm>
              <a:prstGeom prst="line">
                <a:avLst/>
              </a:prstGeom>
              <a:noFill/>
              <a:ln w="38100">
                <a:solidFill>
                  <a:srgbClr val="FFFF66"/>
                </a:solidFill>
                <a:round/>
                <a:headEnd/>
                <a:tailEnd/>
              </a:ln>
            </p:spPr>
            <p:txBody>
              <a:bodyPr wrap="none" anchor="ctr"/>
              <a:lstStyle/>
              <a:p>
                <a:endParaRPr lang="en-US"/>
              </a:p>
            </p:txBody>
          </p:sp>
          <p:sp>
            <p:nvSpPr>
              <p:cNvPr id="39961" name="Line 22"/>
              <p:cNvSpPr>
                <a:spLocks noChangeShapeType="1"/>
              </p:cNvSpPr>
              <p:nvPr/>
            </p:nvSpPr>
            <p:spPr bwMode="auto">
              <a:xfrm flipH="1" flipV="1">
                <a:off x="1728" y="1392"/>
                <a:ext cx="260" cy="960"/>
              </a:xfrm>
              <a:prstGeom prst="line">
                <a:avLst/>
              </a:prstGeom>
              <a:noFill/>
              <a:ln w="38100">
                <a:solidFill>
                  <a:srgbClr val="FFFF66"/>
                </a:solidFill>
                <a:round/>
                <a:headEnd/>
                <a:tailEnd/>
              </a:ln>
            </p:spPr>
            <p:txBody>
              <a:bodyPr wrap="none" anchor="ctr"/>
              <a:lstStyle/>
              <a:p>
                <a:endParaRPr lang="en-US"/>
              </a:p>
            </p:txBody>
          </p:sp>
          <p:sp>
            <p:nvSpPr>
              <p:cNvPr id="39962" name="Text Box 23"/>
              <p:cNvSpPr txBox="1">
                <a:spLocks noChangeArrowheads="1"/>
              </p:cNvSpPr>
              <p:nvPr/>
            </p:nvSpPr>
            <p:spPr bwMode="auto">
              <a:xfrm>
                <a:off x="1776" y="2428"/>
                <a:ext cx="442" cy="230"/>
              </a:xfrm>
              <a:prstGeom prst="rect">
                <a:avLst/>
              </a:prstGeom>
              <a:noFill/>
              <a:ln w="28575">
                <a:noFill/>
                <a:miter lim="800000"/>
                <a:headEnd/>
                <a:tailEnd/>
              </a:ln>
            </p:spPr>
            <p:txBody>
              <a:bodyPr>
                <a:spAutoFit/>
              </a:bodyPr>
              <a:lstStyle/>
              <a:p>
                <a:pPr eaLnBrk="0" hangingPunct="0">
                  <a:spcBef>
                    <a:spcPct val="50000"/>
                  </a:spcBef>
                </a:pPr>
                <a:r>
                  <a:rPr lang="en-US" sz="1600" b="1">
                    <a:solidFill>
                      <a:schemeClr val="accent1"/>
                    </a:solidFill>
                    <a:latin typeface="Verdana" pitchFamily="34" charset="0"/>
                    <a:cs typeface="Times New Roman" pitchFamily="18" charset="0"/>
                  </a:rPr>
                  <a:t>Días</a:t>
                </a:r>
              </a:p>
            </p:txBody>
          </p:sp>
          <p:sp>
            <p:nvSpPr>
              <p:cNvPr id="39963" name="Text Box 24"/>
              <p:cNvSpPr txBox="1">
                <a:spLocks noChangeArrowheads="1"/>
              </p:cNvSpPr>
              <p:nvPr/>
            </p:nvSpPr>
            <p:spPr bwMode="auto">
              <a:xfrm>
                <a:off x="3120" y="2428"/>
                <a:ext cx="580" cy="230"/>
              </a:xfrm>
              <a:prstGeom prst="rect">
                <a:avLst/>
              </a:prstGeom>
              <a:noFill/>
              <a:ln w="28575">
                <a:noFill/>
                <a:miter lim="800000"/>
                <a:headEnd/>
                <a:tailEnd/>
              </a:ln>
            </p:spPr>
            <p:txBody>
              <a:bodyPr>
                <a:spAutoFit/>
              </a:bodyPr>
              <a:lstStyle/>
              <a:p>
                <a:pPr eaLnBrk="0" hangingPunct="0">
                  <a:spcBef>
                    <a:spcPct val="50000"/>
                  </a:spcBef>
                </a:pPr>
                <a:r>
                  <a:rPr lang="en-US" sz="1600" b="1">
                    <a:solidFill>
                      <a:schemeClr val="accent1"/>
                    </a:solidFill>
                    <a:latin typeface="Verdana" pitchFamily="34" charset="0"/>
                    <a:cs typeface="Times New Roman" pitchFamily="18" charset="0"/>
                  </a:rPr>
                  <a:t>Sem</a:t>
                </a:r>
              </a:p>
            </p:txBody>
          </p:sp>
          <p:grpSp>
            <p:nvGrpSpPr>
              <p:cNvPr id="39964" name="Group 25"/>
              <p:cNvGrpSpPr>
                <a:grpSpLocks/>
              </p:cNvGrpSpPr>
              <p:nvPr/>
            </p:nvGrpSpPr>
            <p:grpSpPr bwMode="auto">
              <a:xfrm>
                <a:off x="2324" y="1342"/>
                <a:ext cx="864" cy="1088"/>
                <a:chOff x="2736" y="1360"/>
                <a:chExt cx="864" cy="1088"/>
              </a:xfrm>
            </p:grpSpPr>
            <p:sp>
              <p:nvSpPr>
                <p:cNvPr id="39967" name="Freeform 26"/>
                <p:cNvSpPr>
                  <a:spLocks/>
                </p:cNvSpPr>
                <p:nvPr/>
              </p:nvSpPr>
              <p:spPr bwMode="auto">
                <a:xfrm>
                  <a:off x="2736" y="1360"/>
                  <a:ext cx="480" cy="224"/>
                </a:xfrm>
                <a:custGeom>
                  <a:avLst/>
                  <a:gdLst>
                    <a:gd name="T0" fmla="*/ 480 w 480"/>
                    <a:gd name="T1" fmla="*/ 176 h 224"/>
                    <a:gd name="T2" fmla="*/ 384 w 480"/>
                    <a:gd name="T3" fmla="*/ 32 h 224"/>
                    <a:gd name="T4" fmla="*/ 144 w 480"/>
                    <a:gd name="T5" fmla="*/ 32 h 224"/>
                    <a:gd name="T6" fmla="*/ 0 w 480"/>
                    <a:gd name="T7" fmla="*/ 224 h 224"/>
                    <a:gd name="T8" fmla="*/ 0 60000 65536"/>
                    <a:gd name="T9" fmla="*/ 0 60000 65536"/>
                    <a:gd name="T10" fmla="*/ 0 60000 65536"/>
                    <a:gd name="T11" fmla="*/ 0 60000 65536"/>
                    <a:gd name="T12" fmla="*/ 0 w 480"/>
                    <a:gd name="T13" fmla="*/ 0 h 224"/>
                    <a:gd name="T14" fmla="*/ 480 w 480"/>
                    <a:gd name="T15" fmla="*/ 224 h 224"/>
                  </a:gdLst>
                  <a:ahLst/>
                  <a:cxnLst>
                    <a:cxn ang="T8">
                      <a:pos x="T0" y="T1"/>
                    </a:cxn>
                    <a:cxn ang="T9">
                      <a:pos x="T2" y="T3"/>
                    </a:cxn>
                    <a:cxn ang="T10">
                      <a:pos x="T4" y="T5"/>
                    </a:cxn>
                    <a:cxn ang="T11">
                      <a:pos x="T6" y="T7"/>
                    </a:cxn>
                  </a:cxnLst>
                  <a:rect l="T12" t="T13" r="T14" b="T15"/>
                  <a:pathLst>
                    <a:path w="480" h="224">
                      <a:moveTo>
                        <a:pt x="480" y="176"/>
                      </a:moveTo>
                      <a:cubicBezTo>
                        <a:pt x="460" y="116"/>
                        <a:pt x="440" y="56"/>
                        <a:pt x="384" y="32"/>
                      </a:cubicBezTo>
                      <a:cubicBezTo>
                        <a:pt x="328" y="8"/>
                        <a:pt x="208" y="0"/>
                        <a:pt x="144" y="32"/>
                      </a:cubicBezTo>
                      <a:cubicBezTo>
                        <a:pt x="80" y="64"/>
                        <a:pt x="24" y="192"/>
                        <a:pt x="0" y="224"/>
                      </a:cubicBezTo>
                    </a:path>
                  </a:pathLst>
                </a:custGeom>
                <a:noFill/>
                <a:ln w="38100">
                  <a:solidFill>
                    <a:srgbClr val="FFFF66"/>
                  </a:solidFill>
                  <a:round/>
                  <a:headEnd/>
                  <a:tailEnd/>
                </a:ln>
              </p:spPr>
              <p:txBody>
                <a:bodyPr wrap="none" anchor="ctr"/>
                <a:lstStyle/>
                <a:p>
                  <a:endParaRPr lang="es-HN"/>
                </a:p>
              </p:txBody>
            </p:sp>
            <p:sp>
              <p:nvSpPr>
                <p:cNvPr id="39968" name="Line 27"/>
                <p:cNvSpPr>
                  <a:spLocks noChangeShapeType="1"/>
                </p:cNvSpPr>
                <p:nvPr/>
              </p:nvSpPr>
              <p:spPr bwMode="auto">
                <a:xfrm>
                  <a:off x="3216" y="1536"/>
                  <a:ext cx="384" cy="912"/>
                </a:xfrm>
                <a:prstGeom prst="line">
                  <a:avLst/>
                </a:prstGeom>
                <a:noFill/>
                <a:ln w="38100">
                  <a:solidFill>
                    <a:srgbClr val="FFFF66"/>
                  </a:solidFill>
                  <a:round/>
                  <a:headEnd/>
                  <a:tailEnd/>
                </a:ln>
              </p:spPr>
              <p:txBody>
                <a:bodyPr wrap="none" anchor="ctr"/>
                <a:lstStyle/>
                <a:p>
                  <a:endParaRPr lang="en-US"/>
                </a:p>
              </p:txBody>
            </p:sp>
            <p:sp>
              <p:nvSpPr>
                <p:cNvPr id="39969" name="Line 28"/>
                <p:cNvSpPr>
                  <a:spLocks noChangeShapeType="1"/>
                </p:cNvSpPr>
                <p:nvPr/>
              </p:nvSpPr>
              <p:spPr bwMode="auto">
                <a:xfrm>
                  <a:off x="2736" y="1584"/>
                  <a:ext cx="0" cy="768"/>
                </a:xfrm>
                <a:prstGeom prst="line">
                  <a:avLst/>
                </a:prstGeom>
                <a:noFill/>
                <a:ln w="38100">
                  <a:solidFill>
                    <a:srgbClr val="FFFF66"/>
                  </a:solidFill>
                  <a:round/>
                  <a:headEnd/>
                  <a:tailEnd/>
                </a:ln>
              </p:spPr>
              <p:txBody>
                <a:bodyPr wrap="none" anchor="ctr"/>
                <a:lstStyle/>
                <a:p>
                  <a:endParaRPr lang="en-US"/>
                </a:p>
              </p:txBody>
            </p:sp>
          </p:grpSp>
          <p:sp>
            <p:nvSpPr>
              <p:cNvPr id="39965" name="Line 29"/>
              <p:cNvSpPr>
                <a:spLocks noChangeShapeType="1"/>
              </p:cNvSpPr>
              <p:nvPr/>
            </p:nvSpPr>
            <p:spPr bwMode="auto">
              <a:xfrm flipV="1">
                <a:off x="4512" y="3504"/>
                <a:ext cx="0" cy="96"/>
              </a:xfrm>
              <a:prstGeom prst="line">
                <a:avLst/>
              </a:prstGeom>
              <a:noFill/>
              <a:ln w="38100">
                <a:solidFill>
                  <a:schemeClr val="tx1"/>
                </a:solidFill>
                <a:round/>
                <a:headEnd/>
                <a:tailEnd/>
              </a:ln>
            </p:spPr>
            <p:txBody>
              <a:bodyPr wrap="none" anchor="ctr"/>
              <a:lstStyle/>
              <a:p>
                <a:endParaRPr lang="en-US"/>
              </a:p>
            </p:txBody>
          </p:sp>
          <p:sp>
            <p:nvSpPr>
              <p:cNvPr id="39966" name="Line 30"/>
              <p:cNvSpPr>
                <a:spLocks noChangeShapeType="1"/>
              </p:cNvSpPr>
              <p:nvPr/>
            </p:nvSpPr>
            <p:spPr bwMode="auto">
              <a:xfrm>
                <a:off x="1152" y="3552"/>
                <a:ext cx="3360" cy="0"/>
              </a:xfrm>
              <a:prstGeom prst="line">
                <a:avLst/>
              </a:prstGeom>
              <a:noFill/>
              <a:ln w="38100">
                <a:solidFill>
                  <a:schemeClr val="tx1"/>
                </a:solidFill>
                <a:round/>
                <a:headEnd/>
                <a:tailEnd/>
              </a:ln>
            </p:spPr>
            <p:txBody>
              <a:bodyPr wrap="none" anchor="ctr"/>
              <a:lstStyle/>
              <a:p>
                <a:endParaRPr lang="en-US"/>
              </a:p>
            </p:txBody>
          </p:sp>
        </p:grpSp>
        <p:sp>
          <p:nvSpPr>
            <p:cNvPr id="39942" name="Text Box 31"/>
            <p:cNvSpPr txBox="1">
              <a:spLocks noChangeArrowheads="1"/>
            </p:cNvSpPr>
            <p:nvPr/>
          </p:nvSpPr>
          <p:spPr bwMode="auto">
            <a:xfrm>
              <a:off x="4438" y="2418"/>
              <a:ext cx="1008" cy="520"/>
            </a:xfrm>
            <a:prstGeom prst="rect">
              <a:avLst/>
            </a:prstGeom>
            <a:noFill/>
            <a:ln w="28575">
              <a:noFill/>
              <a:miter lim="800000"/>
              <a:headEnd/>
              <a:tailEnd/>
            </a:ln>
          </p:spPr>
          <p:txBody>
            <a:bodyPr>
              <a:spAutoFit/>
            </a:bodyPr>
            <a:lstStyle/>
            <a:p>
              <a:pPr algn="ctr" eaLnBrk="0" hangingPunct="0">
                <a:spcBef>
                  <a:spcPct val="50000"/>
                </a:spcBef>
              </a:pPr>
              <a:r>
                <a:rPr lang="en-US" sz="1600" b="1">
                  <a:solidFill>
                    <a:schemeClr val="accent1"/>
                  </a:solidFill>
                  <a:latin typeface="Verdana" pitchFamily="34" charset="0"/>
                  <a:cs typeface="Times New Roman" pitchFamily="18" charset="0"/>
                </a:rPr>
                <a:t>Nivel de</a:t>
              </a:r>
              <a:br>
                <a:rPr lang="en-US" sz="1600" b="1">
                  <a:solidFill>
                    <a:schemeClr val="accent1"/>
                  </a:solidFill>
                  <a:latin typeface="Verdana" pitchFamily="34" charset="0"/>
                  <a:cs typeface="Times New Roman" pitchFamily="18" charset="0"/>
                </a:rPr>
              </a:br>
              <a:r>
                <a:rPr lang="en-US" sz="1600" b="1">
                  <a:solidFill>
                    <a:schemeClr val="accent1"/>
                  </a:solidFill>
                  <a:latin typeface="Verdana" pitchFamily="34" charset="0"/>
                  <a:cs typeface="Times New Roman" pitchFamily="18" charset="0"/>
                </a:rPr>
                <a:t>ansiedad crónica </a:t>
              </a:r>
            </a:p>
          </p:txBody>
        </p:sp>
      </p:grpSp>
      <p:sp>
        <p:nvSpPr>
          <p:cNvPr id="39939" name="Text Box 32"/>
          <p:cNvSpPr txBox="1">
            <a:spLocks noChangeArrowheads="1"/>
          </p:cNvSpPr>
          <p:nvPr/>
        </p:nvSpPr>
        <p:spPr bwMode="auto">
          <a:xfrm>
            <a:off x="3851275" y="6477000"/>
            <a:ext cx="5292725" cy="244475"/>
          </a:xfrm>
          <a:prstGeom prst="rect">
            <a:avLst/>
          </a:prstGeom>
          <a:noFill/>
          <a:ln w="9525">
            <a:noFill/>
            <a:miter lim="800000"/>
            <a:headEnd/>
            <a:tailEnd/>
          </a:ln>
        </p:spPr>
        <p:txBody>
          <a:bodyPr lIns="0" tIns="0" rIns="0" bIns="0">
            <a:spAutoFit/>
          </a:bodyPr>
          <a:lstStyle/>
          <a:p>
            <a:pPr algn="r" eaLnBrk="0" hangingPunct="0"/>
            <a:r>
              <a:rPr lang="en-US" sz="1600" b="1">
                <a:latin typeface="Arial" charset="0"/>
                <a:cs typeface="Times New Roman" pitchFamily="18" charset="0"/>
              </a:rPr>
              <a:t>Rickels. </a:t>
            </a:r>
            <a:r>
              <a:rPr lang="en-GB" sz="1600" b="1" i="1">
                <a:latin typeface="Arial" charset="0"/>
                <a:cs typeface="Times New Roman" pitchFamily="18" charset="0"/>
              </a:rPr>
              <a:t>J Clin Psychiatry </a:t>
            </a:r>
            <a:r>
              <a:rPr lang="en-GB" sz="1600" b="1">
                <a:latin typeface="Arial" charset="0"/>
                <a:cs typeface="Times New Roman" pitchFamily="18" charset="0"/>
              </a:rPr>
              <a:t>1997; 58 (Supl 11): 4-10</a:t>
            </a:r>
            <a:r>
              <a:rPr lang="en-GB" sz="1400" b="1">
                <a:solidFill>
                  <a:srgbClr val="FFFF00"/>
                </a:solidFill>
                <a:latin typeface="Arial" charset="0"/>
                <a:cs typeface="Times New Roman" pitchFamily="18" charset="0"/>
              </a:rPr>
              <a:t>.</a:t>
            </a:r>
            <a:endParaRPr lang="sv-SE" sz="1400" b="1">
              <a:solidFill>
                <a:srgbClr val="FFFF00"/>
              </a:solidFill>
              <a:latin typeface="Arial" charset="0"/>
              <a:cs typeface="Times New Roman" pitchFamily="18" charset="0"/>
            </a:endParaRPr>
          </a:p>
        </p:txBody>
      </p:sp>
      <p:sp>
        <p:nvSpPr>
          <p:cNvPr id="39940" name="Rectangle 33"/>
          <p:cNvSpPr>
            <a:spLocks noGrp="1" noChangeArrowheads="1"/>
          </p:cNvSpPr>
          <p:nvPr>
            <p:ph type="title"/>
          </p:nvPr>
        </p:nvSpPr>
        <p:spPr>
          <a:xfrm>
            <a:off x="144463" y="500063"/>
            <a:ext cx="8855075" cy="1190625"/>
          </a:xfrm>
        </p:spPr>
        <p:txBody>
          <a:bodyPr/>
          <a:lstStyle/>
          <a:p>
            <a:pPr eaLnBrk="1" hangingPunct="1"/>
            <a:r>
              <a:rPr lang="en-US" sz="3600" b="1">
                <a:solidFill>
                  <a:schemeClr val="tx1"/>
                </a:solidFill>
                <a:latin typeface="Tahoma" pitchFamily="34" charset="0"/>
              </a:rPr>
              <a:t>Ansiedad crónica </a:t>
            </a:r>
            <a:br>
              <a:rPr lang="en-US" sz="3600" b="1">
                <a:solidFill>
                  <a:schemeClr val="tx1"/>
                </a:solidFill>
                <a:latin typeface="Tahoma" pitchFamily="34" charset="0"/>
              </a:rPr>
            </a:br>
            <a:r>
              <a:rPr lang="en-US" sz="3600" b="1">
                <a:solidFill>
                  <a:schemeClr val="tx1"/>
                </a:solidFill>
                <a:latin typeface="Tahoma" pitchFamily="34" charset="0"/>
              </a:rPr>
              <a:t>con períodos de exacerbación</a:t>
            </a:r>
            <a:endParaRPr lang="en-GB" sz="3600" b="1">
              <a:solidFill>
                <a:schemeClr val="tx1"/>
              </a:solidFill>
              <a:latin typeface="Tahoma"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3" name="Imagen 2"/>
          <p:cNvPicPr>
            <a:picLocks noChangeAspect="1"/>
          </p:cNvPicPr>
          <p:nvPr/>
        </p:nvPicPr>
        <p:blipFill>
          <a:blip r:embed="rId2"/>
          <a:stretch>
            <a:fillRect/>
          </a:stretch>
        </p:blipFill>
        <p:spPr>
          <a:xfrm>
            <a:off x="-684584" y="-4482"/>
            <a:ext cx="10682584" cy="6858000"/>
          </a:xfrm>
          <a:prstGeom prst="rect">
            <a:avLst/>
          </a:prstGeom>
        </p:spPr>
      </p:pic>
    </p:spTree>
    <p:extLst>
      <p:ext uri="{BB962C8B-B14F-4D97-AF65-F5344CB8AC3E}">
        <p14:creationId xmlns:p14="http://schemas.microsoft.com/office/powerpoint/2010/main" val="52379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3" name="Imagen 2"/>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99046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3" name="Imagen 2"/>
          <p:cNvPicPr>
            <a:picLocks noChangeAspect="1"/>
          </p:cNvPicPr>
          <p:nvPr/>
        </p:nvPicPr>
        <p:blipFill>
          <a:blip r:embed="rId2"/>
          <a:stretch>
            <a:fillRect/>
          </a:stretch>
        </p:blipFill>
        <p:spPr>
          <a:xfrm>
            <a:off x="0" y="0"/>
            <a:ext cx="9180512" cy="6858000"/>
          </a:xfrm>
          <a:prstGeom prst="rect">
            <a:avLst/>
          </a:prstGeom>
        </p:spPr>
      </p:pic>
    </p:spTree>
    <p:extLst>
      <p:ext uri="{BB962C8B-B14F-4D97-AF65-F5344CB8AC3E}">
        <p14:creationId xmlns:p14="http://schemas.microsoft.com/office/powerpoint/2010/main" val="68379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3" name="Imagen 2"/>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315802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3" name="Imagen 2"/>
          <p:cNvPicPr>
            <a:picLocks noChangeAspect="1"/>
          </p:cNvPicPr>
          <p:nvPr/>
        </p:nvPicPr>
        <p:blipFill>
          <a:blip r:embed="rId2"/>
          <a:stretch>
            <a:fillRect/>
          </a:stretch>
        </p:blipFill>
        <p:spPr>
          <a:xfrm>
            <a:off x="0" y="0"/>
            <a:ext cx="9180512" cy="6858000"/>
          </a:xfrm>
          <a:prstGeom prst="rect">
            <a:avLst/>
          </a:prstGeom>
        </p:spPr>
      </p:pic>
    </p:spTree>
    <p:extLst>
      <p:ext uri="{BB962C8B-B14F-4D97-AF65-F5344CB8AC3E}">
        <p14:creationId xmlns:p14="http://schemas.microsoft.com/office/powerpoint/2010/main" val="291395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10395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107504" y="0"/>
            <a:ext cx="9036495" cy="6957392"/>
          </a:xfrm>
          <a:prstGeom prst="rect">
            <a:avLst/>
          </a:prstGeom>
        </p:spPr>
      </p:pic>
    </p:spTree>
    <p:extLst>
      <p:ext uri="{BB962C8B-B14F-4D97-AF65-F5344CB8AC3E}">
        <p14:creationId xmlns:p14="http://schemas.microsoft.com/office/powerpoint/2010/main" val="138054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8965" y="0"/>
            <a:ext cx="9144000" cy="6837076"/>
          </a:xfrm>
          <a:prstGeom prst="rect">
            <a:avLst/>
          </a:prstGeom>
        </p:spPr>
      </p:pic>
    </p:spTree>
    <p:extLst>
      <p:ext uri="{BB962C8B-B14F-4D97-AF65-F5344CB8AC3E}">
        <p14:creationId xmlns:p14="http://schemas.microsoft.com/office/powerpoint/2010/main" val="192990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80511" cy="6813376"/>
          </a:xfrm>
          <a:prstGeom prst="rect">
            <a:avLst/>
          </a:prstGeom>
        </p:spPr>
      </p:pic>
    </p:spTree>
    <p:extLst>
      <p:ext uri="{BB962C8B-B14F-4D97-AF65-F5344CB8AC3E}">
        <p14:creationId xmlns:p14="http://schemas.microsoft.com/office/powerpoint/2010/main" val="1667275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6" name="Picture 2" descr="Midriasis                              Inquietud&#10;      Visión borrosa                             Síncope&#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0"/>
            <a:ext cx="9108504" cy="683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31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88913"/>
            <a:ext cx="7772400" cy="1143000"/>
          </a:xfrm>
        </p:spPr>
        <p:txBody>
          <a:bodyPr/>
          <a:lstStyle/>
          <a:p>
            <a:pPr eaLnBrk="1" hangingPunct="1"/>
            <a:r>
              <a:rPr lang="en-US" b="1">
                <a:solidFill>
                  <a:schemeClr val="tx1"/>
                </a:solidFill>
                <a:latin typeface="Tahoma" pitchFamily="34" charset="0"/>
              </a:rPr>
              <a:t>ANSIEDAD PATOLÓGICA</a:t>
            </a:r>
            <a:endParaRPr lang="es-MX" b="1">
              <a:solidFill>
                <a:schemeClr val="tx1"/>
              </a:solidFill>
              <a:latin typeface="Tahoma" pitchFamily="34" charset="0"/>
            </a:endParaRPr>
          </a:p>
        </p:txBody>
      </p:sp>
      <p:sp>
        <p:nvSpPr>
          <p:cNvPr id="131075" name="Rectangle 3"/>
          <p:cNvSpPr>
            <a:spLocks noGrp="1" noChangeArrowheads="1"/>
          </p:cNvSpPr>
          <p:nvPr>
            <p:ph type="body" idx="1"/>
          </p:nvPr>
        </p:nvSpPr>
        <p:spPr>
          <a:xfrm>
            <a:off x="323850" y="1557338"/>
            <a:ext cx="8134350" cy="4538662"/>
          </a:xfrm>
        </p:spPr>
        <p:txBody>
          <a:bodyPr/>
          <a:lstStyle/>
          <a:p>
            <a:pPr eaLnBrk="1" hangingPunct="1">
              <a:defRPr/>
            </a:pPr>
            <a:r>
              <a:rPr lang="en-US" sz="3000" b="1" dirty="0" err="1">
                <a:effectLst>
                  <a:outerShdw blurRad="38100" dist="38100" dir="2700000" algn="tl">
                    <a:srgbClr val="000000"/>
                  </a:outerShdw>
                </a:effectLst>
                <a:latin typeface="Arial" charset="0"/>
              </a:rPr>
              <a:t>Es</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una</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respuesta</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exagerada</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en</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duración</a:t>
            </a:r>
            <a:r>
              <a:rPr lang="en-US" sz="3000" b="1" dirty="0">
                <a:effectLst>
                  <a:outerShdw blurRad="38100" dist="38100" dir="2700000" algn="tl">
                    <a:srgbClr val="000000"/>
                  </a:outerShdw>
                </a:effectLst>
                <a:latin typeface="Arial" charset="0"/>
              </a:rPr>
              <a:t> o </a:t>
            </a:r>
            <a:r>
              <a:rPr lang="en-US" sz="3000" b="1" dirty="0" err="1">
                <a:effectLst>
                  <a:outerShdw blurRad="38100" dist="38100" dir="2700000" algn="tl">
                    <a:srgbClr val="000000"/>
                  </a:outerShdw>
                </a:effectLst>
                <a:latin typeface="Arial" charset="0"/>
              </a:rPr>
              <a:t>magnitud</a:t>
            </a:r>
            <a:r>
              <a:rPr lang="en-US" sz="3000" b="1" dirty="0">
                <a:effectLst>
                  <a:outerShdw blurRad="38100" dist="38100" dir="2700000" algn="tl">
                    <a:srgbClr val="000000"/>
                  </a:outerShdw>
                </a:effectLst>
                <a:latin typeface="Arial" charset="0"/>
              </a:rPr>
              <a:t>, no </a:t>
            </a:r>
            <a:r>
              <a:rPr lang="en-US" sz="3000" b="1" dirty="0" err="1">
                <a:effectLst>
                  <a:outerShdw blurRad="38100" dist="38100" dir="2700000" algn="tl">
                    <a:srgbClr val="000000"/>
                  </a:outerShdw>
                </a:effectLst>
                <a:latin typeface="Arial" charset="0"/>
              </a:rPr>
              <a:t>necesariamente</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ligada</a:t>
            </a:r>
            <a:r>
              <a:rPr lang="en-US" sz="3000" b="1" dirty="0">
                <a:effectLst>
                  <a:outerShdw blurRad="38100" dist="38100" dir="2700000" algn="tl">
                    <a:srgbClr val="000000"/>
                  </a:outerShdw>
                </a:effectLst>
                <a:latin typeface="Arial" charset="0"/>
              </a:rPr>
              <a:t> a un </a:t>
            </a:r>
            <a:r>
              <a:rPr lang="en-US" sz="3000" b="1" dirty="0" err="1">
                <a:effectLst>
                  <a:outerShdw blurRad="38100" dist="38100" dir="2700000" algn="tl">
                    <a:srgbClr val="000000"/>
                  </a:outerShdw>
                </a:effectLst>
                <a:latin typeface="Arial" charset="0"/>
              </a:rPr>
              <a:t>peligro</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situación</a:t>
            </a:r>
            <a:r>
              <a:rPr lang="en-US" sz="3000" b="1" dirty="0">
                <a:effectLst>
                  <a:outerShdw blurRad="38100" dist="38100" dir="2700000" algn="tl">
                    <a:srgbClr val="000000"/>
                  </a:outerShdw>
                </a:effectLst>
                <a:latin typeface="Arial" charset="0"/>
              </a:rPr>
              <a:t> u </a:t>
            </a:r>
            <a:r>
              <a:rPr lang="en-US" sz="3000" b="1" dirty="0" err="1">
                <a:effectLst>
                  <a:outerShdw blurRad="38100" dist="38100" dir="2700000" algn="tl">
                    <a:srgbClr val="000000"/>
                  </a:outerShdw>
                </a:effectLst>
                <a:latin typeface="Arial" charset="0"/>
              </a:rPr>
              <a:t>objeto</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externo</a:t>
            </a:r>
            <a:endParaRPr lang="en-US" sz="3000" b="1" dirty="0">
              <a:effectLst>
                <a:outerShdw blurRad="38100" dist="38100" dir="2700000" algn="tl">
                  <a:srgbClr val="000000"/>
                </a:outerShdw>
              </a:effectLst>
              <a:latin typeface="Arial" charset="0"/>
            </a:endParaRPr>
          </a:p>
          <a:p>
            <a:pPr marL="0" indent="0" eaLnBrk="1" hangingPunct="1">
              <a:buNone/>
              <a:defRPr/>
            </a:pPr>
            <a:endParaRPr lang="en-US" sz="3000" b="1" dirty="0">
              <a:effectLst>
                <a:outerShdw blurRad="38100" dist="38100" dir="2700000" algn="tl">
                  <a:srgbClr val="000000"/>
                </a:outerShdw>
              </a:effectLst>
              <a:latin typeface="Arial" charset="0"/>
            </a:endParaRPr>
          </a:p>
          <a:p>
            <a:pPr eaLnBrk="1" hangingPunct="1">
              <a:defRPr/>
            </a:pPr>
            <a:r>
              <a:rPr lang="en-US" sz="3000" b="1" dirty="0" err="1">
                <a:effectLst>
                  <a:outerShdw blurRad="38100" dist="38100" dir="2700000" algn="tl">
                    <a:srgbClr val="000000"/>
                  </a:outerShdw>
                </a:effectLst>
                <a:latin typeface="Arial" charset="0"/>
              </a:rPr>
              <a:t>Puede</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resultar</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incapacitante</a:t>
            </a:r>
            <a:r>
              <a:rPr lang="en-US" sz="3000" b="1" dirty="0">
                <a:effectLst>
                  <a:outerShdw blurRad="38100" dist="38100" dir="2700000" algn="tl">
                    <a:srgbClr val="000000"/>
                  </a:outerShdw>
                </a:effectLst>
                <a:latin typeface="Arial" charset="0"/>
              </a:rPr>
              <a:t> (</a:t>
            </a:r>
            <a:r>
              <a:rPr lang="en-US" sz="3000" b="1" dirty="0" err="1">
                <a:effectLst>
                  <a:outerShdw blurRad="38100" dist="38100" dir="2700000" algn="tl">
                    <a:srgbClr val="000000"/>
                  </a:outerShdw>
                </a:effectLst>
                <a:latin typeface="Arial" charset="0"/>
              </a:rPr>
              <a:t>condicionando</a:t>
            </a:r>
            <a:r>
              <a:rPr lang="en-US" sz="3000" b="1" dirty="0">
                <a:effectLst>
                  <a:outerShdw blurRad="38100" dist="38100" dir="2700000" algn="tl">
                    <a:srgbClr val="000000"/>
                  </a:outerShdw>
                </a:effectLst>
                <a:latin typeface="Arial" charset="0"/>
              </a:rPr>
              <a:t> la </a:t>
            </a:r>
            <a:r>
              <a:rPr lang="en-US" sz="3000" b="1" dirty="0" err="1">
                <a:effectLst>
                  <a:outerShdw blurRad="38100" dist="38100" dir="2700000" algn="tl">
                    <a:srgbClr val="000000"/>
                  </a:outerShdw>
                </a:effectLst>
                <a:latin typeface="Arial" charset="0"/>
              </a:rPr>
              <a:t>conducta</a:t>
            </a:r>
            <a:r>
              <a:rPr lang="en-US" sz="3000" b="1" dirty="0">
                <a:effectLst>
                  <a:outerShdw blurRad="38100" dist="38100" dir="2700000" algn="tl">
                    <a:srgbClr val="000000"/>
                  </a:outerShdw>
                </a:effectLst>
                <a:latin typeface="Arial" charset="0"/>
              </a:rPr>
              <a:t>)</a:t>
            </a:r>
          </a:p>
          <a:p>
            <a:pPr eaLnBrk="1" hangingPunct="1">
              <a:defRPr/>
            </a:pPr>
            <a:endParaRPr lang="en-US" sz="3000" b="1" dirty="0">
              <a:effectLst>
                <a:outerShdw blurRad="38100" dist="38100" dir="2700000" algn="tl">
                  <a:srgbClr val="000000"/>
                </a:outerShdw>
              </a:effectLst>
              <a:latin typeface="Arial" charset="0"/>
            </a:endParaRPr>
          </a:p>
          <a:p>
            <a:pPr eaLnBrk="1" hangingPunct="1">
              <a:defRPr/>
            </a:pPr>
            <a:r>
              <a:rPr lang="en-US" sz="3000" b="1" dirty="0">
                <a:effectLst>
                  <a:outerShdw blurRad="38100" dist="38100" dir="2700000" algn="tl">
                    <a:srgbClr val="000000"/>
                  </a:outerShdw>
                </a:effectLst>
                <a:latin typeface="Arial" charset="0"/>
              </a:rPr>
              <a:t>Su </a:t>
            </a:r>
            <a:r>
              <a:rPr lang="en-US" sz="3000" b="1" dirty="0" err="1">
                <a:effectLst>
                  <a:outerShdw blurRad="38100" dist="38100" dir="2700000" algn="tl">
                    <a:srgbClr val="000000"/>
                  </a:outerShdw>
                </a:effectLst>
                <a:latin typeface="Arial" charset="0"/>
              </a:rPr>
              <a:t>aparición</a:t>
            </a:r>
            <a:r>
              <a:rPr lang="en-US" sz="3000" b="1" dirty="0">
                <a:effectLst>
                  <a:outerShdw blurRad="38100" dist="38100" dir="2700000" algn="tl">
                    <a:srgbClr val="000000"/>
                  </a:outerShdw>
                </a:effectLst>
                <a:latin typeface="Arial" charset="0"/>
              </a:rPr>
              <a:t> o </a:t>
            </a:r>
            <a:r>
              <a:rPr lang="en-US" sz="3000" b="1" dirty="0" err="1">
                <a:effectLst>
                  <a:outerShdw blurRad="38100" dist="38100" dir="2700000" algn="tl">
                    <a:srgbClr val="000000"/>
                  </a:outerShdw>
                </a:effectLst>
                <a:latin typeface="Arial" charset="0"/>
              </a:rPr>
              <a:t>desaparición</a:t>
            </a:r>
            <a:r>
              <a:rPr lang="en-US" sz="3000" b="1" dirty="0">
                <a:effectLst>
                  <a:outerShdw blurRad="38100" dist="38100" dir="2700000" algn="tl">
                    <a:srgbClr val="000000"/>
                  </a:outerShdw>
                </a:effectLst>
                <a:latin typeface="Arial" charset="0"/>
              </a:rPr>
              <a:t> son </a:t>
            </a:r>
            <a:r>
              <a:rPr lang="en-US" sz="3000" b="1" dirty="0" err="1">
                <a:effectLst>
                  <a:outerShdw blurRad="38100" dist="38100" dir="2700000" algn="tl">
                    <a:srgbClr val="000000"/>
                  </a:outerShdw>
                </a:effectLst>
                <a:latin typeface="Arial" charset="0"/>
              </a:rPr>
              <a:t>aleatorias</a:t>
            </a:r>
            <a:endParaRPr lang="es-MX" sz="3000" b="1" dirty="0">
              <a:effectLst>
                <a:outerShdw blurRad="38100" dist="38100" dir="2700000" algn="tl">
                  <a:srgbClr val="000000"/>
                </a:outerShdw>
              </a:effectLst>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88913"/>
            <a:ext cx="7772400" cy="1143000"/>
          </a:xfrm>
        </p:spPr>
        <p:txBody>
          <a:bodyPr/>
          <a:lstStyle/>
          <a:p>
            <a:pPr eaLnBrk="1" hangingPunct="1"/>
            <a:r>
              <a:rPr lang="en-US" sz="4800" b="1">
                <a:solidFill>
                  <a:schemeClr val="tx1"/>
                </a:solidFill>
                <a:latin typeface="Tahoma" pitchFamily="34" charset="0"/>
              </a:rPr>
              <a:t>ANSIEDAD PATOLOGICA </a:t>
            </a:r>
            <a:endParaRPr lang="es-MX" sz="4800" b="1">
              <a:solidFill>
                <a:schemeClr val="tx1"/>
              </a:solidFill>
              <a:latin typeface="Tahoma" pitchFamily="34" charset="0"/>
            </a:endParaRPr>
          </a:p>
        </p:txBody>
      </p:sp>
      <p:sp>
        <p:nvSpPr>
          <p:cNvPr id="7171" name="Rectangle 3"/>
          <p:cNvSpPr>
            <a:spLocks noGrp="1" noChangeArrowheads="1"/>
          </p:cNvSpPr>
          <p:nvPr>
            <p:ph type="body" sz="half" idx="1"/>
          </p:nvPr>
        </p:nvSpPr>
        <p:spPr>
          <a:xfrm>
            <a:off x="539750" y="1981200"/>
            <a:ext cx="4464050" cy="4114800"/>
          </a:xfrm>
        </p:spPr>
        <p:txBody>
          <a:bodyPr/>
          <a:lstStyle/>
          <a:p>
            <a:pPr eaLnBrk="1" hangingPunct="1">
              <a:lnSpc>
                <a:spcPct val="90000"/>
              </a:lnSpc>
            </a:pPr>
            <a:r>
              <a:rPr lang="en-US" sz="2400" b="1" dirty="0" err="1">
                <a:latin typeface="Arial" charset="0"/>
              </a:rPr>
              <a:t>Cognitivo</a:t>
            </a:r>
            <a:r>
              <a:rPr lang="en-US" sz="2400" dirty="0">
                <a:latin typeface="Arial" charset="0"/>
              </a:rPr>
              <a:t> </a:t>
            </a:r>
          </a:p>
          <a:p>
            <a:pPr lvl="1" eaLnBrk="1" hangingPunct="1">
              <a:lnSpc>
                <a:spcPct val="90000"/>
              </a:lnSpc>
            </a:pPr>
            <a:r>
              <a:rPr lang="en-US" dirty="0" err="1">
                <a:latin typeface="Arial" charset="0"/>
              </a:rPr>
              <a:t>Pensamientos</a:t>
            </a:r>
            <a:r>
              <a:rPr lang="en-US" dirty="0">
                <a:latin typeface="Arial" charset="0"/>
              </a:rPr>
              <a:t> </a:t>
            </a:r>
            <a:r>
              <a:rPr lang="en-US" dirty="0" err="1">
                <a:latin typeface="Arial" charset="0"/>
              </a:rPr>
              <a:t>persistentes</a:t>
            </a:r>
            <a:endParaRPr lang="en-US" dirty="0">
              <a:latin typeface="Arial" charset="0"/>
            </a:endParaRPr>
          </a:p>
          <a:p>
            <a:pPr lvl="1" eaLnBrk="1" hangingPunct="1">
              <a:lnSpc>
                <a:spcPct val="90000"/>
              </a:lnSpc>
            </a:pPr>
            <a:r>
              <a:rPr lang="en-US" dirty="0" err="1">
                <a:latin typeface="Arial" charset="0"/>
              </a:rPr>
              <a:t>Sensación</a:t>
            </a:r>
            <a:r>
              <a:rPr lang="en-US" dirty="0">
                <a:latin typeface="Arial" charset="0"/>
              </a:rPr>
              <a:t> de </a:t>
            </a:r>
            <a:r>
              <a:rPr lang="en-US" dirty="0" err="1">
                <a:latin typeface="Arial" charset="0"/>
              </a:rPr>
              <a:t>fallar</a:t>
            </a:r>
            <a:endParaRPr lang="en-US" dirty="0">
              <a:latin typeface="Arial" charset="0"/>
            </a:endParaRPr>
          </a:p>
          <a:p>
            <a:pPr lvl="1" eaLnBrk="1" hangingPunct="1">
              <a:lnSpc>
                <a:spcPct val="90000"/>
              </a:lnSpc>
            </a:pPr>
            <a:r>
              <a:rPr lang="en-US" dirty="0" err="1">
                <a:latin typeface="Arial" charset="0"/>
              </a:rPr>
              <a:t>Verguenza</a:t>
            </a:r>
            <a:endParaRPr lang="en-US" dirty="0">
              <a:latin typeface="Arial" charset="0"/>
            </a:endParaRPr>
          </a:p>
          <a:p>
            <a:pPr lvl="1" eaLnBrk="1" hangingPunct="1">
              <a:lnSpc>
                <a:spcPct val="90000"/>
              </a:lnSpc>
            </a:pPr>
            <a:endParaRPr lang="en-US" dirty="0">
              <a:latin typeface="Arial" charset="0"/>
            </a:endParaRPr>
          </a:p>
          <a:p>
            <a:pPr eaLnBrk="1" hangingPunct="1">
              <a:lnSpc>
                <a:spcPct val="90000"/>
              </a:lnSpc>
            </a:pPr>
            <a:r>
              <a:rPr lang="en-US" sz="2400" b="1" dirty="0" err="1">
                <a:latin typeface="Arial" charset="0"/>
              </a:rPr>
              <a:t>Fisiológico</a:t>
            </a:r>
            <a:endParaRPr lang="en-US" sz="2400" b="1" dirty="0">
              <a:latin typeface="Arial" charset="0"/>
            </a:endParaRPr>
          </a:p>
          <a:p>
            <a:pPr lvl="1" eaLnBrk="1" hangingPunct="1">
              <a:lnSpc>
                <a:spcPct val="90000"/>
              </a:lnSpc>
            </a:pPr>
            <a:r>
              <a:rPr lang="en-US" b="1" dirty="0" err="1">
                <a:latin typeface="Arial" charset="0"/>
              </a:rPr>
              <a:t>Palpitaciones</a:t>
            </a:r>
            <a:endParaRPr lang="en-US" b="1" dirty="0">
              <a:latin typeface="Arial" charset="0"/>
            </a:endParaRPr>
          </a:p>
          <a:p>
            <a:pPr lvl="1" eaLnBrk="1" hangingPunct="1">
              <a:lnSpc>
                <a:spcPct val="90000"/>
              </a:lnSpc>
            </a:pPr>
            <a:r>
              <a:rPr lang="en-US" b="1" dirty="0">
                <a:latin typeface="Arial" charset="0"/>
              </a:rPr>
              <a:t>Nauseas</a:t>
            </a:r>
          </a:p>
          <a:p>
            <a:pPr lvl="1" eaLnBrk="1" hangingPunct="1">
              <a:lnSpc>
                <a:spcPct val="90000"/>
              </a:lnSpc>
            </a:pPr>
            <a:r>
              <a:rPr lang="en-US" b="1" dirty="0" err="1">
                <a:latin typeface="Arial" charset="0"/>
              </a:rPr>
              <a:t>Contracturas</a:t>
            </a:r>
            <a:r>
              <a:rPr lang="en-US" b="1" dirty="0">
                <a:latin typeface="Arial" charset="0"/>
              </a:rPr>
              <a:t> </a:t>
            </a:r>
          </a:p>
          <a:p>
            <a:pPr lvl="1" eaLnBrk="1" hangingPunct="1">
              <a:lnSpc>
                <a:spcPct val="90000"/>
              </a:lnSpc>
            </a:pPr>
            <a:r>
              <a:rPr lang="en-US" b="1" dirty="0" err="1">
                <a:latin typeface="Arial" charset="0"/>
              </a:rPr>
              <a:t>Diarreas</a:t>
            </a:r>
            <a:endParaRPr lang="en-US" b="1" dirty="0">
              <a:latin typeface="Arial" charset="0"/>
            </a:endParaRPr>
          </a:p>
          <a:p>
            <a:pPr lvl="1" eaLnBrk="1" hangingPunct="1">
              <a:lnSpc>
                <a:spcPct val="90000"/>
              </a:lnSpc>
            </a:pPr>
            <a:r>
              <a:rPr lang="en-US" b="1" dirty="0" err="1">
                <a:latin typeface="Arial" charset="0"/>
              </a:rPr>
              <a:t>Sudoración</a:t>
            </a:r>
            <a:endParaRPr lang="es-MX" b="1" dirty="0">
              <a:latin typeface="Arial" charset="0"/>
            </a:endParaRPr>
          </a:p>
        </p:txBody>
      </p:sp>
      <p:sp>
        <p:nvSpPr>
          <p:cNvPr id="7172" name="Rectangle 4"/>
          <p:cNvSpPr>
            <a:spLocks noGrp="1" noChangeArrowheads="1"/>
          </p:cNvSpPr>
          <p:nvPr>
            <p:ph type="body" sz="half" idx="2"/>
          </p:nvPr>
        </p:nvSpPr>
        <p:spPr>
          <a:xfrm>
            <a:off x="4500563" y="1905000"/>
            <a:ext cx="4567237" cy="4764088"/>
          </a:xfrm>
        </p:spPr>
        <p:txBody>
          <a:bodyPr/>
          <a:lstStyle/>
          <a:p>
            <a:pPr eaLnBrk="1" hangingPunct="1">
              <a:lnSpc>
                <a:spcPct val="90000"/>
              </a:lnSpc>
            </a:pPr>
            <a:r>
              <a:rPr lang="en-US" sz="2400" b="1" dirty="0" err="1">
                <a:latin typeface="Arial" charset="0"/>
              </a:rPr>
              <a:t>Comportamentales</a:t>
            </a:r>
            <a:endParaRPr lang="en-US" sz="2400" b="1" dirty="0">
              <a:latin typeface="Arial" charset="0"/>
            </a:endParaRPr>
          </a:p>
          <a:p>
            <a:pPr lvl="1" eaLnBrk="1" hangingPunct="1">
              <a:lnSpc>
                <a:spcPct val="90000"/>
              </a:lnSpc>
            </a:pPr>
            <a:r>
              <a:rPr lang="en-US" b="1" dirty="0" err="1">
                <a:latin typeface="Arial" charset="0"/>
              </a:rPr>
              <a:t>Onicofagia</a:t>
            </a:r>
            <a:endParaRPr lang="en-US" b="1" dirty="0">
              <a:latin typeface="Arial" charset="0"/>
            </a:endParaRPr>
          </a:p>
          <a:p>
            <a:pPr lvl="1" eaLnBrk="1" hangingPunct="1">
              <a:lnSpc>
                <a:spcPct val="90000"/>
              </a:lnSpc>
            </a:pPr>
            <a:r>
              <a:rPr lang="en-US" b="1" dirty="0" err="1">
                <a:latin typeface="Arial" charset="0"/>
              </a:rPr>
              <a:t>Morderse</a:t>
            </a:r>
            <a:r>
              <a:rPr lang="en-US" b="1" dirty="0">
                <a:latin typeface="Arial" charset="0"/>
              </a:rPr>
              <a:t> </a:t>
            </a:r>
            <a:r>
              <a:rPr lang="en-US" b="1" dirty="0" err="1">
                <a:latin typeface="Arial" charset="0"/>
              </a:rPr>
              <a:t>los</a:t>
            </a:r>
            <a:r>
              <a:rPr lang="en-US" b="1" dirty="0">
                <a:latin typeface="Arial" charset="0"/>
              </a:rPr>
              <a:t> </a:t>
            </a:r>
            <a:r>
              <a:rPr lang="en-US" b="1" dirty="0" err="1">
                <a:latin typeface="Arial" charset="0"/>
              </a:rPr>
              <a:t>labios</a:t>
            </a:r>
            <a:endParaRPr lang="en-US" b="1" dirty="0">
              <a:latin typeface="Arial" charset="0"/>
            </a:endParaRPr>
          </a:p>
          <a:p>
            <a:pPr lvl="1" eaLnBrk="1" hangingPunct="1">
              <a:lnSpc>
                <a:spcPct val="90000"/>
              </a:lnSpc>
            </a:pPr>
            <a:r>
              <a:rPr lang="en-US" b="1" dirty="0" err="1">
                <a:latin typeface="Arial" charset="0"/>
              </a:rPr>
              <a:t>Sonarse</a:t>
            </a:r>
            <a:r>
              <a:rPr lang="en-US" b="1" dirty="0">
                <a:latin typeface="Arial" charset="0"/>
              </a:rPr>
              <a:t> </a:t>
            </a:r>
            <a:r>
              <a:rPr lang="en-US" b="1" dirty="0" err="1">
                <a:latin typeface="Arial" charset="0"/>
              </a:rPr>
              <a:t>nudillos</a:t>
            </a:r>
            <a:endParaRPr lang="en-US" b="1" dirty="0">
              <a:latin typeface="Arial" charset="0"/>
            </a:endParaRPr>
          </a:p>
          <a:p>
            <a:pPr lvl="1" eaLnBrk="1" hangingPunct="1">
              <a:lnSpc>
                <a:spcPct val="90000"/>
              </a:lnSpc>
            </a:pPr>
            <a:r>
              <a:rPr lang="en-US" b="1" dirty="0" err="1">
                <a:latin typeface="Arial" charset="0"/>
              </a:rPr>
              <a:t>Inquietud</a:t>
            </a:r>
            <a:r>
              <a:rPr lang="en-US" b="1" dirty="0">
                <a:latin typeface="Arial" charset="0"/>
              </a:rPr>
              <a:t> </a:t>
            </a:r>
            <a:r>
              <a:rPr lang="en-US" b="1" dirty="0" err="1">
                <a:latin typeface="Arial" charset="0"/>
              </a:rPr>
              <a:t>motora</a:t>
            </a:r>
            <a:endParaRPr lang="en-US" b="1" dirty="0">
              <a:latin typeface="Arial" charset="0"/>
            </a:endParaRPr>
          </a:p>
          <a:p>
            <a:pPr lvl="1" eaLnBrk="1" hangingPunct="1">
              <a:lnSpc>
                <a:spcPct val="90000"/>
              </a:lnSpc>
              <a:buFontTx/>
              <a:buNone/>
            </a:pPr>
            <a:endParaRPr lang="en-US" dirty="0">
              <a:latin typeface="Arial" charset="0"/>
            </a:endParaRPr>
          </a:p>
          <a:p>
            <a:pPr eaLnBrk="1" hangingPunct="1">
              <a:lnSpc>
                <a:spcPct val="90000"/>
              </a:lnSpc>
            </a:pPr>
            <a:r>
              <a:rPr lang="en-US" sz="2400" b="1" dirty="0" err="1">
                <a:latin typeface="Arial" charset="0"/>
              </a:rPr>
              <a:t>Emocionales</a:t>
            </a:r>
            <a:endParaRPr lang="en-US" sz="2400" b="1" dirty="0">
              <a:latin typeface="Arial" charset="0"/>
            </a:endParaRPr>
          </a:p>
          <a:p>
            <a:pPr lvl="1" eaLnBrk="1" hangingPunct="1">
              <a:lnSpc>
                <a:spcPct val="90000"/>
              </a:lnSpc>
            </a:pPr>
            <a:r>
              <a:rPr lang="en-US" b="1" dirty="0" err="1">
                <a:latin typeface="Arial" charset="0"/>
              </a:rPr>
              <a:t>Angustia</a:t>
            </a:r>
            <a:endParaRPr lang="en-US" b="1" dirty="0">
              <a:latin typeface="Arial" charset="0"/>
            </a:endParaRPr>
          </a:p>
          <a:p>
            <a:pPr lvl="1" eaLnBrk="1" hangingPunct="1">
              <a:lnSpc>
                <a:spcPct val="90000"/>
              </a:lnSpc>
            </a:pPr>
            <a:r>
              <a:rPr lang="en-US" b="1" dirty="0" err="1">
                <a:latin typeface="Arial" charset="0"/>
              </a:rPr>
              <a:t>Miedos</a:t>
            </a:r>
            <a:endParaRPr lang="en-US" b="1" dirty="0">
              <a:latin typeface="Arial" charset="0"/>
            </a:endParaRPr>
          </a:p>
          <a:p>
            <a:pPr lvl="1" eaLnBrk="1" hangingPunct="1">
              <a:lnSpc>
                <a:spcPct val="90000"/>
              </a:lnSpc>
            </a:pPr>
            <a:r>
              <a:rPr lang="en-US" b="1" dirty="0" err="1">
                <a:latin typeface="Arial" charset="0"/>
              </a:rPr>
              <a:t>Aprension</a:t>
            </a:r>
            <a:endParaRPr lang="en-US" b="1" dirty="0">
              <a:latin typeface="Arial" charset="0"/>
            </a:endParaRPr>
          </a:p>
          <a:p>
            <a:pPr lvl="1" eaLnBrk="1" hangingPunct="1">
              <a:lnSpc>
                <a:spcPct val="90000"/>
              </a:lnSpc>
            </a:pPr>
            <a:r>
              <a:rPr lang="en-US" b="1" dirty="0" err="1">
                <a:latin typeface="Arial" charset="0"/>
              </a:rPr>
              <a:t>Irritabilidad</a:t>
            </a:r>
            <a:endParaRPr lang="en-US" b="1" dirty="0">
              <a:latin typeface="Arial" charset="0"/>
            </a:endParaRPr>
          </a:p>
          <a:p>
            <a:pPr lvl="1" eaLnBrk="1" hangingPunct="1">
              <a:lnSpc>
                <a:spcPct val="90000"/>
              </a:lnSpc>
            </a:pPr>
            <a:endParaRPr lang="es-MX" b="1" dirty="0">
              <a:solidFill>
                <a:schemeClr val="accent1"/>
              </a:solidFill>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1" y="0"/>
            <a:ext cx="9252520" cy="6858000"/>
          </a:xfrm>
          <a:prstGeom prst="rect">
            <a:avLst/>
          </a:prstGeom>
        </p:spPr>
      </p:pic>
    </p:spTree>
    <p:extLst>
      <p:ext uri="{BB962C8B-B14F-4D97-AF65-F5344CB8AC3E}">
        <p14:creationId xmlns:p14="http://schemas.microsoft.com/office/powerpoint/2010/main" val="293774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80511" cy="6858000"/>
          </a:xfrm>
          <a:prstGeom prst="rect">
            <a:avLst/>
          </a:prstGeom>
        </p:spPr>
      </p:pic>
    </p:spTree>
    <p:extLst>
      <p:ext uri="{BB962C8B-B14F-4D97-AF65-F5344CB8AC3E}">
        <p14:creationId xmlns:p14="http://schemas.microsoft.com/office/powerpoint/2010/main" val="854351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4409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4902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1602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533400"/>
            <a:ext cx="7772400" cy="1143000"/>
          </a:xfrm>
        </p:spPr>
        <p:txBody>
          <a:bodyPr/>
          <a:lstStyle/>
          <a:p>
            <a:pPr eaLnBrk="1" hangingPunct="1">
              <a:defRPr/>
            </a:pPr>
            <a:r>
              <a:rPr lang="es-MX" b="1" dirty="0">
                <a:solidFill>
                  <a:schemeClr val="tx1"/>
                </a:solidFill>
                <a:effectLst>
                  <a:outerShdw blurRad="38100" dist="38100" dir="2700000" algn="tl">
                    <a:srgbClr val="000000"/>
                  </a:outerShdw>
                </a:effectLst>
                <a:latin typeface="Tahoma" pitchFamily="34" charset="0"/>
              </a:rPr>
              <a:t>TRASTORNO DE PANICO</a:t>
            </a:r>
            <a:endParaRPr lang="en-US" b="1" dirty="0">
              <a:solidFill>
                <a:schemeClr val="tx1"/>
              </a:solidFill>
              <a:effectLst>
                <a:outerShdw blurRad="38100" dist="38100" dir="2700000" algn="tl">
                  <a:srgbClr val="000000"/>
                </a:outerShdw>
              </a:effectLst>
              <a:latin typeface="Tahoma" pitchFamily="34" charset="0"/>
            </a:endParaRPr>
          </a:p>
        </p:txBody>
      </p:sp>
      <p:sp>
        <p:nvSpPr>
          <p:cNvPr id="4099" name="Rectangle 3"/>
          <p:cNvSpPr>
            <a:spLocks noGrp="1" noChangeArrowheads="1"/>
          </p:cNvSpPr>
          <p:nvPr>
            <p:ph type="subTitle" idx="1"/>
          </p:nvPr>
        </p:nvSpPr>
        <p:spPr>
          <a:xfrm>
            <a:off x="1371600" y="2438400"/>
            <a:ext cx="6400800" cy="3276600"/>
          </a:xfrm>
        </p:spPr>
        <p:txBody>
          <a:bodyPr/>
          <a:lstStyle/>
          <a:p>
            <a:pPr eaLnBrk="1" hangingPunct="1">
              <a:defRPr/>
            </a:pPr>
            <a:r>
              <a:rPr lang="es-MX" dirty="0">
                <a:effectLst>
                  <a:outerShdw blurRad="38100" dist="38100" dir="2700000" algn="tl">
                    <a:srgbClr val="000000"/>
                  </a:outerShdw>
                </a:effectLst>
                <a:latin typeface="Arial" charset="0"/>
              </a:rPr>
              <a:t>CRISIS</a:t>
            </a:r>
          </a:p>
          <a:p>
            <a:pPr eaLnBrk="1" hangingPunct="1">
              <a:defRPr/>
            </a:pPr>
            <a:endParaRPr lang="es-MX" dirty="0">
              <a:effectLst>
                <a:outerShdw blurRad="38100" dist="38100" dir="2700000" algn="tl">
                  <a:srgbClr val="000000"/>
                </a:outerShdw>
              </a:effectLst>
              <a:latin typeface="Arial" charset="0"/>
            </a:endParaRPr>
          </a:p>
          <a:p>
            <a:pPr eaLnBrk="1" hangingPunct="1">
              <a:defRPr/>
            </a:pPr>
            <a:r>
              <a:rPr lang="es-MX" dirty="0">
                <a:effectLst>
                  <a:outerShdw blurRad="38100" dist="38100" dir="2700000" algn="tl">
                    <a:srgbClr val="000000"/>
                  </a:outerShdw>
                </a:effectLst>
                <a:latin typeface="Arial" charset="0"/>
              </a:rPr>
              <a:t>ANSIEDAD ANTICIPATORIA</a:t>
            </a:r>
          </a:p>
          <a:p>
            <a:pPr eaLnBrk="1" hangingPunct="1">
              <a:defRPr/>
            </a:pPr>
            <a:endParaRPr lang="es-MX" dirty="0">
              <a:effectLst>
                <a:outerShdw blurRad="38100" dist="38100" dir="2700000" algn="tl">
                  <a:srgbClr val="000000"/>
                </a:outerShdw>
              </a:effectLst>
              <a:latin typeface="Arial" charset="0"/>
            </a:endParaRPr>
          </a:p>
          <a:p>
            <a:pPr eaLnBrk="1" hangingPunct="1">
              <a:defRPr/>
            </a:pPr>
            <a:r>
              <a:rPr lang="es-MX" dirty="0">
                <a:effectLst>
                  <a:outerShdw blurRad="38100" dist="38100" dir="2700000" algn="tl">
                    <a:srgbClr val="000000"/>
                  </a:outerShdw>
                </a:effectLst>
                <a:latin typeface="Arial" charset="0"/>
              </a:rPr>
              <a:t>AGORAFOBIA</a:t>
            </a:r>
          </a:p>
          <a:p>
            <a:pPr eaLnBrk="1" hangingPunct="1">
              <a:defRPr/>
            </a:pPr>
            <a:endParaRPr lang="en-US" dirty="0">
              <a:solidFill>
                <a:schemeClr val="accent1"/>
              </a:solidFill>
              <a:effectLst>
                <a:outerShdw blurRad="38100" dist="38100" dir="2700000" algn="tl">
                  <a:srgbClr val="000000"/>
                </a:outerShdw>
              </a:effectLst>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2313" y="1628800"/>
            <a:ext cx="7772400" cy="4140175"/>
          </a:xfrm>
        </p:spPr>
        <p:txBody>
          <a:bodyPr/>
          <a:lstStyle/>
          <a:p>
            <a:r>
              <a:rPr lang="es-MX" sz="1400" b="0" cap="none" dirty="0">
                <a:cs typeface="Arial" panose="020B0604020202020204" pitchFamily="34" charset="0"/>
              </a:rPr>
              <a:t>Los trastornos de ansiedad son tan frecuentes en atención primaria que se calcula que uno de cada diez pacientes que se atienden diariamente lo presentan. De hecho son más comunes que la diabetes.</a:t>
            </a:r>
            <a:br>
              <a:rPr lang="es-MX" sz="1400" b="0" cap="none" dirty="0">
                <a:cs typeface="Arial" panose="020B0604020202020204" pitchFamily="34" charset="0"/>
              </a:rPr>
            </a:br>
            <a:br>
              <a:rPr lang="es-MX" sz="1400" b="0" cap="none" dirty="0">
                <a:latin typeface="Arial" panose="020B0604020202020204" pitchFamily="34" charset="0"/>
                <a:cs typeface="Arial" panose="020B0604020202020204" pitchFamily="34" charset="0"/>
              </a:rPr>
            </a:br>
            <a:r>
              <a:rPr lang="es-MX" sz="1400" b="0" cap="none" dirty="0"/>
              <a:t>Los trastornos por ansiedad ocupan el primer lugar en la prevalecía de las enfermedades mentales con un 17%, y el riego a tenerlos en cualquier momento de la vida aumenta a un 25%, siendo mas frecuentes en mujeres que en hombres en una proporción de 2:1 (</a:t>
            </a:r>
            <a:r>
              <a:rPr lang="es-MX" sz="1400" b="0" cap="none" dirty="0" err="1"/>
              <a:t>Kessler</a:t>
            </a:r>
            <a:r>
              <a:rPr lang="es-MX" sz="1400" b="0" cap="none" dirty="0"/>
              <a:t>). Del 5 al 12% de los pacientes atendidos en atención primaria (</a:t>
            </a:r>
            <a:r>
              <a:rPr lang="es-MX" sz="1400" b="0" cap="none" dirty="0" err="1"/>
              <a:t>Kessler</a:t>
            </a:r>
            <a:r>
              <a:rPr lang="es-MX" sz="1400" b="0" cap="none" dirty="0"/>
              <a:t>) y entre 25 a 40% de los pacientes hospitalizados (Costa Silva) tienen algún tipo de trastorno de ansiedad.</a:t>
            </a:r>
            <a:br>
              <a:rPr lang="es-MX" sz="1400" b="0" cap="none" dirty="0"/>
            </a:br>
            <a:br>
              <a:rPr lang="es-MX" sz="1400" b="0" cap="none" dirty="0"/>
            </a:br>
            <a:r>
              <a:rPr lang="es-MX" sz="1400" b="0" cap="none" dirty="0"/>
              <a:t> En relación al trastorno de estrés postraumático, en poblaciones de riesgo se encuentra una prevalencia entre un 3 a un 58% (DSM-IV). </a:t>
            </a:r>
            <a:br>
              <a:rPr lang="es-MX" sz="1400" b="0" cap="none" dirty="0"/>
            </a:br>
            <a:br>
              <a:rPr lang="es-MX" sz="1400" b="0" cap="none" dirty="0"/>
            </a:br>
            <a:r>
              <a:rPr lang="es-MX" sz="1400" b="0" cap="none" dirty="0"/>
              <a:t>Al trastorno de adaptación de tipo ansioso se sabe que corresponde al 13.5% del total de trastornos psiquiátricos atendidos en atención primaria (Vázquez-Barquero). </a:t>
            </a:r>
            <a:br>
              <a:rPr lang="es-MX" sz="1400" b="0" cap="none" dirty="0"/>
            </a:br>
            <a:br>
              <a:rPr lang="es-MX" sz="1400" b="0" cap="none" dirty="0"/>
            </a:br>
            <a:r>
              <a:rPr lang="es-MX" sz="1400" b="0" cap="none" dirty="0"/>
              <a:t>En Honduras la prevalencia de trastornos de ansiedad en 33 comunidades es la siguiente: Agorafobia 6.7%, fobia social 6%, ansiedad generalizada 4.1%, trastorno de estrés postraumático 2.7%, trastorno obsesivo compulsivo 2.2 % y trastorno por pánico 1.1% (Reyes-Ticas y col. 2001).</a:t>
            </a:r>
            <a:endParaRPr lang="es-HN" sz="1400" b="0" cap="none"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722313" y="548681"/>
            <a:ext cx="7772400" cy="1080119"/>
          </a:xfrm>
        </p:spPr>
        <p:txBody>
          <a:bodyPr/>
          <a:lstStyle/>
          <a:p>
            <a:endParaRPr lang="es-HN" dirty="0"/>
          </a:p>
        </p:txBody>
      </p:sp>
    </p:spTree>
    <p:extLst>
      <p:ext uri="{BB962C8B-B14F-4D97-AF65-F5344CB8AC3E}">
        <p14:creationId xmlns:p14="http://schemas.microsoft.com/office/powerpoint/2010/main" val="4196830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766454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17377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99392"/>
            <a:ext cx="9143999" cy="6957392"/>
          </a:xfrm>
          <a:prstGeom prst="rect">
            <a:avLst/>
          </a:prstGeom>
        </p:spPr>
      </p:pic>
    </p:spTree>
    <p:extLst>
      <p:ext uri="{BB962C8B-B14F-4D97-AF65-F5344CB8AC3E}">
        <p14:creationId xmlns:p14="http://schemas.microsoft.com/office/powerpoint/2010/main" val="1290529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63959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33500" y="0"/>
            <a:ext cx="9110500" cy="6957392"/>
          </a:xfrm>
          <a:prstGeom prst="rect">
            <a:avLst/>
          </a:prstGeom>
        </p:spPr>
      </p:pic>
    </p:spTree>
    <p:extLst>
      <p:ext uri="{BB962C8B-B14F-4D97-AF65-F5344CB8AC3E}">
        <p14:creationId xmlns:p14="http://schemas.microsoft.com/office/powerpoint/2010/main" val="4191555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456959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3901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5415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4011613" y="6405563"/>
            <a:ext cx="5087937" cy="336550"/>
          </a:xfrm>
          <a:prstGeom prst="rect">
            <a:avLst/>
          </a:prstGeom>
          <a:noFill/>
          <a:ln w="9525">
            <a:noFill/>
            <a:miter lim="800000"/>
            <a:headEnd type="none" w="sm" len="sm"/>
            <a:tailEnd type="none" w="sm" len="sm"/>
          </a:ln>
        </p:spPr>
        <p:txBody>
          <a:bodyPr wrap="none">
            <a:spAutoFit/>
          </a:bodyPr>
          <a:lstStyle/>
          <a:p>
            <a:pPr algn="r" eaLnBrk="0" hangingPunct="0"/>
            <a:r>
              <a:rPr lang="sv-SE" sz="1600" b="1">
                <a:solidFill>
                  <a:srgbClr val="FFFF00"/>
                </a:solidFill>
                <a:latin typeface="Arial" charset="0"/>
              </a:rPr>
              <a:t>Turner et al. </a:t>
            </a:r>
            <a:r>
              <a:rPr lang="sv-SE" sz="1600" b="1" i="1">
                <a:solidFill>
                  <a:srgbClr val="FFFF00"/>
                </a:solidFill>
                <a:latin typeface="Arial" charset="0"/>
              </a:rPr>
              <a:t>J Abnorm Psychol </a:t>
            </a:r>
            <a:r>
              <a:rPr lang="sv-SE" sz="1600" b="1">
                <a:solidFill>
                  <a:srgbClr val="FFFF00"/>
                </a:solidFill>
                <a:latin typeface="Arial" charset="0"/>
              </a:rPr>
              <a:t>1992; 101: 326-331.</a:t>
            </a:r>
          </a:p>
        </p:txBody>
      </p:sp>
      <p:sp>
        <p:nvSpPr>
          <p:cNvPr id="1028" name="Rectangle 3"/>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sv-SE" sz="3600" b="1">
                <a:latin typeface="Tahoma" pitchFamily="34" charset="0"/>
              </a:rPr>
              <a:t>Situaciones sociales comúnmente temidas en TAS</a:t>
            </a:r>
          </a:p>
        </p:txBody>
      </p:sp>
      <p:graphicFrame>
        <p:nvGraphicFramePr>
          <p:cNvPr id="1026" name="Object 4"/>
          <p:cNvGraphicFramePr>
            <a:graphicFrameLocks noChangeAspect="1"/>
          </p:cNvGraphicFramePr>
          <p:nvPr/>
        </p:nvGraphicFramePr>
        <p:xfrm>
          <a:off x="728663" y="1658938"/>
          <a:ext cx="7769225" cy="3644900"/>
        </p:xfrm>
        <a:graphic>
          <a:graphicData uri="http://schemas.openxmlformats.org/presentationml/2006/ole">
            <mc:AlternateContent xmlns:mc="http://schemas.openxmlformats.org/markup-compatibility/2006">
              <mc:Choice xmlns:v="urn:schemas-microsoft-com:vml" Requires="v">
                <p:oleObj spid="_x0000_s1137" name="Gráfico" r:id="rId4" imgW="8848802" imgH="4686223" progId="MSGraph.Chart.8">
                  <p:embed followColorScheme="full"/>
                </p:oleObj>
              </mc:Choice>
              <mc:Fallback>
                <p:oleObj name="Gráfico" r:id="rId4" imgW="8848802" imgH="4686223"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1658938"/>
                        <a:ext cx="77692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5"/>
          <p:cNvSpPr>
            <a:spLocks noChangeArrowheads="1"/>
          </p:cNvSpPr>
          <p:nvPr/>
        </p:nvSpPr>
        <p:spPr bwMode="auto">
          <a:xfrm>
            <a:off x="5999163" y="1822450"/>
            <a:ext cx="127000" cy="141288"/>
          </a:xfrm>
          <a:prstGeom prst="rect">
            <a:avLst/>
          </a:prstGeom>
          <a:solidFill>
            <a:schemeClr val="folHlink"/>
          </a:solidFill>
          <a:ln w="9525">
            <a:solidFill>
              <a:schemeClr val="folHlink"/>
            </a:solidFill>
            <a:miter lim="800000"/>
            <a:headEnd/>
            <a:tailEnd/>
          </a:ln>
        </p:spPr>
        <p:txBody>
          <a:bodyPr wrap="none" anchor="ctr"/>
          <a:lstStyle/>
          <a:p>
            <a:endParaRPr lang="es-HN"/>
          </a:p>
        </p:txBody>
      </p:sp>
      <p:sp>
        <p:nvSpPr>
          <p:cNvPr id="1030" name="Rectangle 6"/>
          <p:cNvSpPr>
            <a:spLocks noChangeArrowheads="1"/>
          </p:cNvSpPr>
          <p:nvPr/>
        </p:nvSpPr>
        <p:spPr bwMode="auto">
          <a:xfrm>
            <a:off x="5999163" y="2212975"/>
            <a:ext cx="127000" cy="141288"/>
          </a:xfrm>
          <a:prstGeom prst="rect">
            <a:avLst/>
          </a:prstGeom>
          <a:solidFill>
            <a:srgbClr val="FFCC00"/>
          </a:solidFill>
          <a:ln w="9525">
            <a:solidFill>
              <a:srgbClr val="FFCC00"/>
            </a:solidFill>
            <a:miter lim="800000"/>
            <a:headEnd/>
            <a:tailEnd/>
          </a:ln>
        </p:spPr>
        <p:txBody>
          <a:bodyPr wrap="none" anchor="ctr"/>
          <a:lstStyle/>
          <a:p>
            <a:endParaRPr lang="es-HN"/>
          </a:p>
        </p:txBody>
      </p:sp>
      <p:sp>
        <p:nvSpPr>
          <p:cNvPr id="1031" name="Text Box 7"/>
          <p:cNvSpPr txBox="1">
            <a:spLocks noChangeArrowheads="1"/>
          </p:cNvSpPr>
          <p:nvPr/>
        </p:nvSpPr>
        <p:spPr bwMode="auto">
          <a:xfrm>
            <a:off x="6207125" y="1695450"/>
            <a:ext cx="2160588" cy="366713"/>
          </a:xfrm>
          <a:prstGeom prst="rect">
            <a:avLst/>
          </a:prstGeom>
          <a:noFill/>
          <a:ln w="9525">
            <a:noFill/>
            <a:miter lim="800000"/>
            <a:headEnd/>
            <a:tailEnd/>
          </a:ln>
        </p:spPr>
        <p:txBody>
          <a:bodyPr>
            <a:spAutoFit/>
          </a:bodyPr>
          <a:lstStyle/>
          <a:p>
            <a:pPr eaLnBrk="0" hangingPunct="0">
              <a:spcBef>
                <a:spcPct val="50000"/>
              </a:spcBef>
            </a:pPr>
            <a:r>
              <a:rPr lang="en-GB" sz="1800" b="1">
                <a:solidFill>
                  <a:schemeClr val="accent1"/>
                </a:solidFill>
                <a:latin typeface="Arial" charset="0"/>
              </a:rPr>
              <a:t>Generalizado</a:t>
            </a:r>
          </a:p>
        </p:txBody>
      </p:sp>
      <p:sp>
        <p:nvSpPr>
          <p:cNvPr id="1032" name="Text Box 8"/>
          <p:cNvSpPr txBox="1">
            <a:spLocks noChangeArrowheads="1"/>
          </p:cNvSpPr>
          <p:nvPr/>
        </p:nvSpPr>
        <p:spPr bwMode="auto">
          <a:xfrm>
            <a:off x="6207125" y="2085975"/>
            <a:ext cx="2160588" cy="366713"/>
          </a:xfrm>
          <a:prstGeom prst="rect">
            <a:avLst/>
          </a:prstGeom>
          <a:noFill/>
          <a:ln w="9525">
            <a:noFill/>
            <a:miter lim="800000"/>
            <a:headEnd/>
            <a:tailEnd/>
          </a:ln>
        </p:spPr>
        <p:txBody>
          <a:bodyPr>
            <a:spAutoFit/>
          </a:bodyPr>
          <a:lstStyle/>
          <a:p>
            <a:pPr eaLnBrk="0" hangingPunct="0">
              <a:spcBef>
                <a:spcPct val="50000"/>
              </a:spcBef>
            </a:pPr>
            <a:r>
              <a:rPr lang="en-GB" sz="1800" b="1">
                <a:solidFill>
                  <a:schemeClr val="accent1"/>
                </a:solidFill>
                <a:latin typeface="Arial" charset="0"/>
              </a:rPr>
              <a:t>No-generalizado</a:t>
            </a:r>
          </a:p>
        </p:txBody>
      </p:sp>
      <p:sp>
        <p:nvSpPr>
          <p:cNvPr id="1033" name="Text Box 9"/>
          <p:cNvSpPr txBox="1">
            <a:spLocks noChangeArrowheads="1"/>
          </p:cNvSpPr>
          <p:nvPr/>
        </p:nvSpPr>
        <p:spPr bwMode="auto">
          <a:xfrm rot="-5400000">
            <a:off x="-864394" y="3113882"/>
            <a:ext cx="3081337" cy="641350"/>
          </a:xfrm>
          <a:prstGeom prst="rect">
            <a:avLst/>
          </a:prstGeom>
          <a:noFill/>
          <a:ln w="9525">
            <a:noFill/>
            <a:miter lim="800000"/>
            <a:headEnd/>
            <a:tailEnd/>
          </a:ln>
        </p:spPr>
        <p:txBody>
          <a:bodyPr>
            <a:spAutoFit/>
          </a:bodyPr>
          <a:lstStyle/>
          <a:p>
            <a:pPr algn="ctr" eaLnBrk="0" hangingPunct="0"/>
            <a:r>
              <a:rPr lang="en-GB" sz="1800" b="1">
                <a:solidFill>
                  <a:schemeClr val="accent1"/>
                </a:solidFill>
                <a:latin typeface="Arial" charset="0"/>
              </a:rPr>
              <a:t>% pacientes  que experimentan temor</a:t>
            </a:r>
            <a:endParaRPr lang="en-US" sz="1800" b="1">
              <a:solidFill>
                <a:schemeClr val="accent1"/>
              </a:solidFill>
              <a:latin typeface="Arial" charset="0"/>
            </a:endParaRPr>
          </a:p>
        </p:txBody>
      </p:sp>
      <p:sp>
        <p:nvSpPr>
          <p:cNvPr id="1034" name="Text Box 10"/>
          <p:cNvSpPr txBox="1">
            <a:spLocks noChangeArrowheads="1"/>
          </p:cNvSpPr>
          <p:nvPr/>
        </p:nvSpPr>
        <p:spPr bwMode="auto">
          <a:xfrm rot="-2424607">
            <a:off x="898525" y="5603875"/>
            <a:ext cx="1779588" cy="320675"/>
          </a:xfrm>
          <a:prstGeom prst="rect">
            <a:avLst/>
          </a:prstGeom>
          <a:noFill/>
          <a:ln w="9525">
            <a:noFill/>
            <a:miter lim="800000"/>
            <a:headEnd/>
            <a:tailEnd/>
          </a:ln>
        </p:spPr>
        <p:txBody>
          <a:bodyPr wrap="none">
            <a:spAutoFit/>
          </a:bodyPr>
          <a:lstStyle/>
          <a:p>
            <a:pPr eaLnBrk="0" hangingPunct="0"/>
            <a:r>
              <a:rPr lang="en-GB" sz="1500" b="1">
                <a:solidFill>
                  <a:srgbClr val="FF0066"/>
                </a:solidFill>
                <a:latin typeface="Arial" charset="0"/>
              </a:rPr>
              <a:t>Hablar en público</a:t>
            </a:r>
            <a:endParaRPr lang="en-US" sz="1500" b="1">
              <a:solidFill>
                <a:srgbClr val="FF0066"/>
              </a:solidFill>
              <a:latin typeface="Arial" charset="0"/>
            </a:endParaRPr>
          </a:p>
        </p:txBody>
      </p:sp>
      <p:sp>
        <p:nvSpPr>
          <p:cNvPr id="1035" name="Text Box 11"/>
          <p:cNvSpPr txBox="1">
            <a:spLocks noChangeArrowheads="1"/>
          </p:cNvSpPr>
          <p:nvPr/>
        </p:nvSpPr>
        <p:spPr bwMode="auto">
          <a:xfrm rot="-2424607">
            <a:off x="2533650" y="5432425"/>
            <a:ext cx="1157288" cy="320675"/>
          </a:xfrm>
          <a:prstGeom prst="rect">
            <a:avLst/>
          </a:prstGeom>
          <a:noFill/>
          <a:ln w="9525">
            <a:noFill/>
            <a:miter lim="800000"/>
            <a:headEnd/>
            <a:tailEnd/>
          </a:ln>
        </p:spPr>
        <p:txBody>
          <a:bodyPr wrap="none">
            <a:spAutoFit/>
          </a:bodyPr>
          <a:lstStyle/>
          <a:p>
            <a:pPr eaLnBrk="0" hangingPunct="0"/>
            <a:r>
              <a:rPr lang="en-GB" sz="1500" b="1">
                <a:solidFill>
                  <a:srgbClr val="FF0066"/>
                </a:solidFill>
                <a:latin typeface="Arial" charset="0"/>
              </a:rPr>
              <a:t>Reuniones</a:t>
            </a:r>
            <a:endParaRPr lang="en-US" sz="1500" b="1">
              <a:solidFill>
                <a:srgbClr val="FF0066"/>
              </a:solidFill>
              <a:latin typeface="Arial" charset="0"/>
            </a:endParaRPr>
          </a:p>
        </p:txBody>
      </p:sp>
      <p:sp>
        <p:nvSpPr>
          <p:cNvPr id="1036" name="Text Box 12"/>
          <p:cNvSpPr txBox="1">
            <a:spLocks noChangeArrowheads="1"/>
          </p:cNvSpPr>
          <p:nvPr/>
        </p:nvSpPr>
        <p:spPr bwMode="auto">
          <a:xfrm rot="-2424607">
            <a:off x="3873500" y="5405438"/>
            <a:ext cx="841375" cy="320675"/>
          </a:xfrm>
          <a:prstGeom prst="rect">
            <a:avLst/>
          </a:prstGeom>
          <a:noFill/>
          <a:ln w="9525">
            <a:noFill/>
            <a:miter lim="800000"/>
            <a:headEnd/>
            <a:tailEnd/>
          </a:ln>
        </p:spPr>
        <p:txBody>
          <a:bodyPr wrap="none">
            <a:spAutoFit/>
          </a:bodyPr>
          <a:lstStyle/>
          <a:p>
            <a:pPr eaLnBrk="0" hangingPunct="0"/>
            <a:r>
              <a:rPr lang="en-GB" sz="1500" b="1">
                <a:solidFill>
                  <a:srgbClr val="FF0066"/>
                </a:solidFill>
                <a:latin typeface="Arial" charset="0"/>
              </a:rPr>
              <a:t>Fiestas</a:t>
            </a:r>
            <a:endParaRPr lang="en-US" sz="1500" b="1">
              <a:solidFill>
                <a:srgbClr val="FF0066"/>
              </a:solidFill>
              <a:latin typeface="Arial" charset="0"/>
            </a:endParaRPr>
          </a:p>
        </p:txBody>
      </p:sp>
      <p:sp>
        <p:nvSpPr>
          <p:cNvPr id="1037" name="Text Box 13"/>
          <p:cNvSpPr txBox="1">
            <a:spLocks noChangeArrowheads="1"/>
          </p:cNvSpPr>
          <p:nvPr/>
        </p:nvSpPr>
        <p:spPr bwMode="auto">
          <a:xfrm rot="-2424607">
            <a:off x="4578350" y="5530850"/>
            <a:ext cx="1412875" cy="549275"/>
          </a:xfrm>
          <a:prstGeom prst="rect">
            <a:avLst/>
          </a:prstGeom>
          <a:noFill/>
          <a:ln w="9525">
            <a:noFill/>
            <a:miter lim="800000"/>
            <a:headEnd/>
            <a:tailEnd/>
          </a:ln>
        </p:spPr>
        <p:txBody>
          <a:bodyPr wrap="none">
            <a:spAutoFit/>
          </a:bodyPr>
          <a:lstStyle/>
          <a:p>
            <a:pPr algn="ctr" eaLnBrk="0" hangingPunct="0"/>
            <a:r>
              <a:rPr lang="en-GB" sz="1500" b="1">
                <a:solidFill>
                  <a:srgbClr val="FF0066"/>
                </a:solidFill>
                <a:latin typeface="Arial" charset="0"/>
              </a:rPr>
              <a:t>Iniciar una </a:t>
            </a:r>
          </a:p>
          <a:p>
            <a:pPr algn="ctr" eaLnBrk="0" hangingPunct="0"/>
            <a:r>
              <a:rPr lang="en-GB" sz="1500" b="1">
                <a:solidFill>
                  <a:srgbClr val="FF0066"/>
                </a:solidFill>
                <a:latin typeface="Arial" charset="0"/>
              </a:rPr>
              <a:t>conversación</a:t>
            </a:r>
            <a:endParaRPr lang="en-US" sz="1500" b="1">
              <a:solidFill>
                <a:srgbClr val="FF0066"/>
              </a:solidFill>
              <a:latin typeface="Arial" charset="0"/>
            </a:endParaRPr>
          </a:p>
        </p:txBody>
      </p:sp>
      <p:sp>
        <p:nvSpPr>
          <p:cNvPr id="1038" name="Text Box 14"/>
          <p:cNvSpPr txBox="1">
            <a:spLocks noChangeArrowheads="1"/>
          </p:cNvSpPr>
          <p:nvPr/>
        </p:nvSpPr>
        <p:spPr bwMode="auto">
          <a:xfrm rot="-2424607">
            <a:off x="5370513" y="5634038"/>
            <a:ext cx="1790700" cy="320675"/>
          </a:xfrm>
          <a:prstGeom prst="rect">
            <a:avLst/>
          </a:prstGeom>
          <a:noFill/>
          <a:ln w="9525">
            <a:noFill/>
            <a:miter lim="800000"/>
            <a:headEnd/>
            <a:tailEnd/>
          </a:ln>
        </p:spPr>
        <p:txBody>
          <a:bodyPr wrap="none">
            <a:spAutoFit/>
          </a:bodyPr>
          <a:lstStyle/>
          <a:p>
            <a:pPr algn="ctr" eaLnBrk="0" hangingPunct="0"/>
            <a:r>
              <a:rPr lang="en-GB" sz="1500" b="1">
                <a:solidFill>
                  <a:srgbClr val="FF0066"/>
                </a:solidFill>
                <a:latin typeface="Arial" charset="0"/>
              </a:rPr>
              <a:t>Comer en público</a:t>
            </a:r>
            <a:endParaRPr lang="en-US" sz="1500" b="1">
              <a:solidFill>
                <a:srgbClr val="FF0066"/>
              </a:solidFill>
              <a:latin typeface="Arial" charset="0"/>
            </a:endParaRPr>
          </a:p>
        </p:txBody>
      </p:sp>
      <p:sp>
        <p:nvSpPr>
          <p:cNvPr id="1039" name="Text Box 15"/>
          <p:cNvSpPr txBox="1">
            <a:spLocks noChangeArrowheads="1"/>
          </p:cNvSpPr>
          <p:nvPr/>
        </p:nvSpPr>
        <p:spPr bwMode="auto">
          <a:xfrm rot="-2424607">
            <a:off x="6442075" y="5641975"/>
            <a:ext cx="1895475" cy="320675"/>
          </a:xfrm>
          <a:prstGeom prst="rect">
            <a:avLst/>
          </a:prstGeom>
          <a:noFill/>
          <a:ln w="9525">
            <a:noFill/>
            <a:miter lim="800000"/>
            <a:headEnd/>
            <a:tailEnd/>
          </a:ln>
        </p:spPr>
        <p:txBody>
          <a:bodyPr wrap="none">
            <a:spAutoFit/>
          </a:bodyPr>
          <a:lstStyle/>
          <a:p>
            <a:pPr algn="ctr" eaLnBrk="0" hangingPunct="0"/>
            <a:r>
              <a:rPr lang="en-GB" sz="1500" b="1">
                <a:solidFill>
                  <a:srgbClr val="FF0066"/>
                </a:solidFill>
                <a:latin typeface="Arial" charset="0"/>
              </a:rPr>
              <a:t>Escribir en público</a:t>
            </a:r>
            <a:endParaRPr lang="en-US" sz="1500" b="1">
              <a:solidFill>
                <a:srgbClr val="FF0066"/>
              </a:solidFill>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9453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sp>
        <p:nvSpPr>
          <p:cNvPr id="3" name="Marcador de contenido 2"/>
          <p:cNvSpPr>
            <a:spLocks noGrp="1"/>
          </p:cNvSpPr>
          <p:nvPr>
            <p:ph idx="1"/>
          </p:nvPr>
        </p:nvSpPr>
        <p:spPr/>
        <p:txBody>
          <a:bodyPr/>
          <a:lstStyle/>
          <a:p>
            <a:r>
              <a:rPr lang="es-MX" sz="1400" dirty="0"/>
              <a:t>Las mujeres tienen más riesgo que los hombres de padecer un trastorno de ansiedad, y la prevalencia de la mayoría de los trastornos de ansiedad en el caso de las mujeres duplica a la de los hombres, excepto en el caso de la fobia social, en la que las diferencias fueron menores. La edad de inicio de los trastornos de ansiedad es menor que la de los trastornos depresivos. Esto parece indicar que muchas personas que durante la niñez, adolescencia o primeros años de la vida adulta presentan trastornos de ansiedad tienen un mayor riesgo de desarrollar un trastorno depresivo posterior. Por lo tanto, un abordaje terapéutico de los trastornos de ansiedad puede prevenir la aparición de posteriores trastornos depresivos. </a:t>
            </a:r>
          </a:p>
          <a:p>
            <a:r>
              <a:rPr lang="es-MX" sz="1400" dirty="0"/>
              <a:t>Entre los problemas de salud mental, los trastornos de ansiedad se asocian con sustanciales niveles de incapacidad. Esta disfuncionalidad tiene un impacto considerable en el bienestar personal, en las relaciones sociales y en la productividad en el trabajo, con el agravante de que su alta prevalencia y el curso recurrente o incluso crónico de muchos de ellos, los puede hacer tan </a:t>
            </a:r>
            <a:r>
              <a:rPr lang="es-MX" sz="1400" dirty="0" err="1"/>
              <a:t>inhabilitantes</a:t>
            </a:r>
            <a:r>
              <a:rPr lang="es-MX" sz="1400" dirty="0"/>
              <a:t> como cualquier otra enfermedad física crónica. </a:t>
            </a:r>
            <a:br>
              <a:rPr lang="es-MX" sz="1400" dirty="0"/>
            </a:br>
            <a:endParaRPr lang="es-HN" sz="1400" dirty="0"/>
          </a:p>
        </p:txBody>
      </p:sp>
    </p:spTree>
    <p:extLst>
      <p:ext uri="{BB962C8B-B14F-4D97-AF65-F5344CB8AC3E}">
        <p14:creationId xmlns:p14="http://schemas.microsoft.com/office/powerpoint/2010/main" val="2397371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932712"/>
          </a:xfrm>
          <a:prstGeom prst="rect">
            <a:avLst/>
          </a:prstGeom>
        </p:spPr>
      </p:pic>
    </p:spTree>
    <p:extLst>
      <p:ext uri="{BB962C8B-B14F-4D97-AF65-F5344CB8AC3E}">
        <p14:creationId xmlns:p14="http://schemas.microsoft.com/office/powerpoint/2010/main" val="3479406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80512" cy="6858000"/>
          </a:xfrm>
          <a:prstGeom prst="rect">
            <a:avLst/>
          </a:prstGeom>
        </p:spPr>
      </p:pic>
    </p:spTree>
    <p:extLst>
      <p:ext uri="{BB962C8B-B14F-4D97-AF65-F5344CB8AC3E}">
        <p14:creationId xmlns:p14="http://schemas.microsoft.com/office/powerpoint/2010/main" val="2345165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7119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2583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300675" cy="6858000"/>
          </a:xfrm>
          <a:prstGeom prst="rect">
            <a:avLst/>
          </a:prstGeom>
        </p:spPr>
      </p:pic>
    </p:spTree>
    <p:extLst>
      <p:ext uri="{BB962C8B-B14F-4D97-AF65-F5344CB8AC3E}">
        <p14:creationId xmlns:p14="http://schemas.microsoft.com/office/powerpoint/2010/main" val="2098999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25089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2306810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49654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sp>
        <p:nvSpPr>
          <p:cNvPr id="3" name="Marcador de contenido 2"/>
          <p:cNvSpPr>
            <a:spLocks noGrp="1"/>
          </p:cNvSpPr>
          <p:nvPr>
            <p:ph idx="1"/>
          </p:nvPr>
        </p:nvSpPr>
        <p:spPr/>
        <p:txBody>
          <a:bodyPr/>
          <a:lstStyle/>
          <a:p>
            <a:pPr algn="ctr"/>
            <a:endParaRPr lang="es-MX" dirty="0"/>
          </a:p>
          <a:p>
            <a:pPr algn="ctr"/>
            <a:endParaRPr lang="es-MX" dirty="0"/>
          </a:p>
          <a:p>
            <a:pPr algn="ctr"/>
            <a:r>
              <a:rPr lang="es-MX" dirty="0"/>
              <a:t>Diagnóstico diferencial.</a:t>
            </a:r>
            <a:endParaRPr lang="es-HN" dirty="0"/>
          </a:p>
        </p:txBody>
      </p:sp>
    </p:spTree>
    <p:extLst>
      <p:ext uri="{BB962C8B-B14F-4D97-AF65-F5344CB8AC3E}">
        <p14:creationId xmlns:p14="http://schemas.microsoft.com/office/powerpoint/2010/main" val="3764136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64551"/>
          </a:xfrm>
          <a:prstGeom prst="rect">
            <a:avLst/>
          </a:prstGeom>
        </p:spPr>
      </p:pic>
    </p:spTree>
    <p:extLst>
      <p:ext uri="{BB962C8B-B14F-4D97-AF65-F5344CB8AC3E}">
        <p14:creationId xmlns:p14="http://schemas.microsoft.com/office/powerpoint/2010/main" val="125983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val 2"/>
          <p:cNvSpPr>
            <a:spLocks noChangeArrowheads="1"/>
          </p:cNvSpPr>
          <p:nvPr/>
        </p:nvSpPr>
        <p:spPr bwMode="auto">
          <a:xfrm>
            <a:off x="254000" y="457200"/>
            <a:ext cx="3860800" cy="2457450"/>
          </a:xfrm>
          <a:prstGeom prst="ellipse">
            <a:avLst/>
          </a:prstGeom>
          <a:gradFill rotWithShape="0">
            <a:gsLst>
              <a:gs pos="0">
                <a:srgbClr val="0000FF">
                  <a:gamma/>
                  <a:shade val="46275"/>
                  <a:invGamma/>
                </a:srgbClr>
              </a:gs>
              <a:gs pos="50000">
                <a:srgbClr val="0000FF"/>
              </a:gs>
              <a:gs pos="100000">
                <a:srgbClr val="0000FF">
                  <a:gamma/>
                  <a:shade val="46275"/>
                  <a:invGamma/>
                </a:srgbClr>
              </a:gs>
            </a:gsLst>
            <a:lin ang="5400000" scaled="1"/>
          </a:gradFill>
          <a:ln w="9525">
            <a:solidFill>
              <a:schemeClr val="tx1"/>
            </a:solidFill>
            <a:round/>
            <a:headEnd/>
            <a:tailEnd/>
          </a:ln>
          <a:effectLst/>
        </p:spPr>
        <p:txBody>
          <a:bodyPr wrap="none" anchor="ctr"/>
          <a:lstStyle/>
          <a:p>
            <a:pPr algn="ctr" eaLnBrk="0" hangingPunct="0">
              <a:defRPr/>
            </a:pPr>
            <a:r>
              <a:rPr lang="es-ES_tradnl" sz="5400" b="1" dirty="0">
                <a:solidFill>
                  <a:srgbClr val="FFFF00"/>
                </a:solidFill>
                <a:effectLst>
                  <a:outerShdw blurRad="38100" dist="38100" dir="2700000" algn="tl">
                    <a:srgbClr val="000000"/>
                  </a:outerShdw>
                </a:effectLst>
                <a:latin typeface="Arial Unicode MS" pitchFamily="34" charset="-128"/>
                <a:cs typeface="Times New Roman" pitchFamily="18" charset="0"/>
              </a:rPr>
              <a:t>MIEDO</a:t>
            </a:r>
          </a:p>
          <a:p>
            <a:pPr algn="ctr" eaLnBrk="0" hangingPunct="0">
              <a:defRPr/>
            </a:pPr>
            <a:r>
              <a:rPr lang="es-ES_tradnl" sz="5400" b="1" dirty="0">
                <a:solidFill>
                  <a:srgbClr val="FFFF00"/>
                </a:solidFill>
                <a:effectLst>
                  <a:outerShdw blurRad="38100" dist="38100" dir="2700000" algn="tl">
                    <a:srgbClr val="000000"/>
                  </a:outerShdw>
                </a:effectLst>
                <a:latin typeface="Arial Unicode MS" pitchFamily="34" charset="-128"/>
                <a:cs typeface="Times New Roman" pitchFamily="18" charset="0"/>
              </a:rPr>
              <a:t>Amenaza</a:t>
            </a:r>
            <a:endParaRPr lang="es-ES_tradnl" sz="3200" dirty="0">
              <a:latin typeface="Arial Unicode MS" pitchFamily="34" charset="-128"/>
              <a:cs typeface="Times New Roman" pitchFamily="18" charset="0"/>
            </a:endParaRPr>
          </a:p>
        </p:txBody>
      </p:sp>
      <p:sp>
        <p:nvSpPr>
          <p:cNvPr id="66563" name="Oval 3"/>
          <p:cNvSpPr>
            <a:spLocks noChangeArrowheads="1"/>
          </p:cNvSpPr>
          <p:nvPr/>
        </p:nvSpPr>
        <p:spPr bwMode="auto">
          <a:xfrm>
            <a:off x="5181600" y="533400"/>
            <a:ext cx="3708400" cy="2438400"/>
          </a:xfrm>
          <a:prstGeom prst="ellipse">
            <a:avLst/>
          </a:prstGeom>
          <a:gradFill rotWithShape="0">
            <a:gsLst>
              <a:gs pos="0">
                <a:srgbClr val="808000">
                  <a:gamma/>
                  <a:shade val="0"/>
                  <a:invGamma/>
                </a:srgbClr>
              </a:gs>
              <a:gs pos="50000">
                <a:srgbClr val="808000"/>
              </a:gs>
              <a:gs pos="100000">
                <a:srgbClr val="808000">
                  <a:gamma/>
                  <a:shade val="0"/>
                  <a:invGamma/>
                </a:srgbClr>
              </a:gs>
            </a:gsLst>
            <a:lin ang="5400000" scaled="1"/>
          </a:gradFill>
          <a:ln w="9525">
            <a:solidFill>
              <a:schemeClr val="tx1"/>
            </a:solidFill>
            <a:round/>
            <a:headEnd/>
            <a:tailEnd/>
          </a:ln>
          <a:effectLst/>
        </p:spPr>
        <p:txBody>
          <a:bodyPr wrap="none" anchor="ctr"/>
          <a:lstStyle/>
          <a:p>
            <a:pPr algn="ctr" eaLnBrk="0" hangingPunct="0">
              <a:defRPr/>
            </a:pPr>
            <a:r>
              <a:rPr lang="es-ES_tradnl" sz="5400" b="1" dirty="0">
                <a:solidFill>
                  <a:srgbClr val="CCCC00"/>
                </a:solidFill>
                <a:effectLst>
                  <a:outerShdw blurRad="38100" dist="38100" dir="2700000" algn="tl">
                    <a:srgbClr val="000000"/>
                  </a:outerShdw>
                </a:effectLst>
                <a:latin typeface="Arial Unicode MS" pitchFamily="34" charset="-128"/>
                <a:cs typeface="Times New Roman" pitchFamily="18" charset="0"/>
              </a:rPr>
              <a:t>ESTRÉS</a:t>
            </a:r>
          </a:p>
          <a:p>
            <a:pPr algn="ctr" eaLnBrk="0" hangingPunct="0">
              <a:defRPr/>
            </a:pPr>
            <a:r>
              <a:rPr lang="es-ES_tradnl" sz="5400" b="1" dirty="0">
                <a:solidFill>
                  <a:srgbClr val="CCCC00"/>
                </a:solidFill>
                <a:effectLst>
                  <a:outerShdw blurRad="38100" dist="38100" dir="2700000" algn="tl">
                    <a:srgbClr val="000000"/>
                  </a:outerShdw>
                </a:effectLst>
                <a:latin typeface="Arial Unicode MS" pitchFamily="34" charset="-128"/>
                <a:cs typeface="Times New Roman" pitchFamily="18" charset="0"/>
              </a:rPr>
              <a:t>Alerta</a:t>
            </a:r>
            <a:endParaRPr lang="es-ES_tradnl" sz="3200" dirty="0">
              <a:solidFill>
                <a:srgbClr val="CCCC00"/>
              </a:solidFill>
              <a:latin typeface="Arial Unicode MS" pitchFamily="34" charset="-128"/>
              <a:cs typeface="Times New Roman" pitchFamily="18" charset="0"/>
            </a:endParaRPr>
          </a:p>
        </p:txBody>
      </p:sp>
      <p:sp>
        <p:nvSpPr>
          <p:cNvPr id="66564" name="Oval 4"/>
          <p:cNvSpPr>
            <a:spLocks noChangeArrowheads="1"/>
          </p:cNvSpPr>
          <p:nvPr/>
        </p:nvSpPr>
        <p:spPr bwMode="auto">
          <a:xfrm>
            <a:off x="2362200" y="3810000"/>
            <a:ext cx="5105400" cy="2438400"/>
          </a:xfrm>
          <a:prstGeom prst="ellipse">
            <a:avLst/>
          </a:prstGeom>
          <a:gradFill rotWithShape="0">
            <a:gsLst>
              <a:gs pos="0">
                <a:srgbClr val="FF0000">
                  <a:gamma/>
                  <a:shade val="19216"/>
                  <a:invGamma/>
                </a:srgbClr>
              </a:gs>
              <a:gs pos="50000">
                <a:srgbClr val="FF0000"/>
              </a:gs>
              <a:gs pos="100000">
                <a:srgbClr val="FF0000">
                  <a:gamma/>
                  <a:shade val="19216"/>
                  <a:invGamma/>
                </a:srgbClr>
              </a:gs>
            </a:gsLst>
            <a:lin ang="0" scaled="1"/>
          </a:gradFill>
          <a:ln w="9525">
            <a:solidFill>
              <a:schemeClr val="tx1"/>
            </a:solidFill>
            <a:round/>
            <a:headEnd/>
            <a:tailEnd/>
          </a:ln>
          <a:effectLst/>
        </p:spPr>
        <p:txBody>
          <a:bodyPr wrap="none" anchor="ctr"/>
          <a:lstStyle/>
          <a:p>
            <a:pPr algn="ctr" eaLnBrk="0" hangingPunct="0">
              <a:defRPr/>
            </a:pPr>
            <a:r>
              <a:rPr lang="es-ES_tradnl" sz="5400" b="1" dirty="0">
                <a:effectLst>
                  <a:outerShdw blurRad="38100" dist="38100" dir="2700000" algn="tl">
                    <a:srgbClr val="FFFFFF"/>
                  </a:outerShdw>
                </a:effectLst>
                <a:latin typeface="Arial Unicode MS" pitchFamily="34" charset="-128"/>
                <a:cs typeface="Times New Roman" pitchFamily="18" charset="0"/>
              </a:rPr>
              <a:t>ANSIEDAD</a:t>
            </a:r>
          </a:p>
          <a:p>
            <a:pPr algn="ctr" eaLnBrk="0" hangingPunct="0">
              <a:defRPr/>
            </a:pPr>
            <a:r>
              <a:rPr lang="es-ES_tradnl" sz="5400" b="1" dirty="0">
                <a:effectLst>
                  <a:outerShdw blurRad="38100" dist="38100" dir="2700000" algn="tl">
                    <a:srgbClr val="FFFFFF"/>
                  </a:outerShdw>
                </a:effectLst>
                <a:latin typeface="Arial Unicode MS" pitchFamily="34" charset="-128"/>
                <a:cs typeface="Times New Roman" pitchFamily="18" charset="0"/>
              </a:rPr>
              <a:t>Conflicto</a:t>
            </a:r>
            <a:endParaRPr lang="es-ES_tradnl" sz="3600" b="1" dirty="0">
              <a:effectLst>
                <a:outerShdw blurRad="38100" dist="38100" dir="2700000" algn="tl">
                  <a:srgbClr val="FFFFFF"/>
                </a:outerShdw>
              </a:effectLst>
              <a:latin typeface="Arial Unicode MS" pitchFamily="34" charset="-128"/>
              <a:cs typeface="Times New Roman" pitchFamily="18" charset="0"/>
            </a:endParaRPr>
          </a:p>
        </p:txBody>
      </p:sp>
      <p:sp>
        <p:nvSpPr>
          <p:cNvPr id="4101" name="AutoShape 5"/>
          <p:cNvSpPr>
            <a:spLocks noChangeArrowheads="1"/>
          </p:cNvSpPr>
          <p:nvPr/>
        </p:nvSpPr>
        <p:spPr bwMode="auto">
          <a:xfrm>
            <a:off x="3759200" y="1371600"/>
            <a:ext cx="1998663" cy="723900"/>
          </a:xfrm>
          <a:prstGeom prst="leftRightArrow">
            <a:avLst>
              <a:gd name="adj1" fmla="val 50000"/>
              <a:gd name="adj2" fmla="val 55219"/>
            </a:avLst>
          </a:prstGeom>
          <a:solidFill>
            <a:srgbClr val="808000"/>
          </a:solidFill>
          <a:ln w="9525">
            <a:solidFill>
              <a:schemeClr val="tx1"/>
            </a:solidFill>
            <a:miter lim="800000"/>
            <a:headEnd/>
            <a:tailEnd/>
          </a:ln>
        </p:spPr>
        <p:txBody>
          <a:bodyPr wrap="none" anchor="ctr"/>
          <a:lstStyle/>
          <a:p>
            <a:pPr algn="ctr" eaLnBrk="0" hangingPunct="0"/>
            <a:endParaRPr lang="es-ES_tradnl" sz="2400">
              <a:latin typeface="Arial Unicode MS" pitchFamily="34" charset="-128"/>
              <a:cs typeface="Times New Roman" pitchFamily="18" charset="0"/>
            </a:endParaRPr>
          </a:p>
        </p:txBody>
      </p:sp>
      <p:sp>
        <p:nvSpPr>
          <p:cNvPr id="4102" name="AutoShape 6"/>
          <p:cNvSpPr>
            <a:spLocks noChangeArrowheads="1"/>
          </p:cNvSpPr>
          <p:nvPr/>
        </p:nvSpPr>
        <p:spPr bwMode="auto">
          <a:xfrm rot="7429297">
            <a:off x="5138738" y="2876550"/>
            <a:ext cx="1955800" cy="803275"/>
          </a:xfrm>
          <a:prstGeom prst="leftRightArrow">
            <a:avLst>
              <a:gd name="adj1" fmla="val 50000"/>
              <a:gd name="adj2" fmla="val 48696"/>
            </a:avLst>
          </a:prstGeom>
          <a:solidFill>
            <a:srgbClr val="FF0000"/>
          </a:solidFill>
          <a:ln w="9525">
            <a:solidFill>
              <a:schemeClr val="tx1"/>
            </a:solidFill>
            <a:miter lim="800000"/>
            <a:headEnd/>
            <a:tailEnd/>
          </a:ln>
        </p:spPr>
        <p:txBody>
          <a:bodyPr wrap="none" anchor="ctr"/>
          <a:lstStyle/>
          <a:p>
            <a:endParaRPr lang="es-HN"/>
          </a:p>
        </p:txBody>
      </p:sp>
      <p:sp>
        <p:nvSpPr>
          <p:cNvPr id="4103" name="AutoShape 7"/>
          <p:cNvSpPr>
            <a:spLocks noChangeArrowheads="1"/>
          </p:cNvSpPr>
          <p:nvPr/>
        </p:nvSpPr>
        <p:spPr bwMode="auto">
          <a:xfrm rot="3305124">
            <a:off x="2358231" y="2997994"/>
            <a:ext cx="1995488" cy="698500"/>
          </a:xfrm>
          <a:prstGeom prst="leftRightArrow">
            <a:avLst>
              <a:gd name="adj1" fmla="val 50000"/>
              <a:gd name="adj2" fmla="val 57136"/>
            </a:avLst>
          </a:prstGeom>
          <a:solidFill>
            <a:srgbClr val="0000FF"/>
          </a:solidFill>
          <a:ln w="9525">
            <a:solidFill>
              <a:schemeClr val="tx1"/>
            </a:solidFill>
            <a:miter lim="800000"/>
            <a:headEnd/>
            <a:tailEnd/>
          </a:ln>
        </p:spPr>
        <p:txBody>
          <a:bodyPr wrap="none" anchor="ctr"/>
          <a:lstStyle/>
          <a:p>
            <a:endParaRPr lang="es-HN"/>
          </a:p>
        </p:txBody>
      </p:sp>
      <p:sp>
        <p:nvSpPr>
          <p:cNvPr id="4104" name="Text Box 8"/>
          <p:cNvSpPr txBox="1">
            <a:spLocks noChangeArrowheads="1"/>
          </p:cNvSpPr>
          <p:nvPr/>
        </p:nvSpPr>
        <p:spPr bwMode="auto">
          <a:xfrm>
            <a:off x="5940152" y="6265077"/>
            <a:ext cx="1860550" cy="366713"/>
          </a:xfrm>
          <a:prstGeom prst="rect">
            <a:avLst/>
          </a:prstGeom>
          <a:noFill/>
          <a:ln w="9525">
            <a:noFill/>
            <a:miter lim="800000"/>
            <a:headEnd/>
            <a:tailEnd/>
          </a:ln>
        </p:spPr>
        <p:txBody>
          <a:bodyPr wrap="none">
            <a:spAutoFit/>
          </a:bodyPr>
          <a:lstStyle/>
          <a:p>
            <a:r>
              <a:rPr lang="es-AR" sz="1800" b="1" dirty="0" err="1"/>
              <a:t>Marquez</a:t>
            </a:r>
            <a:r>
              <a:rPr lang="es-AR" sz="1800" b="1" dirty="0"/>
              <a:t> M 2002</a:t>
            </a:r>
            <a:endParaRPr lang="es-ES" sz="1800" b="1"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323512" cy="6729790"/>
          </a:xfrm>
          <a:prstGeom prst="rect">
            <a:avLst/>
          </a:prstGeom>
        </p:spPr>
      </p:pic>
    </p:spTree>
    <p:extLst>
      <p:ext uri="{BB962C8B-B14F-4D97-AF65-F5344CB8AC3E}">
        <p14:creationId xmlns:p14="http://schemas.microsoft.com/office/powerpoint/2010/main" val="1720675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pic>
        <p:nvPicPr>
          <p:cNvPr id="4" name="Marcador de contenido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5445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143000" y="1085850"/>
            <a:ext cx="4857750" cy="971550"/>
          </a:xfrm>
        </p:spPr>
        <p:txBody>
          <a:bodyPr/>
          <a:lstStyle/>
          <a:p>
            <a:r>
              <a:rPr lang="es-ES"/>
              <a:t>Antidepresivos: ISRS***</a:t>
            </a:r>
          </a:p>
        </p:txBody>
      </p:sp>
      <p:sp>
        <p:nvSpPr>
          <p:cNvPr id="48131" name="Rectangle 3"/>
          <p:cNvSpPr>
            <a:spLocks noGrp="1" noChangeArrowheads="1"/>
          </p:cNvSpPr>
          <p:nvPr>
            <p:ph type="body" idx="4294967295"/>
          </p:nvPr>
        </p:nvSpPr>
        <p:spPr>
          <a:xfrm>
            <a:off x="1543050" y="2228850"/>
            <a:ext cx="6457950" cy="3200400"/>
          </a:xfrm>
        </p:spPr>
        <p:txBody>
          <a:bodyPr/>
          <a:lstStyle/>
          <a:p>
            <a:pPr>
              <a:buFont typeface="Wingdings" pitchFamily="2" charset="2"/>
              <a:buNone/>
            </a:pPr>
            <a:r>
              <a:rPr lang="es-ES" sz="1800" dirty="0"/>
              <a:t>				  </a:t>
            </a:r>
            <a:r>
              <a:rPr lang="es-ES" sz="1800" u="sng" dirty="0"/>
              <a:t> Dosis</a:t>
            </a:r>
            <a:r>
              <a:rPr lang="es-ES" sz="1800" dirty="0"/>
              <a:t>		</a:t>
            </a:r>
            <a:r>
              <a:rPr lang="es-ES" sz="1800" u="sng" dirty="0"/>
              <a:t>Peculiaridad</a:t>
            </a:r>
          </a:p>
          <a:p>
            <a:r>
              <a:rPr lang="es-ES" sz="1800" dirty="0" err="1"/>
              <a:t>Fluvoxamina</a:t>
            </a:r>
            <a:r>
              <a:rPr lang="es-ES" sz="1800" dirty="0"/>
              <a:t>   50-300 mg/día    </a:t>
            </a:r>
            <a:r>
              <a:rPr lang="es-ES" sz="1800" dirty="0" err="1"/>
              <a:t>Sedativo.Obsesión</a:t>
            </a:r>
            <a:endParaRPr lang="es-ES" sz="1800" dirty="0"/>
          </a:p>
          <a:p>
            <a:r>
              <a:rPr lang="es-ES" sz="1800" dirty="0" err="1"/>
              <a:t>Fluoxetina</a:t>
            </a:r>
            <a:r>
              <a:rPr lang="es-ES" sz="1800" dirty="0"/>
              <a:t>       20-60 mg/día     Activador. </a:t>
            </a:r>
            <a:r>
              <a:rPr lang="es-ES" sz="1800" dirty="0" err="1"/>
              <a:t>Vm</a:t>
            </a:r>
            <a:r>
              <a:rPr lang="es-ES" sz="1800" dirty="0"/>
              <a:t> larga</a:t>
            </a:r>
          </a:p>
          <a:p>
            <a:r>
              <a:rPr lang="es-ES" sz="1800" dirty="0" err="1"/>
              <a:t>Paroxetina</a:t>
            </a:r>
            <a:r>
              <a:rPr lang="es-ES" sz="1800" dirty="0"/>
              <a:t>      20-50 mg/día      Intermedio. </a:t>
            </a:r>
          </a:p>
          <a:p>
            <a:r>
              <a:rPr lang="es-ES" sz="1800" dirty="0" err="1"/>
              <a:t>Sertralina</a:t>
            </a:r>
            <a:r>
              <a:rPr lang="es-ES" sz="1800" dirty="0"/>
              <a:t>        50-200 mg/día   Activador. </a:t>
            </a:r>
          </a:p>
          <a:p>
            <a:r>
              <a:rPr lang="es-ES" sz="1800" dirty="0" err="1"/>
              <a:t>Citalopram</a:t>
            </a:r>
            <a:r>
              <a:rPr lang="es-ES" sz="1800" dirty="0"/>
              <a:t>     20-60 mg/día      Sedante. Selectivo.</a:t>
            </a:r>
          </a:p>
          <a:p>
            <a:r>
              <a:rPr lang="es-ES" sz="1800" dirty="0" err="1"/>
              <a:t>Escitalopram</a:t>
            </a:r>
            <a:r>
              <a:rPr lang="es-ES" sz="1800" dirty="0"/>
              <a:t> 10-30 mg/día      Sedante. Selectivo</a:t>
            </a:r>
          </a:p>
          <a:p>
            <a:pPr>
              <a:buFont typeface="Wingdings" pitchFamily="2" charset="2"/>
              <a:buNone/>
            </a:pPr>
            <a:r>
              <a:rPr lang="es-ES" sz="1800" dirty="0"/>
              <a:t>   </a:t>
            </a:r>
          </a:p>
          <a:p>
            <a:pPr>
              <a:buFont typeface="Wingdings" pitchFamily="2" charset="2"/>
              <a:buNone/>
            </a:pPr>
            <a:r>
              <a:rPr lang="es-ES" sz="1350" dirty="0"/>
              <a:t>	</a:t>
            </a:r>
            <a:endParaRPr lang="es-ES" sz="1350" b="1" dirty="0"/>
          </a:p>
        </p:txBody>
      </p:sp>
    </p:spTree>
    <p:extLst>
      <p:ext uri="{BB962C8B-B14F-4D97-AF65-F5344CB8AC3E}">
        <p14:creationId xmlns:p14="http://schemas.microsoft.com/office/powerpoint/2010/main" val="1779144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6632"/>
            <a:ext cx="9252520" cy="6741368"/>
          </a:xfrm>
          <a:prstGeom prst="rect">
            <a:avLst/>
          </a:prstGeom>
        </p:spPr>
      </p:pic>
    </p:spTree>
    <p:extLst>
      <p:ext uri="{BB962C8B-B14F-4D97-AF65-F5344CB8AC3E}">
        <p14:creationId xmlns:p14="http://schemas.microsoft.com/office/powerpoint/2010/main" val="3583348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16632"/>
            <a:ext cx="9144000" cy="7201290"/>
          </a:xfrm>
          <a:prstGeom prst="rect">
            <a:avLst/>
          </a:prstGeom>
        </p:spPr>
      </p:pic>
    </p:spTree>
    <p:extLst>
      <p:ext uri="{BB962C8B-B14F-4D97-AF65-F5344CB8AC3E}">
        <p14:creationId xmlns:p14="http://schemas.microsoft.com/office/powerpoint/2010/main" val="2136916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6000" y="1703367"/>
            <a:ext cx="4572000" cy="3882409"/>
          </a:xfrm>
          <a:prstGeom prst="rect">
            <a:avLst/>
          </a:prstGeom>
        </p:spPr>
        <p:txBody>
          <a:bodyPr>
            <a:spAutoFit/>
          </a:bodyPr>
          <a:lstStyle/>
          <a:p>
            <a:pPr algn="ctr">
              <a:lnSpc>
                <a:spcPct val="107000"/>
              </a:lnSpc>
              <a:spcAft>
                <a:spcPts val="0"/>
              </a:spcAft>
            </a:pPr>
            <a:r>
              <a:rPr lang="es-HN" b="1" u="sng" dirty="0">
                <a:latin typeface="Arial Narrow"/>
                <a:ea typeface="Calibri" panose="020F0502020204030204" pitchFamily="34" charset="0"/>
                <a:cs typeface="TradeGothic-LightOblique"/>
              </a:rPr>
              <a:t>Interpretación (máximo puntaje es 56)</a:t>
            </a:r>
            <a:r>
              <a:rPr lang="es-HN" dirty="0">
                <a:latin typeface="Arial Narrow"/>
                <a:ea typeface="Calibri" panose="020F0502020204030204" pitchFamily="34" charset="0"/>
                <a:cs typeface="TradeGothic-LightOblique"/>
              </a:rPr>
              <a:t>: </a:t>
            </a:r>
          </a:p>
          <a:p>
            <a:pPr algn="ctr">
              <a:lnSpc>
                <a:spcPct val="107000"/>
              </a:lnSpc>
              <a:spcAft>
                <a:spcPts val="0"/>
              </a:spcAft>
            </a:pPr>
            <a:r>
              <a:rPr lang="es-HN" dirty="0">
                <a:latin typeface="Arial Narrow"/>
                <a:ea typeface="Calibri" panose="020F0502020204030204" pitchFamily="34" charset="0"/>
                <a:cs typeface="TradeGothic-LightOblique"/>
              </a:rPr>
              <a:t>&lt;17 ansiedad leve; </a:t>
            </a:r>
          </a:p>
          <a:p>
            <a:pPr algn="ctr">
              <a:lnSpc>
                <a:spcPct val="107000"/>
              </a:lnSpc>
              <a:spcAft>
                <a:spcPts val="0"/>
              </a:spcAft>
            </a:pPr>
            <a:r>
              <a:rPr lang="es-HN" dirty="0">
                <a:latin typeface="Arial Narrow"/>
                <a:ea typeface="Calibri" panose="020F0502020204030204" pitchFamily="34" charset="0"/>
                <a:cs typeface="TradeGothic-LightOblique"/>
              </a:rPr>
              <a:t>18–24 ansiedad moderada; 25-30 ansiedad severa; </a:t>
            </a:r>
          </a:p>
          <a:p>
            <a:pPr algn="ctr">
              <a:lnSpc>
                <a:spcPct val="107000"/>
              </a:lnSpc>
              <a:spcAft>
                <a:spcPts val="0"/>
              </a:spcAft>
            </a:pPr>
            <a:r>
              <a:rPr lang="es-HN" dirty="0">
                <a:latin typeface="Arial Narrow"/>
                <a:ea typeface="Calibri" panose="020F0502020204030204" pitchFamily="34" charset="0"/>
                <a:cs typeface="TradeGothic-LightOblique"/>
              </a:rPr>
              <a:t>31-56 ansiedad muy severa</a:t>
            </a:r>
            <a:endParaRPr lang="es-HN"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HN" sz="3600" dirty="0">
                <a:latin typeface="Arial Narrow"/>
                <a:ea typeface="Calibri" panose="020F0502020204030204" pitchFamily="34" charset="0"/>
                <a:cs typeface="Times New Roman" panose="02020603050405020304" pitchFamily="18" charset="0"/>
              </a:rPr>
              <a:t> </a:t>
            </a:r>
            <a:endParaRPr lang="es-HN"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5552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000" dirty="0"/>
              <a:t>ESCALA DE DESESPERANZA DE BECK.</a:t>
            </a:r>
            <a:endParaRPr lang="es-HN" sz="2000" dirty="0"/>
          </a:p>
        </p:txBody>
      </p:sp>
      <p:sp>
        <p:nvSpPr>
          <p:cNvPr id="3" name="Marcador de contenido 2"/>
          <p:cNvSpPr>
            <a:spLocks noGrp="1"/>
          </p:cNvSpPr>
          <p:nvPr>
            <p:ph idx="1"/>
          </p:nvPr>
        </p:nvSpPr>
        <p:spPr>
          <a:xfrm>
            <a:off x="0" y="1981200"/>
            <a:ext cx="9144000" cy="4114800"/>
          </a:xfrm>
        </p:spPr>
        <p:txBody>
          <a:bodyPr/>
          <a:lstStyle/>
          <a:p>
            <a:pPr marL="1314450" lvl="2" indent="-514350">
              <a:buAutoNum type="arabicPeriod"/>
            </a:pPr>
            <a:r>
              <a:rPr lang="es-MX" sz="400" dirty="0"/>
              <a:t>   </a:t>
            </a:r>
          </a:p>
          <a:p>
            <a:pPr marL="0" indent="0">
              <a:buNone/>
            </a:pPr>
            <a:r>
              <a:rPr lang="es-MX" sz="1200" dirty="0"/>
              <a:t>                                                                                                                                                                                                                           V       F    </a:t>
            </a:r>
          </a:p>
          <a:p>
            <a:pPr marL="514350" indent="-514350">
              <a:buAutoNum type="arabicPeriod"/>
            </a:pPr>
            <a:r>
              <a:rPr lang="es-MX" sz="1200" dirty="0"/>
              <a:t>Miro hacia el futuro con esperanza y entusiasmo.</a:t>
            </a:r>
          </a:p>
          <a:p>
            <a:pPr marL="514350" indent="-514350">
              <a:buAutoNum type="arabicPeriod"/>
            </a:pPr>
            <a:r>
              <a:rPr lang="es-MX" sz="1200" dirty="0"/>
              <a:t>Mejor me doy por vencido ya que nada puedo hacer para mejorar mi vida.</a:t>
            </a:r>
          </a:p>
          <a:p>
            <a:pPr marL="514350" indent="-514350">
              <a:buAutoNum type="arabicPeriod"/>
            </a:pPr>
            <a:r>
              <a:rPr lang="es-MX" sz="1200" dirty="0"/>
              <a:t>Cuando las cosas andan mal, me ayuda saber que no será así para siempre.</a:t>
            </a:r>
          </a:p>
          <a:p>
            <a:pPr marL="514350" indent="-514350">
              <a:buAutoNum type="arabicPeriod"/>
            </a:pPr>
            <a:r>
              <a:rPr lang="es-MX" sz="1200" dirty="0"/>
              <a:t>No me puedo imaginar lo que será mi vida de aquí a diez años.</a:t>
            </a:r>
          </a:p>
          <a:p>
            <a:pPr marL="514350" indent="-514350">
              <a:buAutoNum type="arabicPeriod"/>
            </a:pPr>
            <a:r>
              <a:rPr lang="es-MX" sz="1200" dirty="0"/>
              <a:t>Tengo el tiempo suficiente para lograr las cosas que quiero hacer.</a:t>
            </a:r>
          </a:p>
          <a:p>
            <a:pPr marL="514350" indent="-514350">
              <a:buAutoNum type="arabicPeriod"/>
            </a:pPr>
            <a:r>
              <a:rPr lang="es-MX" sz="1200" dirty="0"/>
              <a:t>En el futuro, yo espero tener éxito en las cosas más importantes para mi.</a:t>
            </a:r>
          </a:p>
          <a:p>
            <a:pPr marL="514350" indent="-514350">
              <a:buAutoNum type="arabicPeriod"/>
            </a:pPr>
            <a:r>
              <a:rPr lang="es-MX" sz="1200" dirty="0"/>
              <a:t>Mi futuro parece oscuro.</a:t>
            </a:r>
          </a:p>
          <a:p>
            <a:pPr marL="514350" indent="-514350">
              <a:buAutoNum type="arabicPeriod"/>
            </a:pPr>
            <a:r>
              <a:rPr lang="es-MX" sz="1200" dirty="0"/>
              <a:t>He tenido muy buena suerte en la vida y espero recibir más cosas buenas de la vida aun.</a:t>
            </a:r>
          </a:p>
          <a:p>
            <a:pPr marL="514350" indent="-514350">
              <a:buAutoNum type="arabicPeriod"/>
            </a:pPr>
            <a:r>
              <a:rPr lang="es-MX" sz="1200" dirty="0"/>
              <a:t>Nada me ha salido bien hasta ahora y no hay razón para esperar algo mejor del futuro.</a:t>
            </a:r>
          </a:p>
          <a:p>
            <a:pPr marL="514350" indent="-514350">
              <a:buAutoNum type="arabicPeriod"/>
            </a:pPr>
            <a:r>
              <a:rPr lang="es-MX" sz="1200" dirty="0"/>
              <a:t>Mis experiencias del pasado me han preparado bien para el futuro.</a:t>
            </a:r>
          </a:p>
          <a:p>
            <a:pPr marL="0" indent="0">
              <a:buNone/>
            </a:pPr>
            <a:endParaRPr lang="es-HN" dirty="0"/>
          </a:p>
        </p:txBody>
      </p:sp>
    </p:spTree>
    <p:extLst>
      <p:ext uri="{BB962C8B-B14F-4D97-AF65-F5344CB8AC3E}">
        <p14:creationId xmlns:p14="http://schemas.microsoft.com/office/powerpoint/2010/main" val="3341522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1800" dirty="0"/>
              <a:t>CONT. ESCALA DE DESESPERANZA.</a:t>
            </a:r>
            <a:endParaRPr lang="es-HN" sz="1800" dirty="0"/>
          </a:p>
        </p:txBody>
      </p:sp>
      <p:sp>
        <p:nvSpPr>
          <p:cNvPr id="3" name="Marcador de contenido 2"/>
          <p:cNvSpPr>
            <a:spLocks noGrp="1"/>
          </p:cNvSpPr>
          <p:nvPr>
            <p:ph idx="1"/>
          </p:nvPr>
        </p:nvSpPr>
        <p:spPr>
          <a:xfrm>
            <a:off x="251520" y="1988840"/>
            <a:ext cx="8784976" cy="4114800"/>
          </a:xfrm>
        </p:spPr>
        <p:txBody>
          <a:bodyPr/>
          <a:lstStyle/>
          <a:p>
            <a:pPr>
              <a:buAutoNum type="arabicPlain" startAt="11"/>
            </a:pPr>
            <a:endParaRPr lang="es-MX" sz="1400" dirty="0"/>
          </a:p>
          <a:p>
            <a:pPr marL="0" indent="0">
              <a:buNone/>
            </a:pPr>
            <a:r>
              <a:rPr lang="es-MX" sz="1400" dirty="0"/>
              <a:t>								                V     F</a:t>
            </a:r>
          </a:p>
          <a:p>
            <a:pPr>
              <a:buAutoNum type="arabicPlain" startAt="11"/>
            </a:pPr>
            <a:r>
              <a:rPr lang="es-MX" sz="1400" dirty="0"/>
              <a:t>Lo que puedo ver en mi futuro es desagradable más que agradable.</a:t>
            </a:r>
          </a:p>
          <a:p>
            <a:pPr>
              <a:buAutoNum type="arabicPlain" startAt="11"/>
            </a:pPr>
            <a:r>
              <a:rPr lang="es-MX" sz="1400" dirty="0"/>
              <a:t>No espero conseguir lo que realmente deseo.</a:t>
            </a:r>
          </a:p>
          <a:p>
            <a:pPr>
              <a:buAutoNum type="arabicPlain" startAt="11"/>
            </a:pPr>
            <a:r>
              <a:rPr lang="es-MX" sz="1400" dirty="0"/>
              <a:t>Pensando en el futuro espero sentirme más feliz de lo  que me siento ahora.</a:t>
            </a:r>
          </a:p>
          <a:p>
            <a:pPr>
              <a:buAutoNum type="arabicPlain" startAt="11"/>
            </a:pPr>
            <a:r>
              <a:rPr lang="es-MX" sz="1400" dirty="0"/>
              <a:t>Las cosas nunca me salen como yo quiero que me salgan.</a:t>
            </a:r>
          </a:p>
          <a:p>
            <a:pPr>
              <a:buAutoNum type="arabicPlain" startAt="11"/>
            </a:pPr>
            <a:r>
              <a:rPr lang="es-MX" sz="1400" dirty="0"/>
              <a:t>Tengo mucha fe en el futuro.</a:t>
            </a:r>
          </a:p>
          <a:p>
            <a:pPr>
              <a:buAutoNum type="arabicPlain" startAt="11"/>
            </a:pPr>
            <a:r>
              <a:rPr lang="es-MX" sz="1400" dirty="0"/>
              <a:t>Como nunca consigo lo que quiero no tiene sentido desear algo.</a:t>
            </a:r>
          </a:p>
          <a:p>
            <a:pPr>
              <a:buAutoNum type="arabicPlain" startAt="11"/>
            </a:pPr>
            <a:r>
              <a:rPr lang="es-MX" sz="1400" dirty="0"/>
              <a:t>Es muy difícil que yo encuentre alguna satisfacción en el futuro.</a:t>
            </a:r>
          </a:p>
          <a:p>
            <a:pPr>
              <a:buAutoNum type="arabicPlain" startAt="11"/>
            </a:pPr>
            <a:r>
              <a:rPr lang="es-MX" sz="1400" dirty="0"/>
              <a:t>El futuro me parece inseguro e incierto.</a:t>
            </a:r>
          </a:p>
          <a:p>
            <a:pPr>
              <a:buAutoNum type="arabicPlain" startAt="11"/>
            </a:pPr>
            <a:r>
              <a:rPr lang="es-MX" sz="1400" dirty="0"/>
              <a:t>Puedo esperar más tiempo buenos que malos.</a:t>
            </a:r>
          </a:p>
          <a:p>
            <a:pPr>
              <a:buAutoNum type="arabicPlain" startAt="11"/>
            </a:pPr>
            <a:r>
              <a:rPr lang="es-MX" sz="1400" dirty="0"/>
              <a:t>No tiene sentido tratar de lograrlo que quiero, probablemente no lo voy a conseguir.</a:t>
            </a:r>
          </a:p>
          <a:p>
            <a:pPr marL="0" indent="0">
              <a:buNone/>
            </a:pPr>
            <a:endParaRPr lang="es-MX" sz="1400" dirty="0"/>
          </a:p>
          <a:p>
            <a:pPr marL="0" indent="0">
              <a:buNone/>
            </a:pPr>
            <a:r>
              <a:rPr lang="es-MX" sz="1400" dirty="0"/>
              <a:t>Se da puntaje de 1 a las respuestas verdaderas 2,4,7,9,11,12,14,16,17,18,20.</a:t>
            </a:r>
          </a:p>
          <a:p>
            <a:pPr marL="0" indent="0">
              <a:buNone/>
            </a:pPr>
            <a:r>
              <a:rPr lang="es-MX" sz="1400" dirty="0"/>
              <a:t>Y el resto de las respuestas falsas 1,2,3,8,10,13,1519.</a:t>
            </a:r>
          </a:p>
          <a:p>
            <a:pPr marL="0" indent="0">
              <a:buNone/>
            </a:pPr>
            <a:r>
              <a:rPr lang="es-MX" sz="1400" dirty="0"/>
              <a:t>El punto de corte más adecuado se sitúa en 8. Una puntuación igual o superior indica un grado de desesperanza alto.</a:t>
            </a:r>
          </a:p>
          <a:p>
            <a:pPr>
              <a:buAutoNum type="arabicPlain" startAt="11"/>
            </a:pPr>
            <a:endParaRPr lang="es-HN" sz="1400" dirty="0"/>
          </a:p>
        </p:txBody>
      </p:sp>
    </p:spTree>
    <p:extLst>
      <p:ext uri="{BB962C8B-B14F-4D97-AF65-F5344CB8AC3E}">
        <p14:creationId xmlns:p14="http://schemas.microsoft.com/office/powerpoint/2010/main" val="2333864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sp>
        <p:nvSpPr>
          <p:cNvPr id="3" name="Marcador de texto 2"/>
          <p:cNvSpPr>
            <a:spLocks noGrp="1"/>
          </p:cNvSpPr>
          <p:nvPr>
            <p:ph type="body" idx="1"/>
          </p:nvPr>
        </p:nvSpPr>
        <p:spPr>
          <a:xfrm>
            <a:off x="722313" y="2906713"/>
            <a:ext cx="7772400" cy="810319"/>
          </a:xfrm>
        </p:spPr>
        <p:txBody>
          <a:bodyPr/>
          <a:lstStyle/>
          <a:p>
            <a:pPr algn="ctr"/>
            <a:r>
              <a:rPr lang="es-MX" sz="3200" dirty="0"/>
              <a:t>MUCHAS GRACIAS.</a:t>
            </a:r>
            <a:endParaRPr lang="es-HN" sz="3200" dirty="0"/>
          </a:p>
        </p:txBody>
      </p:sp>
    </p:spTree>
    <p:extLst>
      <p:ext uri="{BB962C8B-B14F-4D97-AF65-F5344CB8AC3E}">
        <p14:creationId xmlns:p14="http://schemas.microsoft.com/office/powerpoint/2010/main" val="36378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4375" y="214313"/>
            <a:ext cx="7772400" cy="1143000"/>
          </a:xfrm>
        </p:spPr>
        <p:txBody>
          <a:bodyPr/>
          <a:lstStyle/>
          <a:p>
            <a:pPr eaLnBrk="1" hangingPunct="1"/>
            <a:r>
              <a:rPr lang="en-US" b="1">
                <a:solidFill>
                  <a:schemeClr val="tx1"/>
                </a:solidFill>
                <a:latin typeface="Tahoma" pitchFamily="34" charset="0"/>
              </a:rPr>
              <a:t>ANSIEDAD NORMAL</a:t>
            </a:r>
            <a:endParaRPr lang="es-MX" b="1">
              <a:solidFill>
                <a:schemeClr val="tx1"/>
              </a:solidFill>
              <a:latin typeface="Tahoma" pitchFamily="34" charset="0"/>
            </a:endParaRPr>
          </a:p>
        </p:txBody>
      </p:sp>
      <p:sp>
        <p:nvSpPr>
          <p:cNvPr id="130051" name="Rectangle 3"/>
          <p:cNvSpPr>
            <a:spLocks noGrp="1" noChangeArrowheads="1"/>
          </p:cNvSpPr>
          <p:nvPr>
            <p:ph type="body" idx="1"/>
          </p:nvPr>
        </p:nvSpPr>
        <p:spPr>
          <a:xfrm>
            <a:off x="457200" y="1474788"/>
            <a:ext cx="8686800" cy="4114800"/>
          </a:xfrm>
          <a:effectLst>
            <a:outerShdw dist="35921" dir="2700000" algn="ctr" rotWithShape="0">
              <a:schemeClr val="bg2"/>
            </a:outerShdw>
          </a:effectLst>
        </p:spPr>
        <p:txBody>
          <a:bodyPr/>
          <a:lstStyle/>
          <a:p>
            <a:pPr eaLnBrk="1" hangingPunct="1">
              <a:defRPr/>
            </a:pPr>
            <a:r>
              <a:rPr lang="en-US" sz="3000" dirty="0" err="1">
                <a:effectLst>
                  <a:outerShdw blurRad="38100" dist="38100" dir="2700000" algn="tl">
                    <a:srgbClr val="000000"/>
                  </a:outerShdw>
                </a:effectLst>
                <a:latin typeface="Arial" charset="0"/>
              </a:rPr>
              <a:t>Es</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una</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emoción</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psicobiológica</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básica</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adaptativa</a:t>
            </a:r>
            <a:r>
              <a:rPr lang="en-US" sz="3000" dirty="0">
                <a:effectLst>
                  <a:outerShdw blurRad="38100" dist="38100" dir="2700000" algn="tl">
                    <a:srgbClr val="000000"/>
                  </a:outerShdw>
                </a:effectLst>
                <a:latin typeface="Arial" charset="0"/>
              </a:rPr>
              <a:t> ante un </a:t>
            </a:r>
            <a:r>
              <a:rPr lang="en-US" sz="3000" dirty="0" err="1">
                <a:effectLst>
                  <a:outerShdw blurRad="38100" dist="38100" dir="2700000" algn="tl">
                    <a:srgbClr val="000000"/>
                  </a:outerShdw>
                </a:effectLst>
                <a:latin typeface="Arial" charset="0"/>
              </a:rPr>
              <a:t>desafío</a:t>
            </a:r>
            <a:r>
              <a:rPr lang="en-US" sz="3000" dirty="0">
                <a:effectLst>
                  <a:outerShdw blurRad="38100" dist="38100" dir="2700000" algn="tl">
                    <a:srgbClr val="000000"/>
                  </a:outerShdw>
                </a:effectLst>
                <a:latin typeface="Arial" charset="0"/>
              </a:rPr>
              <a:t> o </a:t>
            </a:r>
            <a:r>
              <a:rPr lang="en-US" sz="3000" dirty="0" err="1">
                <a:effectLst>
                  <a:outerShdw blurRad="38100" dist="38100" dir="2700000" algn="tl">
                    <a:srgbClr val="000000"/>
                  </a:outerShdw>
                </a:effectLst>
                <a:latin typeface="Arial" charset="0"/>
              </a:rPr>
              <a:t>peligro</a:t>
            </a:r>
            <a:r>
              <a:rPr lang="en-US" sz="3000" dirty="0">
                <a:effectLst>
                  <a:outerShdw blurRad="38100" dist="38100" dir="2700000" algn="tl">
                    <a:srgbClr val="000000"/>
                  </a:outerShdw>
                </a:effectLst>
                <a:latin typeface="Arial" charset="0"/>
              </a:rPr>
              <a:t> actual        o </a:t>
            </a:r>
            <a:r>
              <a:rPr lang="en-US" sz="3000" dirty="0" err="1">
                <a:effectLst>
                  <a:outerShdw blurRad="38100" dist="38100" dir="2700000" algn="tl">
                    <a:srgbClr val="000000"/>
                  </a:outerShdw>
                </a:effectLst>
                <a:latin typeface="Arial" charset="0"/>
              </a:rPr>
              <a:t>futuro</a:t>
            </a:r>
            <a:endParaRPr lang="en-US" sz="3000" dirty="0">
              <a:effectLst>
                <a:outerShdw blurRad="38100" dist="38100" dir="2700000" algn="tl">
                  <a:srgbClr val="000000"/>
                </a:outerShdw>
              </a:effectLst>
              <a:latin typeface="Arial" charset="0"/>
            </a:endParaRPr>
          </a:p>
          <a:p>
            <a:pPr eaLnBrk="1" hangingPunct="1">
              <a:defRPr/>
            </a:pPr>
            <a:endParaRPr lang="en-US" sz="3000" dirty="0">
              <a:effectLst>
                <a:outerShdw blurRad="38100" dist="38100" dir="2700000" algn="tl">
                  <a:srgbClr val="000000"/>
                </a:outerShdw>
              </a:effectLst>
              <a:latin typeface="Arial" charset="0"/>
            </a:endParaRPr>
          </a:p>
          <a:p>
            <a:pPr eaLnBrk="1" hangingPunct="1">
              <a:defRPr/>
            </a:pPr>
            <a:r>
              <a:rPr lang="en-US" sz="3000" dirty="0" err="1">
                <a:effectLst>
                  <a:outerShdw blurRad="38100" dist="38100" dir="2700000" algn="tl">
                    <a:srgbClr val="000000"/>
                  </a:outerShdw>
                </a:effectLst>
                <a:latin typeface="Arial" charset="0"/>
              </a:rPr>
              <a:t>Estimula</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conductas</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apropiadas</a:t>
            </a:r>
            <a:r>
              <a:rPr lang="en-US" sz="3000" dirty="0">
                <a:effectLst>
                  <a:outerShdw blurRad="38100" dist="38100" dir="2700000" algn="tl">
                    <a:srgbClr val="000000"/>
                  </a:outerShdw>
                </a:effectLst>
                <a:latin typeface="Arial" charset="0"/>
              </a:rPr>
              <a:t> para </a:t>
            </a:r>
            <a:r>
              <a:rPr lang="en-US" sz="3000" dirty="0" err="1">
                <a:effectLst>
                  <a:outerShdw blurRad="38100" dist="38100" dir="2700000" algn="tl">
                    <a:srgbClr val="000000"/>
                  </a:outerShdw>
                </a:effectLst>
                <a:latin typeface="Arial" charset="0"/>
              </a:rPr>
              <a:t>superar</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tal</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situación</a:t>
            </a:r>
            <a:endParaRPr lang="en-US" sz="3000" dirty="0">
              <a:effectLst>
                <a:outerShdw blurRad="38100" dist="38100" dir="2700000" algn="tl">
                  <a:srgbClr val="000000"/>
                </a:outerShdw>
              </a:effectLst>
              <a:latin typeface="Arial" charset="0"/>
            </a:endParaRPr>
          </a:p>
          <a:p>
            <a:pPr eaLnBrk="1" hangingPunct="1">
              <a:defRPr/>
            </a:pPr>
            <a:endParaRPr lang="en-US" sz="3000" dirty="0">
              <a:effectLst>
                <a:outerShdw blurRad="38100" dist="38100" dir="2700000" algn="tl">
                  <a:srgbClr val="000000"/>
                </a:outerShdw>
              </a:effectLst>
              <a:latin typeface="Arial" charset="0"/>
            </a:endParaRPr>
          </a:p>
          <a:p>
            <a:pPr eaLnBrk="1" hangingPunct="1">
              <a:defRPr/>
            </a:pPr>
            <a:r>
              <a:rPr lang="en-US" sz="3000" dirty="0">
                <a:effectLst>
                  <a:outerShdw blurRad="38100" dist="38100" dir="2700000" algn="tl">
                    <a:srgbClr val="000000"/>
                  </a:outerShdw>
                </a:effectLst>
                <a:latin typeface="Arial" charset="0"/>
              </a:rPr>
              <a:t>La </a:t>
            </a:r>
            <a:r>
              <a:rPr lang="en-US" sz="3000" dirty="0" err="1">
                <a:effectLst>
                  <a:outerShdw blurRad="38100" dist="38100" dir="2700000" algn="tl">
                    <a:srgbClr val="000000"/>
                  </a:outerShdw>
                </a:effectLst>
                <a:latin typeface="Arial" charset="0"/>
              </a:rPr>
              <a:t>duración</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depende</a:t>
            </a:r>
            <a:r>
              <a:rPr lang="en-US" sz="3000" dirty="0">
                <a:effectLst>
                  <a:outerShdw blurRad="38100" dist="38100" dir="2700000" algn="tl">
                    <a:srgbClr val="000000"/>
                  </a:outerShdw>
                </a:effectLst>
                <a:latin typeface="Arial" charset="0"/>
              </a:rPr>
              <a:t> de la </a:t>
            </a:r>
            <a:r>
              <a:rPr lang="en-US" sz="3000" dirty="0" err="1">
                <a:effectLst>
                  <a:outerShdw blurRad="38100" dist="38100" dir="2700000" algn="tl">
                    <a:srgbClr val="000000"/>
                  </a:outerShdw>
                </a:effectLst>
                <a:latin typeface="Arial" charset="0"/>
              </a:rPr>
              <a:t>magnitud</a:t>
            </a:r>
            <a:r>
              <a:rPr lang="en-US" sz="3000" dirty="0">
                <a:effectLst>
                  <a:outerShdw blurRad="38100" dist="38100" dir="2700000" algn="tl">
                    <a:srgbClr val="000000"/>
                  </a:outerShdw>
                </a:effectLst>
                <a:latin typeface="Arial" charset="0"/>
              </a:rPr>
              <a:t> y la </a:t>
            </a:r>
            <a:r>
              <a:rPr lang="en-US" sz="3000" dirty="0" err="1">
                <a:effectLst>
                  <a:outerShdw blurRad="38100" dist="38100" dir="2700000" algn="tl">
                    <a:srgbClr val="000000"/>
                  </a:outerShdw>
                </a:effectLst>
                <a:latin typeface="Arial" charset="0"/>
              </a:rPr>
              <a:t>factible</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resolución</a:t>
            </a:r>
            <a:r>
              <a:rPr lang="en-US" sz="3000" dirty="0">
                <a:effectLst>
                  <a:outerShdw blurRad="38100" dist="38100" dir="2700000" algn="tl">
                    <a:srgbClr val="000000"/>
                  </a:outerShdw>
                </a:effectLst>
                <a:latin typeface="Arial" charset="0"/>
              </a:rPr>
              <a:t> de la </a:t>
            </a:r>
            <a:r>
              <a:rPr lang="en-US" sz="3000" dirty="0" err="1">
                <a:effectLst>
                  <a:outerShdw blurRad="38100" dist="38100" dir="2700000" algn="tl">
                    <a:srgbClr val="000000"/>
                  </a:outerShdw>
                </a:effectLst>
                <a:latin typeface="Arial" charset="0"/>
              </a:rPr>
              <a:t>situación</a:t>
            </a:r>
            <a:r>
              <a:rPr lang="en-US" sz="3000" dirty="0">
                <a:effectLst>
                  <a:outerShdw blurRad="38100" dist="38100" dir="2700000" algn="tl">
                    <a:srgbClr val="000000"/>
                  </a:outerShdw>
                </a:effectLst>
                <a:latin typeface="Arial" charset="0"/>
              </a:rPr>
              <a:t> </a:t>
            </a:r>
            <a:r>
              <a:rPr lang="en-US" sz="3000" dirty="0" err="1">
                <a:effectLst>
                  <a:outerShdw blurRad="38100" dist="38100" dir="2700000" algn="tl">
                    <a:srgbClr val="000000"/>
                  </a:outerShdw>
                </a:effectLst>
                <a:latin typeface="Arial" charset="0"/>
              </a:rPr>
              <a:t>ansiogénica</a:t>
            </a:r>
            <a:endParaRPr lang="es-MX" sz="3000" dirty="0">
              <a:effectLst>
                <a:outerShdw blurRad="38100" dist="38100" dir="2700000" algn="tl">
                  <a:srgbClr val="000000"/>
                </a:outerShdw>
              </a:effectLst>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0000004370"/>
          <p:cNvPicPr>
            <a:picLocks noChangeAspect="1" noChangeArrowheads="1"/>
          </p:cNvPicPr>
          <p:nvPr/>
        </p:nvPicPr>
        <p:blipFill>
          <a:blip r:embed="rId2"/>
          <a:srcRect/>
          <a:stretch>
            <a:fillRect/>
          </a:stretch>
        </p:blipFill>
        <p:spPr bwMode="auto">
          <a:xfrm>
            <a:off x="5334000" y="3429000"/>
            <a:ext cx="3127375" cy="2820988"/>
          </a:xfrm>
          <a:prstGeom prst="rect">
            <a:avLst/>
          </a:prstGeom>
          <a:noFill/>
          <a:ln w="9525">
            <a:noFill/>
            <a:miter lim="800000"/>
            <a:headEnd/>
            <a:tailEnd/>
          </a:ln>
        </p:spPr>
      </p:pic>
      <p:sp>
        <p:nvSpPr>
          <p:cNvPr id="58371" name="Text Box 4"/>
          <p:cNvSpPr txBox="1">
            <a:spLocks noChangeArrowheads="1"/>
          </p:cNvSpPr>
          <p:nvPr/>
        </p:nvSpPr>
        <p:spPr bwMode="auto">
          <a:xfrm>
            <a:off x="1371600" y="1981200"/>
            <a:ext cx="6365875" cy="1066800"/>
          </a:xfrm>
          <a:prstGeom prst="rect">
            <a:avLst/>
          </a:prstGeom>
          <a:noFill/>
          <a:ln w="9525">
            <a:noFill/>
            <a:miter lim="800000"/>
            <a:headEnd/>
            <a:tailEnd/>
          </a:ln>
        </p:spPr>
        <p:txBody>
          <a:bodyPr wrap="none">
            <a:spAutoFit/>
          </a:bodyPr>
          <a:lstStyle/>
          <a:p>
            <a:pPr algn="ctr"/>
            <a:r>
              <a:rPr lang="es-MX" sz="3200">
                <a:solidFill>
                  <a:srgbClr val="FF9900"/>
                </a:solidFill>
                <a:latin typeface="Comic Sans MS" pitchFamily="66" charset="0"/>
              </a:rPr>
              <a:t>Hans Selye (1936)</a:t>
            </a:r>
          </a:p>
          <a:p>
            <a:pPr algn="ctr"/>
            <a:r>
              <a:rPr lang="es-MX" sz="3200">
                <a:solidFill>
                  <a:srgbClr val="FF9900"/>
                </a:solidFill>
                <a:latin typeface="Comic Sans MS" pitchFamily="66" charset="0"/>
              </a:rPr>
              <a:t>Sindrome General de Adaptación</a:t>
            </a:r>
            <a:endParaRPr lang="en-US" sz="3200">
              <a:solidFill>
                <a:srgbClr val="FF9900"/>
              </a:solidFill>
              <a:latin typeface="Comic Sans MS" pitchFamily="66" charset="0"/>
            </a:endParaRPr>
          </a:p>
        </p:txBody>
      </p:sp>
      <p:sp>
        <p:nvSpPr>
          <p:cNvPr id="30725" name="Text Box 5"/>
          <p:cNvSpPr txBox="1">
            <a:spLocks noChangeArrowheads="1"/>
          </p:cNvSpPr>
          <p:nvPr/>
        </p:nvSpPr>
        <p:spPr bwMode="auto">
          <a:xfrm>
            <a:off x="1907704" y="3573016"/>
            <a:ext cx="1471613" cy="1373188"/>
          </a:xfrm>
          <a:prstGeom prst="rect">
            <a:avLst/>
          </a:prstGeom>
          <a:noFill/>
          <a:ln w="9525">
            <a:noFill/>
            <a:miter lim="800000"/>
            <a:headEnd/>
            <a:tailEnd/>
          </a:ln>
          <a:effectLst/>
        </p:spPr>
        <p:txBody>
          <a:bodyPr wrap="none">
            <a:spAutoFit/>
          </a:bodyPr>
          <a:lstStyle/>
          <a:p>
            <a:pPr>
              <a:defRPr/>
            </a:pPr>
            <a:r>
              <a:rPr lang="es-MX" dirty="0" err="1">
                <a:effectLst>
                  <a:outerShdw blurRad="38100" dist="38100" dir="2700000" algn="tl">
                    <a:srgbClr val="000000"/>
                  </a:outerShdw>
                </a:effectLst>
                <a:latin typeface="Comic Sans MS" pitchFamily="66" charset="0"/>
              </a:rPr>
              <a:t>Eustrés</a:t>
            </a:r>
            <a:endParaRPr lang="es-MX" dirty="0">
              <a:effectLst>
                <a:outerShdw blurRad="38100" dist="38100" dir="2700000" algn="tl">
                  <a:srgbClr val="000000"/>
                </a:outerShdw>
              </a:effectLst>
              <a:latin typeface="Comic Sans MS" pitchFamily="66" charset="0"/>
            </a:endParaRPr>
          </a:p>
          <a:p>
            <a:pPr>
              <a:defRPr/>
            </a:pPr>
            <a:endParaRPr lang="es-MX" dirty="0">
              <a:effectLst>
                <a:outerShdw blurRad="38100" dist="38100" dir="2700000" algn="tl">
                  <a:srgbClr val="000000"/>
                </a:outerShdw>
              </a:effectLst>
              <a:latin typeface="Comic Sans MS" pitchFamily="66" charset="0"/>
            </a:endParaRPr>
          </a:p>
          <a:p>
            <a:pPr>
              <a:defRPr/>
            </a:pPr>
            <a:r>
              <a:rPr lang="es-MX" dirty="0" err="1">
                <a:effectLst>
                  <a:outerShdw blurRad="38100" dist="38100" dir="2700000" algn="tl">
                    <a:srgbClr val="000000"/>
                  </a:outerShdw>
                </a:effectLst>
                <a:latin typeface="Comic Sans MS" pitchFamily="66" charset="0"/>
              </a:rPr>
              <a:t>Distrés</a:t>
            </a:r>
            <a:endParaRPr lang="en-US" dirty="0">
              <a:effectLst>
                <a:outerShdw blurRad="38100" dist="38100" dir="2700000" algn="tl">
                  <a:srgbClr val="000000"/>
                </a:outerShdw>
              </a:effectLst>
              <a:latin typeface="Comic Sans MS" pitchFamily="66" charset="0"/>
            </a:endParaRPr>
          </a:p>
        </p:txBody>
      </p:sp>
      <p:sp>
        <p:nvSpPr>
          <p:cNvPr id="30726" name="Text Box 6"/>
          <p:cNvSpPr txBox="1">
            <a:spLocks noChangeArrowheads="1"/>
          </p:cNvSpPr>
          <p:nvPr/>
        </p:nvSpPr>
        <p:spPr bwMode="auto">
          <a:xfrm>
            <a:off x="609600" y="5181600"/>
            <a:ext cx="4679486" cy="1200329"/>
          </a:xfrm>
          <a:prstGeom prst="rect">
            <a:avLst/>
          </a:prstGeom>
          <a:noFill/>
          <a:ln w="9525">
            <a:noFill/>
            <a:miter lim="800000"/>
            <a:headEnd/>
            <a:tailEnd/>
          </a:ln>
          <a:effectLst/>
        </p:spPr>
        <p:txBody>
          <a:bodyPr wrap="none">
            <a:spAutoFit/>
          </a:bodyPr>
          <a:lstStyle/>
          <a:p>
            <a:pPr>
              <a:defRPr/>
            </a:pPr>
            <a:r>
              <a:rPr lang="es-MX" sz="2400" dirty="0">
                <a:effectLst>
                  <a:outerShdw blurRad="38100" dist="38100" dir="2700000" algn="tl">
                    <a:srgbClr val="000000"/>
                  </a:outerShdw>
                </a:effectLst>
                <a:latin typeface="Comic Sans MS" pitchFamily="66" charset="0"/>
              </a:rPr>
              <a:t>Respuesta rápida: NA y A</a:t>
            </a:r>
          </a:p>
          <a:p>
            <a:pPr>
              <a:defRPr/>
            </a:pPr>
            <a:r>
              <a:rPr lang="es-MX" sz="2400" dirty="0">
                <a:effectLst>
                  <a:outerShdw blurRad="38100" dist="38100" dir="2700000" algn="tl">
                    <a:srgbClr val="000000"/>
                  </a:outerShdw>
                </a:effectLst>
                <a:latin typeface="Comic Sans MS" pitchFamily="66" charset="0"/>
              </a:rPr>
              <a:t>Respuesta lenta: Cortisol</a:t>
            </a:r>
          </a:p>
          <a:p>
            <a:pPr>
              <a:defRPr/>
            </a:pPr>
            <a:r>
              <a:rPr lang="es-MX" sz="2400" dirty="0">
                <a:effectLst>
                  <a:outerShdw blurRad="38100" dist="38100" dir="2700000" algn="tl">
                    <a:srgbClr val="000000"/>
                  </a:outerShdw>
                </a:effectLst>
                <a:latin typeface="Comic Sans MS" pitchFamily="66" charset="0"/>
              </a:rPr>
              <a:t>3 Etapa: Agotamiento y Muerte</a:t>
            </a:r>
            <a:endParaRPr lang="en-US" sz="2400" dirty="0">
              <a:effectLst>
                <a:outerShdw blurRad="38100" dist="38100" dir="2700000" algn="tl">
                  <a:srgbClr val="000000"/>
                </a:outerShdw>
              </a:effectLst>
              <a:latin typeface="Comic Sans MS" pitchFamily="66" charset="0"/>
            </a:endParaRPr>
          </a:p>
        </p:txBody>
      </p:sp>
      <p:sp>
        <p:nvSpPr>
          <p:cNvPr id="30727" name="Rectangle 7"/>
          <p:cNvSpPr>
            <a:spLocks noChangeArrowheads="1"/>
          </p:cNvSpPr>
          <p:nvPr/>
        </p:nvSpPr>
        <p:spPr bwMode="auto">
          <a:xfrm>
            <a:off x="762000" y="609600"/>
            <a:ext cx="7772400" cy="1143000"/>
          </a:xfrm>
          <a:prstGeom prst="rect">
            <a:avLst/>
          </a:prstGeom>
          <a:noFill/>
          <a:ln w="9525">
            <a:noFill/>
            <a:miter lim="800000"/>
            <a:headEnd/>
            <a:tailEnd/>
          </a:ln>
          <a:effectLst/>
        </p:spPr>
        <p:txBody>
          <a:bodyPr anchor="ctr"/>
          <a:lstStyle/>
          <a:p>
            <a:pPr algn="ctr">
              <a:defRPr/>
            </a:pPr>
            <a:r>
              <a:rPr lang="es-MX" sz="4000" b="1">
                <a:solidFill>
                  <a:schemeClr val="bg1"/>
                </a:solidFill>
                <a:effectLst>
                  <a:outerShdw blurRad="38100" dist="38100" dir="2700000" algn="tl">
                    <a:srgbClr val="000000"/>
                  </a:outerShdw>
                </a:effectLst>
                <a:latin typeface="Tahoma" pitchFamily="34" charset="0"/>
              </a:rPr>
              <a:t>TRASTORNO POR ESTRES</a:t>
            </a:r>
          </a:p>
          <a:p>
            <a:pPr algn="ctr">
              <a:defRPr/>
            </a:pPr>
            <a:r>
              <a:rPr lang="es-MX" sz="4000" b="1">
                <a:solidFill>
                  <a:schemeClr val="bg1"/>
                </a:solidFill>
                <a:effectLst>
                  <a:outerShdw blurRad="38100" dist="38100" dir="2700000" algn="tl">
                    <a:srgbClr val="000000"/>
                  </a:outerShdw>
                </a:effectLst>
                <a:latin typeface="Tahoma" pitchFamily="34" charset="0"/>
              </a:rPr>
              <a:t>POST TRAUMATICO</a:t>
            </a:r>
            <a:endParaRPr lang="en-US" sz="4000" b="1">
              <a:solidFill>
                <a:schemeClr val="bg1"/>
              </a:solidFill>
              <a:effectLst>
                <a:outerShdw blurRad="38100" dist="38100" dir="2700000" algn="tl">
                  <a:srgbClr val="000000"/>
                </a:outerShdw>
              </a:effectLst>
              <a:latin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625600" y="446088"/>
            <a:ext cx="666750" cy="396875"/>
          </a:xfrm>
          <a:prstGeom prst="rect">
            <a:avLst/>
          </a:prstGeom>
          <a:solidFill>
            <a:srgbClr val="993366"/>
          </a:solidFill>
          <a:ln w="9525">
            <a:noFill/>
            <a:miter lim="800000"/>
            <a:headEnd/>
            <a:tailEnd/>
          </a:ln>
        </p:spPr>
        <p:txBody>
          <a:bodyPr wrap="none">
            <a:spAutoFit/>
          </a:bodyPr>
          <a:lstStyle/>
          <a:p>
            <a:pPr eaLnBrk="0" hangingPunct="0"/>
            <a:r>
              <a:rPr lang="es-ES_tradnl" sz="2000" b="1">
                <a:solidFill>
                  <a:schemeClr val="bg1"/>
                </a:solidFill>
                <a:latin typeface="Arial Unicode MS" pitchFamily="34" charset="-128"/>
                <a:cs typeface="Times New Roman" pitchFamily="18" charset="0"/>
              </a:rPr>
              <a:t>CSM</a:t>
            </a:r>
            <a:endParaRPr lang="es-ES_tradnl" sz="1600">
              <a:latin typeface="Arial Unicode MS" pitchFamily="34" charset="-128"/>
              <a:cs typeface="Times New Roman" pitchFamily="18" charset="0"/>
            </a:endParaRPr>
          </a:p>
        </p:txBody>
      </p:sp>
      <p:sp>
        <p:nvSpPr>
          <p:cNvPr id="8195" name="Text Box 3"/>
          <p:cNvSpPr txBox="1">
            <a:spLocks noChangeArrowheads="1"/>
          </p:cNvSpPr>
          <p:nvPr/>
        </p:nvSpPr>
        <p:spPr bwMode="auto">
          <a:xfrm>
            <a:off x="3454400" y="247650"/>
            <a:ext cx="615950" cy="396875"/>
          </a:xfrm>
          <a:prstGeom prst="rect">
            <a:avLst/>
          </a:prstGeom>
          <a:solidFill>
            <a:srgbClr val="993366"/>
          </a:solidFill>
          <a:ln w="9525">
            <a:noFill/>
            <a:miter lim="800000"/>
            <a:headEnd/>
            <a:tailEnd/>
          </a:ln>
        </p:spPr>
        <p:txBody>
          <a:bodyPr wrap="none">
            <a:spAutoFit/>
          </a:bodyPr>
          <a:lstStyle/>
          <a:p>
            <a:pPr eaLnBrk="0" hangingPunct="0"/>
            <a:r>
              <a:rPr lang="es-ES_tradnl" sz="2000" b="1">
                <a:latin typeface="Arial Unicode MS" pitchFamily="34" charset="-128"/>
                <a:cs typeface="Times New Roman" pitchFamily="18" charset="0"/>
              </a:rPr>
              <a:t>CPF</a:t>
            </a:r>
            <a:endParaRPr lang="es-ES_tradnl" sz="1600">
              <a:latin typeface="Arial Unicode MS" pitchFamily="34" charset="-128"/>
              <a:cs typeface="Times New Roman" pitchFamily="18" charset="0"/>
            </a:endParaRPr>
          </a:p>
        </p:txBody>
      </p:sp>
      <p:sp>
        <p:nvSpPr>
          <p:cNvPr id="8196" name="Text Box 4"/>
          <p:cNvSpPr txBox="1">
            <a:spLocks noChangeArrowheads="1"/>
          </p:cNvSpPr>
          <p:nvPr/>
        </p:nvSpPr>
        <p:spPr bwMode="auto">
          <a:xfrm>
            <a:off x="7604125" y="750888"/>
            <a:ext cx="415925" cy="336550"/>
          </a:xfrm>
          <a:prstGeom prst="rect">
            <a:avLst/>
          </a:prstGeom>
          <a:solidFill>
            <a:srgbClr val="008000"/>
          </a:solidFill>
          <a:ln w="9525">
            <a:noFill/>
            <a:miter lim="800000"/>
            <a:headEnd/>
            <a:tailEnd/>
          </a:ln>
        </p:spPr>
        <p:txBody>
          <a:bodyPr wrap="none">
            <a:spAutoFit/>
          </a:bodyPr>
          <a:lstStyle/>
          <a:p>
            <a:pPr eaLnBrk="0" hangingPunct="0"/>
            <a:r>
              <a:rPr lang="es-ES_tradnl" sz="1600" b="1">
                <a:solidFill>
                  <a:schemeClr val="bg1"/>
                </a:solidFill>
                <a:latin typeface="Arial Unicode MS" pitchFamily="34" charset="-128"/>
                <a:cs typeface="Times New Roman" pitchFamily="18" charset="0"/>
              </a:rPr>
              <a:t>CE</a:t>
            </a:r>
            <a:endParaRPr lang="es-ES_tradnl" sz="1400">
              <a:latin typeface="Arial Unicode MS" pitchFamily="34" charset="-128"/>
              <a:cs typeface="Times New Roman" pitchFamily="18" charset="0"/>
            </a:endParaRPr>
          </a:p>
        </p:txBody>
      </p:sp>
      <p:sp>
        <p:nvSpPr>
          <p:cNvPr id="8197" name="Text Box 5"/>
          <p:cNvSpPr txBox="1">
            <a:spLocks noChangeArrowheads="1"/>
          </p:cNvSpPr>
          <p:nvPr/>
        </p:nvSpPr>
        <p:spPr bwMode="auto">
          <a:xfrm>
            <a:off x="8466138" y="1295400"/>
            <a:ext cx="401637" cy="304800"/>
          </a:xfrm>
          <a:prstGeom prst="rect">
            <a:avLst/>
          </a:prstGeom>
          <a:solidFill>
            <a:srgbClr val="008000"/>
          </a:solidFill>
          <a:ln w="9525">
            <a:noFill/>
            <a:miter lim="800000"/>
            <a:headEnd/>
            <a:tailEnd/>
          </a:ln>
        </p:spPr>
        <p:txBody>
          <a:bodyPr wrap="none">
            <a:spAutoFit/>
          </a:bodyPr>
          <a:lstStyle/>
          <a:p>
            <a:pPr eaLnBrk="0" hangingPunct="0"/>
            <a:r>
              <a:rPr lang="es-ES_tradnl" sz="1400" b="1">
                <a:latin typeface="Arial Unicode MS" pitchFamily="34" charset="-128"/>
                <a:cs typeface="Times New Roman" pitchFamily="18" charset="0"/>
              </a:rPr>
              <a:t>GD</a:t>
            </a:r>
            <a:endParaRPr lang="es-ES_tradnl" sz="1400">
              <a:latin typeface="Arial Unicode MS" pitchFamily="34" charset="-128"/>
              <a:cs typeface="Times New Roman" pitchFamily="18" charset="0"/>
            </a:endParaRPr>
          </a:p>
        </p:txBody>
      </p:sp>
      <p:sp>
        <p:nvSpPr>
          <p:cNvPr id="8198" name="Text Box 6"/>
          <p:cNvSpPr txBox="1">
            <a:spLocks noChangeArrowheads="1"/>
          </p:cNvSpPr>
          <p:nvPr/>
        </p:nvSpPr>
        <p:spPr bwMode="auto">
          <a:xfrm>
            <a:off x="8442325" y="1916113"/>
            <a:ext cx="471488" cy="304800"/>
          </a:xfrm>
          <a:prstGeom prst="rect">
            <a:avLst/>
          </a:prstGeom>
          <a:solidFill>
            <a:srgbClr val="008000"/>
          </a:solidFill>
          <a:ln w="9525">
            <a:noFill/>
            <a:miter lim="800000"/>
            <a:headEnd/>
            <a:tailEnd/>
          </a:ln>
        </p:spPr>
        <p:txBody>
          <a:bodyPr wrap="none">
            <a:spAutoFit/>
          </a:bodyPr>
          <a:lstStyle/>
          <a:p>
            <a:pPr eaLnBrk="0" hangingPunct="0"/>
            <a:r>
              <a:rPr lang="es-ES_tradnl" sz="1400" b="1">
                <a:latin typeface="Arial Unicode MS" pitchFamily="34" charset="-128"/>
                <a:cs typeface="Times New Roman" pitchFamily="18" charset="0"/>
              </a:rPr>
              <a:t>CA3</a:t>
            </a:r>
            <a:endParaRPr lang="es-ES_tradnl" sz="1400">
              <a:latin typeface="Arial Unicode MS" pitchFamily="34" charset="-128"/>
              <a:cs typeface="Times New Roman" pitchFamily="18" charset="0"/>
            </a:endParaRPr>
          </a:p>
        </p:txBody>
      </p:sp>
      <p:sp>
        <p:nvSpPr>
          <p:cNvPr id="8199" name="Text Box 7"/>
          <p:cNvSpPr txBox="1">
            <a:spLocks noChangeArrowheads="1"/>
          </p:cNvSpPr>
          <p:nvPr/>
        </p:nvSpPr>
        <p:spPr bwMode="auto">
          <a:xfrm>
            <a:off x="7518400" y="1905000"/>
            <a:ext cx="541338" cy="304800"/>
          </a:xfrm>
          <a:prstGeom prst="rect">
            <a:avLst/>
          </a:prstGeom>
          <a:solidFill>
            <a:srgbClr val="008000"/>
          </a:solidFill>
          <a:ln w="9525">
            <a:noFill/>
            <a:miter lim="800000"/>
            <a:headEnd/>
            <a:tailEnd/>
          </a:ln>
        </p:spPr>
        <p:txBody>
          <a:bodyPr>
            <a:spAutoFit/>
          </a:bodyPr>
          <a:lstStyle/>
          <a:p>
            <a:pPr eaLnBrk="0" hangingPunct="0"/>
            <a:r>
              <a:rPr lang="es-ES_tradnl" sz="1400" b="1">
                <a:solidFill>
                  <a:schemeClr val="bg1"/>
                </a:solidFill>
                <a:latin typeface="Arial Unicode MS" pitchFamily="34" charset="-128"/>
                <a:cs typeface="Times New Roman" pitchFamily="18" charset="0"/>
              </a:rPr>
              <a:t>CA1</a:t>
            </a:r>
            <a:endParaRPr lang="es-ES_tradnl" sz="1400">
              <a:latin typeface="Arial Unicode MS" pitchFamily="34" charset="-128"/>
              <a:cs typeface="Times New Roman" pitchFamily="18" charset="0"/>
            </a:endParaRPr>
          </a:p>
        </p:txBody>
      </p:sp>
      <p:sp>
        <p:nvSpPr>
          <p:cNvPr id="8200" name="Text Box 8"/>
          <p:cNvSpPr txBox="1">
            <a:spLocks noChangeArrowheads="1"/>
          </p:cNvSpPr>
          <p:nvPr/>
        </p:nvSpPr>
        <p:spPr bwMode="auto">
          <a:xfrm>
            <a:off x="7043738" y="1300163"/>
            <a:ext cx="441325" cy="396875"/>
          </a:xfrm>
          <a:prstGeom prst="rect">
            <a:avLst/>
          </a:prstGeom>
          <a:solidFill>
            <a:srgbClr val="008000"/>
          </a:solidFill>
          <a:ln w="9525">
            <a:noFill/>
            <a:miter lim="800000"/>
            <a:headEnd/>
            <a:tailEnd/>
          </a:ln>
        </p:spPr>
        <p:txBody>
          <a:bodyPr wrap="none">
            <a:spAutoFit/>
          </a:bodyPr>
          <a:lstStyle/>
          <a:p>
            <a:pPr eaLnBrk="0" hangingPunct="0"/>
            <a:r>
              <a:rPr lang="es-ES_tradnl" sz="2000" b="1">
                <a:solidFill>
                  <a:schemeClr val="bg1"/>
                </a:solidFill>
                <a:latin typeface="Arial Unicode MS" pitchFamily="34" charset="-128"/>
                <a:cs typeface="Times New Roman" pitchFamily="18" charset="0"/>
              </a:rPr>
              <a:t>Su</a:t>
            </a:r>
            <a:endParaRPr lang="es-ES_tradnl" sz="1600" b="1">
              <a:solidFill>
                <a:schemeClr val="bg1"/>
              </a:solidFill>
              <a:latin typeface="Arial Unicode MS" pitchFamily="34" charset="-128"/>
              <a:cs typeface="Times New Roman" pitchFamily="18" charset="0"/>
            </a:endParaRPr>
          </a:p>
        </p:txBody>
      </p:sp>
      <p:sp>
        <p:nvSpPr>
          <p:cNvPr id="8201" name="Text Box 9"/>
          <p:cNvSpPr txBox="1">
            <a:spLocks noChangeArrowheads="1"/>
          </p:cNvSpPr>
          <p:nvPr/>
        </p:nvSpPr>
        <p:spPr bwMode="auto">
          <a:xfrm>
            <a:off x="8737600" y="4022725"/>
            <a:ext cx="346075" cy="457200"/>
          </a:xfrm>
          <a:prstGeom prst="rect">
            <a:avLst/>
          </a:prstGeom>
          <a:solidFill>
            <a:srgbClr val="993366"/>
          </a:solidFill>
          <a:ln w="9525">
            <a:noFill/>
            <a:miter lim="800000"/>
            <a:headEnd/>
            <a:tailEnd/>
          </a:ln>
        </p:spPr>
        <p:txBody>
          <a:bodyPr>
            <a:spAutoFit/>
          </a:bodyPr>
          <a:lstStyle/>
          <a:p>
            <a:pPr eaLnBrk="0" hangingPunct="0"/>
            <a:r>
              <a:rPr lang="es-ES_tradnl" sz="2400">
                <a:solidFill>
                  <a:schemeClr val="bg1"/>
                </a:solidFill>
                <a:latin typeface="Arial Unicode MS" pitchFamily="34" charset="-128"/>
                <a:cs typeface="Times New Roman" pitchFamily="18" charset="0"/>
              </a:rPr>
              <a:t>R</a:t>
            </a:r>
            <a:endParaRPr lang="es-ES_tradnl" sz="2400">
              <a:latin typeface="Arial Unicode MS" pitchFamily="34" charset="-128"/>
              <a:cs typeface="Times New Roman" pitchFamily="18" charset="0"/>
            </a:endParaRPr>
          </a:p>
        </p:txBody>
      </p:sp>
      <p:sp>
        <p:nvSpPr>
          <p:cNvPr id="8202" name="Text Box 10"/>
          <p:cNvSpPr txBox="1">
            <a:spLocks noChangeArrowheads="1"/>
          </p:cNvSpPr>
          <p:nvPr/>
        </p:nvSpPr>
        <p:spPr bwMode="auto">
          <a:xfrm>
            <a:off x="3908425" y="6143625"/>
            <a:ext cx="533400" cy="336550"/>
          </a:xfrm>
          <a:prstGeom prst="rect">
            <a:avLst/>
          </a:prstGeom>
          <a:solidFill>
            <a:srgbClr val="FFFF99"/>
          </a:solidFill>
          <a:ln w="9525">
            <a:noFill/>
            <a:miter lim="800000"/>
            <a:headEnd/>
            <a:tailEnd/>
          </a:ln>
        </p:spPr>
        <p:txBody>
          <a:bodyPr wrap="none">
            <a:spAutoFit/>
          </a:bodyPr>
          <a:lstStyle/>
          <a:p>
            <a:pPr eaLnBrk="0" hangingPunct="0"/>
            <a:r>
              <a:rPr lang="es-ES_tradnl" sz="1600">
                <a:solidFill>
                  <a:srgbClr val="000000"/>
                </a:solidFill>
                <a:latin typeface="Arial Unicode MS" pitchFamily="34" charset="-128"/>
                <a:cs typeface="Times New Roman" pitchFamily="18" charset="0"/>
              </a:rPr>
              <a:t>NPP</a:t>
            </a:r>
          </a:p>
        </p:txBody>
      </p:sp>
      <p:sp>
        <p:nvSpPr>
          <p:cNvPr id="8203" name="Text Box 11"/>
          <p:cNvSpPr txBox="1">
            <a:spLocks noChangeArrowheads="1"/>
          </p:cNvSpPr>
          <p:nvPr/>
        </p:nvSpPr>
        <p:spPr bwMode="auto">
          <a:xfrm>
            <a:off x="3860800" y="6521450"/>
            <a:ext cx="638175" cy="336550"/>
          </a:xfrm>
          <a:prstGeom prst="rect">
            <a:avLst/>
          </a:prstGeom>
          <a:noFill/>
          <a:ln w="9525">
            <a:noFill/>
            <a:miter lim="800000"/>
            <a:headEnd/>
            <a:tailEnd/>
          </a:ln>
        </p:spPr>
        <p:txBody>
          <a:bodyPr wrap="none">
            <a:spAutoFit/>
          </a:bodyPr>
          <a:lstStyle/>
          <a:p>
            <a:pPr eaLnBrk="0" hangingPunct="0"/>
            <a:r>
              <a:rPr lang="es-ES_tradnl" sz="800">
                <a:solidFill>
                  <a:schemeClr val="bg1"/>
                </a:solidFill>
                <a:latin typeface="Arial Unicode MS" pitchFamily="34" charset="-128"/>
                <a:cs typeface="Times New Roman" pitchFamily="18" charset="0"/>
              </a:rPr>
              <a:t>Actividad</a:t>
            </a:r>
          </a:p>
          <a:p>
            <a:pPr eaLnBrk="0" hangingPunct="0"/>
            <a:r>
              <a:rPr lang="es-ES_tradnl" sz="800">
                <a:solidFill>
                  <a:schemeClr val="bg1"/>
                </a:solidFill>
                <a:latin typeface="Arial Unicode MS" pitchFamily="34" charset="-128"/>
                <a:cs typeface="Times New Roman" pitchFamily="18" charset="0"/>
              </a:rPr>
              <a:t> locomotora</a:t>
            </a:r>
          </a:p>
        </p:txBody>
      </p:sp>
      <p:sp>
        <p:nvSpPr>
          <p:cNvPr id="8204" name="Text Box 12"/>
          <p:cNvSpPr txBox="1">
            <a:spLocks noChangeArrowheads="1"/>
          </p:cNvSpPr>
          <p:nvPr/>
        </p:nvSpPr>
        <p:spPr bwMode="auto">
          <a:xfrm>
            <a:off x="5689600" y="1143000"/>
            <a:ext cx="541338" cy="366713"/>
          </a:xfrm>
          <a:prstGeom prst="rect">
            <a:avLst/>
          </a:prstGeom>
          <a:solidFill>
            <a:srgbClr val="008000"/>
          </a:solidFill>
          <a:ln w="9525">
            <a:noFill/>
            <a:miter lim="800000"/>
            <a:headEnd/>
            <a:tailEnd/>
          </a:ln>
        </p:spPr>
        <p:txBody>
          <a:bodyPr>
            <a:spAutoFit/>
          </a:bodyPr>
          <a:lstStyle/>
          <a:p>
            <a:pPr eaLnBrk="0" hangingPunct="0"/>
            <a:r>
              <a:rPr lang="es-ES_tradnl" sz="1800" b="1">
                <a:solidFill>
                  <a:schemeClr val="bg1"/>
                </a:solidFill>
                <a:latin typeface="Arial Unicode MS" pitchFamily="34" charset="-128"/>
                <a:cs typeface="Times New Roman" pitchFamily="18" charset="0"/>
              </a:rPr>
              <a:t>CC</a:t>
            </a:r>
            <a:endParaRPr lang="es-ES_tradnl" sz="1400" b="1">
              <a:solidFill>
                <a:schemeClr val="bg1"/>
              </a:solidFill>
              <a:latin typeface="Arial Unicode MS" pitchFamily="34" charset="-128"/>
              <a:cs typeface="Times New Roman" pitchFamily="18" charset="0"/>
            </a:endParaRPr>
          </a:p>
        </p:txBody>
      </p:sp>
      <p:sp>
        <p:nvSpPr>
          <p:cNvPr id="8205" name="Text Box 13"/>
          <p:cNvSpPr txBox="1">
            <a:spLocks noChangeArrowheads="1"/>
          </p:cNvSpPr>
          <p:nvPr/>
        </p:nvSpPr>
        <p:spPr bwMode="auto">
          <a:xfrm>
            <a:off x="3522663" y="2771775"/>
            <a:ext cx="442912" cy="581025"/>
          </a:xfrm>
          <a:prstGeom prst="rect">
            <a:avLst/>
          </a:prstGeom>
          <a:solidFill>
            <a:srgbClr val="333300"/>
          </a:solidFill>
          <a:ln w="9525">
            <a:noFill/>
            <a:miter lim="800000"/>
            <a:headEnd/>
            <a:tailEnd/>
          </a:ln>
        </p:spPr>
        <p:txBody>
          <a:bodyPr>
            <a:spAutoFit/>
          </a:bodyPr>
          <a:lstStyle/>
          <a:p>
            <a:pPr eaLnBrk="0" hangingPunct="0"/>
            <a:r>
              <a:rPr lang="es-ES_tradnl" sz="1600" b="1" u="sng">
                <a:latin typeface="Arial Unicode MS" pitchFamily="34" charset="-128"/>
                <a:cs typeface="Times New Roman" pitchFamily="18" charset="0"/>
              </a:rPr>
              <a:t>PD</a:t>
            </a:r>
            <a:endParaRPr lang="es-ES_tradnl" sz="1600" b="1">
              <a:latin typeface="Arial Unicode MS" pitchFamily="34" charset="-128"/>
              <a:cs typeface="Times New Roman" pitchFamily="18" charset="0"/>
            </a:endParaRPr>
          </a:p>
          <a:p>
            <a:pPr eaLnBrk="0" hangingPunct="0"/>
            <a:r>
              <a:rPr lang="es-ES_tradnl" sz="1600" b="1">
                <a:latin typeface="Arial Unicode MS" pitchFamily="34" charset="-128"/>
                <a:cs typeface="Times New Roman" pitchFamily="18" charset="0"/>
              </a:rPr>
              <a:t>PV</a:t>
            </a:r>
          </a:p>
        </p:txBody>
      </p:sp>
      <p:sp>
        <p:nvSpPr>
          <p:cNvPr id="8206" name="Text Box 14"/>
          <p:cNvSpPr txBox="1">
            <a:spLocks noChangeArrowheads="1"/>
          </p:cNvSpPr>
          <p:nvPr/>
        </p:nvSpPr>
        <p:spPr bwMode="auto">
          <a:xfrm>
            <a:off x="5214938" y="3733800"/>
            <a:ext cx="746125" cy="822325"/>
          </a:xfrm>
          <a:prstGeom prst="rect">
            <a:avLst/>
          </a:prstGeom>
          <a:solidFill>
            <a:srgbClr val="000080"/>
          </a:solidFill>
          <a:ln w="9525">
            <a:noFill/>
            <a:miter lim="800000"/>
            <a:headEnd/>
            <a:tailEnd/>
          </a:ln>
        </p:spPr>
        <p:txBody>
          <a:bodyPr>
            <a:spAutoFit/>
          </a:bodyPr>
          <a:lstStyle/>
          <a:p>
            <a:pPr eaLnBrk="0" hangingPunct="0"/>
            <a:r>
              <a:rPr lang="es-ES_tradnl" sz="2400">
                <a:latin typeface="Arial Unicode MS" pitchFamily="34" charset="-128"/>
                <a:cs typeface="Times New Roman" pitchFamily="18" charset="0"/>
              </a:rPr>
              <a:t> </a:t>
            </a:r>
            <a:r>
              <a:rPr lang="es-ES_tradnl" sz="2400" b="1">
                <a:latin typeface="Arial Unicode MS" pitchFamily="34" charset="-128"/>
                <a:cs typeface="Times New Roman" pitchFamily="18" charset="0"/>
              </a:rPr>
              <a:t>N</a:t>
            </a:r>
          </a:p>
          <a:p>
            <a:pPr eaLnBrk="0" hangingPunct="0"/>
            <a:r>
              <a:rPr lang="es-ES_tradnl" sz="2400" b="1">
                <a:latin typeface="Arial Unicode MS" pitchFamily="34" charset="-128"/>
                <a:cs typeface="Times New Roman" pitchFamily="18" charset="0"/>
              </a:rPr>
              <a:t>Acc</a:t>
            </a:r>
            <a:endParaRPr lang="es-ES_tradnl" sz="1800" b="1">
              <a:latin typeface="Arial Unicode MS" pitchFamily="34" charset="-128"/>
              <a:cs typeface="Times New Roman" pitchFamily="18" charset="0"/>
            </a:endParaRPr>
          </a:p>
        </p:txBody>
      </p:sp>
      <p:sp>
        <p:nvSpPr>
          <p:cNvPr id="8207" name="Text Box 15"/>
          <p:cNvSpPr txBox="1">
            <a:spLocks noChangeArrowheads="1"/>
          </p:cNvSpPr>
          <p:nvPr/>
        </p:nvSpPr>
        <p:spPr bwMode="auto">
          <a:xfrm>
            <a:off x="3708400" y="841375"/>
            <a:ext cx="674688" cy="336550"/>
          </a:xfrm>
          <a:prstGeom prst="rect">
            <a:avLst/>
          </a:prstGeom>
          <a:solidFill>
            <a:srgbClr val="FFCC00"/>
          </a:solidFill>
          <a:ln w="9525">
            <a:noFill/>
            <a:miter lim="800000"/>
            <a:headEnd/>
            <a:tailEnd/>
          </a:ln>
        </p:spPr>
        <p:txBody>
          <a:bodyPr wrap="none">
            <a:spAutoFit/>
          </a:bodyPr>
          <a:lstStyle/>
          <a:p>
            <a:pPr eaLnBrk="0" hangingPunct="0"/>
            <a:r>
              <a:rPr lang="es-ES_tradnl" sz="1600">
                <a:latin typeface="Arial Unicode MS" pitchFamily="34" charset="-128"/>
                <a:cs typeface="Times New Roman" pitchFamily="18" charset="0"/>
              </a:rPr>
              <a:t>NVMT</a:t>
            </a:r>
          </a:p>
        </p:txBody>
      </p:sp>
      <p:sp>
        <p:nvSpPr>
          <p:cNvPr id="8208" name="Text Box 16"/>
          <p:cNvSpPr txBox="1">
            <a:spLocks noChangeArrowheads="1"/>
          </p:cNvSpPr>
          <p:nvPr/>
        </p:nvSpPr>
        <p:spPr bwMode="auto">
          <a:xfrm>
            <a:off x="4267200" y="2257425"/>
            <a:ext cx="687388" cy="336550"/>
          </a:xfrm>
          <a:prstGeom prst="rect">
            <a:avLst/>
          </a:prstGeom>
          <a:solidFill>
            <a:srgbClr val="FFCC00"/>
          </a:solidFill>
          <a:ln w="9525">
            <a:noFill/>
            <a:miter lim="800000"/>
            <a:headEnd/>
            <a:tailEnd/>
          </a:ln>
        </p:spPr>
        <p:txBody>
          <a:bodyPr wrap="none">
            <a:spAutoFit/>
          </a:bodyPr>
          <a:lstStyle/>
          <a:p>
            <a:pPr eaLnBrk="0" hangingPunct="0"/>
            <a:r>
              <a:rPr lang="es-ES_tradnl" sz="1600">
                <a:latin typeface="Arial Unicode MS" pitchFamily="34" charset="-128"/>
                <a:cs typeface="Times New Roman" pitchFamily="18" charset="0"/>
              </a:rPr>
              <a:t>NDMT</a:t>
            </a:r>
          </a:p>
        </p:txBody>
      </p:sp>
      <p:sp>
        <p:nvSpPr>
          <p:cNvPr id="8209" name="Text Box 17"/>
          <p:cNvSpPr txBox="1">
            <a:spLocks noChangeArrowheads="1"/>
          </p:cNvSpPr>
          <p:nvPr/>
        </p:nvSpPr>
        <p:spPr bwMode="auto">
          <a:xfrm>
            <a:off x="3860800" y="1600200"/>
            <a:ext cx="609600" cy="517525"/>
          </a:xfrm>
          <a:prstGeom prst="rect">
            <a:avLst/>
          </a:prstGeom>
          <a:solidFill>
            <a:srgbClr val="FFCC00"/>
          </a:solidFill>
          <a:ln w="9525">
            <a:noFill/>
            <a:miter lim="800000"/>
            <a:headEnd/>
            <a:tailEnd/>
          </a:ln>
        </p:spPr>
        <p:txBody>
          <a:bodyPr>
            <a:spAutoFit/>
          </a:bodyPr>
          <a:lstStyle/>
          <a:p>
            <a:pPr eaLnBrk="0" hangingPunct="0"/>
            <a:r>
              <a:rPr lang="es-ES_tradnl" sz="1400">
                <a:latin typeface="Arial Unicode MS" pitchFamily="34" charset="-128"/>
                <a:cs typeface="Times New Roman" pitchFamily="18" charset="0"/>
              </a:rPr>
              <a:t>NVAT </a:t>
            </a:r>
          </a:p>
          <a:p>
            <a:pPr eaLnBrk="0" hangingPunct="0"/>
            <a:r>
              <a:rPr lang="es-ES_tradnl" sz="1400">
                <a:latin typeface="Arial Unicode MS" pitchFamily="34" charset="-128"/>
                <a:cs typeface="Times New Roman" pitchFamily="18" charset="0"/>
              </a:rPr>
              <a:t>NVLT</a:t>
            </a:r>
          </a:p>
        </p:txBody>
      </p:sp>
      <p:sp>
        <p:nvSpPr>
          <p:cNvPr id="8210" name="Text Box 18"/>
          <p:cNvSpPr txBox="1">
            <a:spLocks noChangeArrowheads="1"/>
          </p:cNvSpPr>
          <p:nvPr/>
        </p:nvSpPr>
        <p:spPr bwMode="auto">
          <a:xfrm>
            <a:off x="5757863" y="1830388"/>
            <a:ext cx="407987" cy="304800"/>
          </a:xfrm>
          <a:prstGeom prst="rect">
            <a:avLst/>
          </a:prstGeom>
          <a:solidFill>
            <a:srgbClr val="008000"/>
          </a:solidFill>
          <a:ln w="9525">
            <a:noFill/>
            <a:miter lim="800000"/>
            <a:headEnd/>
            <a:tailEnd/>
          </a:ln>
        </p:spPr>
        <p:txBody>
          <a:bodyPr wrap="none">
            <a:spAutoFit/>
          </a:bodyPr>
          <a:lstStyle/>
          <a:p>
            <a:pPr eaLnBrk="0" hangingPunct="0"/>
            <a:r>
              <a:rPr lang="es-ES_tradnl" sz="1400" b="1">
                <a:solidFill>
                  <a:schemeClr val="bg1"/>
                </a:solidFill>
                <a:latin typeface="Arial Unicode MS" pitchFamily="34" charset="-128"/>
                <a:cs typeface="Times New Roman" pitchFamily="18" charset="0"/>
              </a:rPr>
              <a:t>CM</a:t>
            </a:r>
            <a:endParaRPr lang="es-ES_tradnl" sz="1400">
              <a:latin typeface="Arial Unicode MS" pitchFamily="34" charset="-128"/>
              <a:cs typeface="Times New Roman" pitchFamily="18" charset="0"/>
            </a:endParaRPr>
          </a:p>
        </p:txBody>
      </p:sp>
      <p:sp>
        <p:nvSpPr>
          <p:cNvPr id="8211" name="Text Box 19"/>
          <p:cNvSpPr txBox="1">
            <a:spLocks noChangeArrowheads="1"/>
          </p:cNvSpPr>
          <p:nvPr/>
        </p:nvSpPr>
        <p:spPr bwMode="auto">
          <a:xfrm>
            <a:off x="6705600" y="3814763"/>
            <a:ext cx="1169988" cy="701675"/>
          </a:xfrm>
          <a:prstGeom prst="rect">
            <a:avLst/>
          </a:prstGeom>
          <a:solidFill>
            <a:srgbClr val="FF0000"/>
          </a:solidFill>
          <a:ln w="9525">
            <a:noFill/>
            <a:miter lim="800000"/>
            <a:headEnd/>
            <a:tailEnd/>
          </a:ln>
        </p:spPr>
        <p:txBody>
          <a:bodyPr wrap="none">
            <a:spAutoFit/>
          </a:bodyPr>
          <a:lstStyle/>
          <a:p>
            <a:pPr eaLnBrk="0" hangingPunct="0"/>
            <a:r>
              <a:rPr lang="es-ES_tradnl" sz="2000" b="1">
                <a:solidFill>
                  <a:schemeClr val="bg1"/>
                </a:solidFill>
                <a:latin typeface="Arial Unicode MS" pitchFamily="34" charset="-128"/>
                <a:cs typeface="Times New Roman" pitchFamily="18" charset="0"/>
              </a:rPr>
              <a:t>Amígdala</a:t>
            </a:r>
          </a:p>
          <a:p>
            <a:pPr eaLnBrk="0" hangingPunct="0"/>
            <a:r>
              <a:rPr lang="es-ES_tradnl" sz="2000" b="1">
                <a:solidFill>
                  <a:schemeClr val="bg1"/>
                </a:solidFill>
                <a:latin typeface="Arial Unicode MS" pitchFamily="34" charset="-128"/>
                <a:cs typeface="Times New Roman" pitchFamily="18" charset="0"/>
              </a:rPr>
              <a:t>Extendida</a:t>
            </a:r>
            <a:endParaRPr lang="es-ES_tradnl" sz="2000">
              <a:latin typeface="Arial Unicode MS" pitchFamily="34" charset="-128"/>
              <a:cs typeface="Times New Roman" pitchFamily="18" charset="0"/>
            </a:endParaRPr>
          </a:p>
        </p:txBody>
      </p:sp>
      <p:sp>
        <p:nvSpPr>
          <p:cNvPr id="8212" name="Text Box 20"/>
          <p:cNvSpPr txBox="1">
            <a:spLocks noChangeArrowheads="1"/>
          </p:cNvSpPr>
          <p:nvPr/>
        </p:nvSpPr>
        <p:spPr bwMode="auto">
          <a:xfrm>
            <a:off x="7993063" y="5946775"/>
            <a:ext cx="422275" cy="366713"/>
          </a:xfrm>
          <a:prstGeom prst="rect">
            <a:avLst/>
          </a:prstGeom>
          <a:solidFill>
            <a:srgbClr val="FF99CC"/>
          </a:solidFill>
          <a:ln w="9525">
            <a:noFill/>
            <a:miter lim="800000"/>
            <a:headEnd/>
            <a:tailEnd/>
          </a:ln>
        </p:spPr>
        <p:txBody>
          <a:bodyPr wrap="none">
            <a:spAutoFit/>
          </a:bodyPr>
          <a:lstStyle/>
          <a:p>
            <a:pPr eaLnBrk="0" hangingPunct="0"/>
            <a:r>
              <a:rPr lang="es-ES_tradnl" sz="1800" b="1">
                <a:solidFill>
                  <a:schemeClr val="bg1"/>
                </a:solidFill>
                <a:latin typeface="Arial Unicode MS" pitchFamily="34" charset="-128"/>
                <a:cs typeface="Times New Roman" pitchFamily="18" charset="0"/>
              </a:rPr>
              <a:t>LC</a:t>
            </a:r>
            <a:endParaRPr lang="es-ES_tradnl" sz="1800">
              <a:latin typeface="Arial Unicode MS" pitchFamily="34" charset="-128"/>
              <a:cs typeface="Times New Roman" pitchFamily="18" charset="0"/>
            </a:endParaRPr>
          </a:p>
        </p:txBody>
      </p:sp>
      <p:sp>
        <p:nvSpPr>
          <p:cNvPr id="8213" name="Text Box 21"/>
          <p:cNvSpPr txBox="1">
            <a:spLocks noChangeArrowheads="1"/>
          </p:cNvSpPr>
          <p:nvPr/>
        </p:nvSpPr>
        <p:spPr bwMode="auto">
          <a:xfrm>
            <a:off x="6164263" y="5867400"/>
            <a:ext cx="433387" cy="822325"/>
          </a:xfrm>
          <a:prstGeom prst="rect">
            <a:avLst/>
          </a:prstGeom>
          <a:solidFill>
            <a:srgbClr val="CC99FF"/>
          </a:solidFill>
          <a:ln w="9525">
            <a:noFill/>
            <a:miter lim="800000"/>
            <a:headEnd/>
            <a:tailEnd/>
          </a:ln>
        </p:spPr>
        <p:txBody>
          <a:bodyPr>
            <a:spAutoFit/>
          </a:bodyPr>
          <a:lstStyle/>
          <a:p>
            <a:pPr eaLnBrk="0" hangingPunct="0"/>
            <a:r>
              <a:rPr lang="es-ES_tradnl" sz="2400">
                <a:latin typeface="Arial Unicode MS" pitchFamily="34" charset="-128"/>
                <a:cs typeface="Times New Roman" pitchFamily="18" charset="0"/>
              </a:rPr>
              <a:t>Ht</a:t>
            </a:r>
            <a:endParaRPr lang="es-ES_tradnl" sz="1800">
              <a:latin typeface="Arial Unicode MS" pitchFamily="34" charset="-128"/>
              <a:cs typeface="Times New Roman" pitchFamily="18" charset="0"/>
            </a:endParaRPr>
          </a:p>
        </p:txBody>
      </p:sp>
      <p:sp>
        <p:nvSpPr>
          <p:cNvPr id="8214" name="Text Box 22"/>
          <p:cNvSpPr txBox="1">
            <a:spLocks noChangeArrowheads="1"/>
          </p:cNvSpPr>
          <p:nvPr/>
        </p:nvSpPr>
        <p:spPr bwMode="auto">
          <a:xfrm>
            <a:off x="5291138" y="6051550"/>
            <a:ext cx="517525" cy="581025"/>
          </a:xfrm>
          <a:prstGeom prst="rect">
            <a:avLst/>
          </a:prstGeom>
          <a:solidFill>
            <a:srgbClr val="FF6600"/>
          </a:solidFill>
          <a:ln w="9525">
            <a:noFill/>
            <a:miter lim="800000"/>
            <a:headEnd/>
            <a:tailEnd/>
          </a:ln>
        </p:spPr>
        <p:txBody>
          <a:bodyPr wrap="none">
            <a:spAutoFit/>
          </a:bodyPr>
          <a:lstStyle/>
          <a:p>
            <a:pPr eaLnBrk="0" hangingPunct="0"/>
            <a:r>
              <a:rPr lang="es-ES_tradnl" sz="1600" b="1">
                <a:solidFill>
                  <a:schemeClr val="bg1"/>
                </a:solidFill>
                <a:latin typeface="Arial Unicode MS" pitchFamily="34" charset="-128"/>
                <a:cs typeface="Times New Roman" pitchFamily="18" charset="0"/>
              </a:rPr>
              <a:t>ATV</a:t>
            </a:r>
          </a:p>
          <a:p>
            <a:pPr eaLnBrk="0" hangingPunct="0"/>
            <a:r>
              <a:rPr lang="es-ES_tradnl" sz="1600" b="1">
                <a:solidFill>
                  <a:schemeClr val="bg1"/>
                </a:solidFill>
                <a:latin typeface="Arial Unicode MS" pitchFamily="34" charset="-128"/>
                <a:cs typeface="Times New Roman" pitchFamily="18" charset="0"/>
              </a:rPr>
              <a:t>A10</a:t>
            </a:r>
          </a:p>
        </p:txBody>
      </p:sp>
      <p:sp>
        <p:nvSpPr>
          <p:cNvPr id="8215" name="Text Box 23"/>
          <p:cNvSpPr txBox="1">
            <a:spLocks noChangeArrowheads="1"/>
          </p:cNvSpPr>
          <p:nvPr/>
        </p:nvSpPr>
        <p:spPr bwMode="auto">
          <a:xfrm>
            <a:off x="6230938" y="2747963"/>
            <a:ext cx="495300" cy="457200"/>
          </a:xfrm>
          <a:prstGeom prst="rect">
            <a:avLst/>
          </a:prstGeom>
          <a:solidFill>
            <a:srgbClr val="008000"/>
          </a:solidFill>
          <a:ln w="9525">
            <a:noFill/>
            <a:miter lim="800000"/>
            <a:headEnd/>
            <a:tailEnd/>
          </a:ln>
        </p:spPr>
        <p:txBody>
          <a:bodyPr wrap="none">
            <a:spAutoFit/>
          </a:bodyPr>
          <a:lstStyle/>
          <a:p>
            <a:pPr eaLnBrk="0" hangingPunct="0"/>
            <a:r>
              <a:rPr lang="es-ES_tradnl" sz="2400" b="1">
                <a:latin typeface="Arial Unicode MS" pitchFamily="34" charset="-128"/>
                <a:cs typeface="Times New Roman" pitchFamily="18" charset="0"/>
              </a:rPr>
              <a:t>Se</a:t>
            </a:r>
            <a:endParaRPr lang="es-ES_tradnl" sz="1800" b="1">
              <a:latin typeface="Arial Unicode MS" pitchFamily="34" charset="-128"/>
              <a:cs typeface="Times New Roman" pitchFamily="18" charset="0"/>
            </a:endParaRPr>
          </a:p>
        </p:txBody>
      </p:sp>
      <p:sp>
        <p:nvSpPr>
          <p:cNvPr id="8216" name="Text Box 24"/>
          <p:cNvSpPr txBox="1">
            <a:spLocks noChangeArrowheads="1"/>
          </p:cNvSpPr>
          <p:nvPr/>
        </p:nvSpPr>
        <p:spPr bwMode="auto">
          <a:xfrm>
            <a:off x="1557338" y="2438400"/>
            <a:ext cx="812800" cy="762000"/>
          </a:xfrm>
          <a:prstGeom prst="rect">
            <a:avLst/>
          </a:prstGeom>
          <a:solidFill>
            <a:srgbClr val="333300"/>
          </a:solidFill>
          <a:ln w="9525">
            <a:noFill/>
            <a:miter lim="800000"/>
            <a:headEnd/>
            <a:tailEnd/>
          </a:ln>
        </p:spPr>
        <p:txBody>
          <a:bodyPr>
            <a:spAutoFit/>
          </a:bodyPr>
          <a:lstStyle/>
          <a:p>
            <a:pPr eaLnBrk="0" hangingPunct="0"/>
            <a:r>
              <a:rPr lang="es-ES_tradnl" sz="1600">
                <a:latin typeface="Arial Unicode MS" pitchFamily="34" charset="-128"/>
                <a:cs typeface="Times New Roman" pitchFamily="18" charset="0"/>
              </a:rPr>
              <a:t>  </a:t>
            </a:r>
            <a:r>
              <a:rPr lang="es-ES_tradnl" sz="1400">
                <a:latin typeface="Arial Unicode MS" pitchFamily="34" charset="-128"/>
                <a:cs typeface="Times New Roman" pitchFamily="18" charset="0"/>
              </a:rPr>
              <a:t>NC/P</a:t>
            </a:r>
          </a:p>
          <a:p>
            <a:pPr eaLnBrk="0" hangingPunct="0"/>
            <a:r>
              <a:rPr lang="es-ES_tradnl" sz="1400">
                <a:latin typeface="Arial Unicode MS" pitchFamily="34" charset="-128"/>
                <a:cs typeface="Times New Roman" pitchFamily="18" charset="0"/>
              </a:rPr>
              <a:t>Estriado</a:t>
            </a:r>
          </a:p>
          <a:p>
            <a:pPr eaLnBrk="0" hangingPunct="0"/>
            <a:r>
              <a:rPr lang="es-ES_tradnl" sz="1400">
                <a:latin typeface="Arial Unicode MS" pitchFamily="34" charset="-128"/>
                <a:cs typeface="Times New Roman" pitchFamily="18" charset="0"/>
              </a:rPr>
              <a:t> Dorsal</a:t>
            </a:r>
          </a:p>
        </p:txBody>
      </p:sp>
      <p:sp>
        <p:nvSpPr>
          <p:cNvPr id="8217" name="Text Box 25"/>
          <p:cNvSpPr txBox="1">
            <a:spLocks noChangeArrowheads="1"/>
          </p:cNvSpPr>
          <p:nvPr/>
        </p:nvSpPr>
        <p:spPr bwMode="auto">
          <a:xfrm>
            <a:off x="2506663" y="4117975"/>
            <a:ext cx="465137" cy="581025"/>
          </a:xfrm>
          <a:prstGeom prst="rect">
            <a:avLst/>
          </a:prstGeom>
          <a:solidFill>
            <a:srgbClr val="333300"/>
          </a:solidFill>
          <a:ln w="9525">
            <a:noFill/>
            <a:miter lim="800000"/>
            <a:headEnd/>
            <a:tailEnd/>
          </a:ln>
        </p:spPr>
        <p:txBody>
          <a:bodyPr wrap="none">
            <a:spAutoFit/>
          </a:bodyPr>
          <a:lstStyle/>
          <a:p>
            <a:pPr eaLnBrk="0" hangingPunct="0"/>
            <a:r>
              <a:rPr lang="es-ES_tradnl" sz="1600">
                <a:solidFill>
                  <a:schemeClr val="bg1"/>
                </a:solidFill>
                <a:latin typeface="Arial Unicode MS" pitchFamily="34" charset="-128"/>
                <a:cs typeface="Times New Roman" pitchFamily="18" charset="0"/>
              </a:rPr>
              <a:t>SN</a:t>
            </a:r>
          </a:p>
          <a:p>
            <a:pPr eaLnBrk="0" hangingPunct="0"/>
            <a:r>
              <a:rPr lang="es-ES_tradnl" sz="1600">
                <a:solidFill>
                  <a:schemeClr val="bg1"/>
                </a:solidFill>
                <a:latin typeface="Arial Unicode MS" pitchFamily="34" charset="-128"/>
                <a:cs typeface="Times New Roman" pitchFamily="18" charset="0"/>
              </a:rPr>
              <a:t>Pr</a:t>
            </a:r>
          </a:p>
        </p:txBody>
      </p:sp>
      <p:sp>
        <p:nvSpPr>
          <p:cNvPr id="8218" name="Text Box 26"/>
          <p:cNvSpPr txBox="1">
            <a:spLocks noChangeArrowheads="1"/>
          </p:cNvSpPr>
          <p:nvPr/>
        </p:nvSpPr>
        <p:spPr bwMode="auto">
          <a:xfrm>
            <a:off x="2844800" y="4114800"/>
            <a:ext cx="541338" cy="581025"/>
          </a:xfrm>
          <a:prstGeom prst="rect">
            <a:avLst/>
          </a:prstGeom>
          <a:solidFill>
            <a:srgbClr val="333300"/>
          </a:solidFill>
          <a:ln w="9525">
            <a:noFill/>
            <a:miter lim="800000"/>
            <a:headEnd/>
            <a:tailEnd/>
          </a:ln>
        </p:spPr>
        <p:txBody>
          <a:bodyPr>
            <a:spAutoFit/>
          </a:bodyPr>
          <a:lstStyle/>
          <a:p>
            <a:pPr eaLnBrk="0" hangingPunct="0"/>
            <a:r>
              <a:rPr lang="es-ES_tradnl" sz="1600">
                <a:solidFill>
                  <a:schemeClr val="bg1"/>
                </a:solidFill>
                <a:latin typeface="Arial Unicode MS" pitchFamily="34" charset="-128"/>
                <a:cs typeface="Times New Roman" pitchFamily="18" charset="0"/>
              </a:rPr>
              <a:t>SN</a:t>
            </a:r>
          </a:p>
          <a:p>
            <a:pPr eaLnBrk="0" hangingPunct="0"/>
            <a:r>
              <a:rPr lang="es-ES_tradnl" sz="1600">
                <a:solidFill>
                  <a:schemeClr val="bg1"/>
                </a:solidFill>
                <a:latin typeface="Arial Unicode MS" pitchFamily="34" charset="-128"/>
                <a:cs typeface="Times New Roman" pitchFamily="18" charset="0"/>
              </a:rPr>
              <a:t>Pc</a:t>
            </a:r>
          </a:p>
        </p:txBody>
      </p:sp>
      <p:sp>
        <p:nvSpPr>
          <p:cNvPr id="8219" name="Text Box 27"/>
          <p:cNvSpPr txBox="1">
            <a:spLocks noChangeArrowheads="1"/>
          </p:cNvSpPr>
          <p:nvPr/>
        </p:nvSpPr>
        <p:spPr bwMode="auto">
          <a:xfrm>
            <a:off x="1897063" y="6143625"/>
            <a:ext cx="690562" cy="336550"/>
          </a:xfrm>
          <a:prstGeom prst="rect">
            <a:avLst/>
          </a:prstGeom>
          <a:solidFill>
            <a:srgbClr val="FFFF99"/>
          </a:solidFill>
          <a:ln w="9525">
            <a:noFill/>
            <a:miter lim="800000"/>
            <a:headEnd/>
            <a:tailEnd/>
          </a:ln>
        </p:spPr>
        <p:txBody>
          <a:bodyPr wrap="none">
            <a:spAutoFit/>
          </a:bodyPr>
          <a:lstStyle/>
          <a:p>
            <a:pPr eaLnBrk="0" hangingPunct="0"/>
            <a:r>
              <a:rPr lang="es-ES_tradnl" sz="1600">
                <a:solidFill>
                  <a:srgbClr val="000000"/>
                </a:solidFill>
                <a:latin typeface="Arial Unicode MS" pitchFamily="34" charset="-128"/>
                <a:cs typeface="Times New Roman" pitchFamily="18" charset="0"/>
              </a:rPr>
              <a:t>CSup</a:t>
            </a:r>
          </a:p>
        </p:txBody>
      </p:sp>
      <p:sp>
        <p:nvSpPr>
          <p:cNvPr id="8220" name="Text Box 28"/>
          <p:cNvSpPr txBox="1">
            <a:spLocks noChangeArrowheads="1"/>
          </p:cNvSpPr>
          <p:nvPr/>
        </p:nvSpPr>
        <p:spPr bwMode="auto">
          <a:xfrm>
            <a:off x="134938" y="4040188"/>
            <a:ext cx="804862" cy="517525"/>
          </a:xfrm>
          <a:prstGeom prst="rect">
            <a:avLst/>
          </a:prstGeom>
          <a:noFill/>
          <a:ln w="9525">
            <a:noFill/>
            <a:miter lim="800000"/>
            <a:headEnd/>
            <a:tailEnd/>
          </a:ln>
        </p:spPr>
        <p:txBody>
          <a:bodyPr wrap="none">
            <a:spAutoFit/>
          </a:bodyPr>
          <a:lstStyle/>
          <a:p>
            <a:pPr eaLnBrk="0" hangingPunct="0"/>
            <a:r>
              <a:rPr lang="es-ES_tradnl" sz="1400">
                <a:solidFill>
                  <a:schemeClr val="bg1"/>
                </a:solidFill>
                <a:latin typeface="Arial Unicode MS" pitchFamily="34" charset="-128"/>
                <a:cs typeface="Times New Roman" pitchFamily="18" charset="0"/>
              </a:rPr>
              <a:t>Actividad</a:t>
            </a:r>
          </a:p>
          <a:p>
            <a:pPr eaLnBrk="0" hangingPunct="0"/>
            <a:r>
              <a:rPr lang="es-ES_tradnl" sz="1400">
                <a:solidFill>
                  <a:schemeClr val="bg1"/>
                </a:solidFill>
                <a:latin typeface="Arial Unicode MS" pitchFamily="34" charset="-128"/>
                <a:cs typeface="Times New Roman" pitchFamily="18" charset="0"/>
              </a:rPr>
              <a:t>  motora</a:t>
            </a:r>
          </a:p>
        </p:txBody>
      </p:sp>
      <p:sp>
        <p:nvSpPr>
          <p:cNvPr id="8221" name="Text Box 29"/>
          <p:cNvSpPr txBox="1">
            <a:spLocks noChangeArrowheads="1"/>
          </p:cNvSpPr>
          <p:nvPr/>
        </p:nvSpPr>
        <p:spPr bwMode="auto">
          <a:xfrm>
            <a:off x="1824038" y="6492875"/>
            <a:ext cx="749300" cy="365125"/>
          </a:xfrm>
          <a:prstGeom prst="rect">
            <a:avLst/>
          </a:prstGeom>
          <a:noFill/>
          <a:ln w="9525">
            <a:noFill/>
            <a:miter lim="800000"/>
            <a:headEnd/>
            <a:tailEnd/>
          </a:ln>
        </p:spPr>
        <p:txBody>
          <a:bodyPr>
            <a:spAutoFit/>
          </a:bodyPr>
          <a:lstStyle/>
          <a:p>
            <a:pPr eaLnBrk="0" hangingPunct="0"/>
            <a:r>
              <a:rPr lang="es-ES_tradnl" sz="900">
                <a:solidFill>
                  <a:schemeClr val="bg1"/>
                </a:solidFill>
                <a:latin typeface="Arial Unicode MS" pitchFamily="34" charset="-128"/>
                <a:cs typeface="Times New Roman" pitchFamily="18" charset="0"/>
              </a:rPr>
              <a:t>Movimiento</a:t>
            </a:r>
          </a:p>
          <a:p>
            <a:pPr eaLnBrk="0" hangingPunct="0"/>
            <a:r>
              <a:rPr lang="es-ES_tradnl" sz="900">
                <a:solidFill>
                  <a:schemeClr val="bg1"/>
                </a:solidFill>
                <a:latin typeface="Arial Unicode MS" pitchFamily="34" charset="-128"/>
                <a:cs typeface="Times New Roman" pitchFamily="18" charset="0"/>
              </a:rPr>
              <a:t>ojos/cabeza</a:t>
            </a:r>
          </a:p>
        </p:txBody>
      </p:sp>
      <p:sp>
        <p:nvSpPr>
          <p:cNvPr id="8222" name="Line 30"/>
          <p:cNvSpPr>
            <a:spLocks noChangeShapeType="1"/>
          </p:cNvSpPr>
          <p:nvPr/>
        </p:nvSpPr>
        <p:spPr bwMode="auto">
          <a:xfrm>
            <a:off x="2370138" y="2743200"/>
            <a:ext cx="1152525" cy="0"/>
          </a:xfrm>
          <a:prstGeom prst="line">
            <a:avLst/>
          </a:prstGeom>
          <a:noFill/>
          <a:ln w="38100">
            <a:solidFill>
              <a:srgbClr val="FFFF00"/>
            </a:solidFill>
            <a:prstDash val="sysDot"/>
            <a:round/>
            <a:headEnd/>
            <a:tailEnd type="triangle" w="med" len="med"/>
          </a:ln>
        </p:spPr>
        <p:txBody>
          <a:bodyPr wrap="none" anchor="ctr"/>
          <a:lstStyle/>
          <a:p>
            <a:endParaRPr lang="en-US"/>
          </a:p>
        </p:txBody>
      </p:sp>
      <p:sp>
        <p:nvSpPr>
          <p:cNvPr id="8223" name="Line 31"/>
          <p:cNvSpPr>
            <a:spLocks noChangeShapeType="1"/>
          </p:cNvSpPr>
          <p:nvPr/>
        </p:nvSpPr>
        <p:spPr bwMode="auto">
          <a:xfrm>
            <a:off x="7993063" y="990600"/>
            <a:ext cx="676275" cy="0"/>
          </a:xfrm>
          <a:prstGeom prst="line">
            <a:avLst/>
          </a:prstGeom>
          <a:noFill/>
          <a:ln w="38100">
            <a:solidFill>
              <a:srgbClr val="FF0000"/>
            </a:solidFill>
            <a:round/>
            <a:headEnd/>
            <a:tailEnd/>
          </a:ln>
        </p:spPr>
        <p:txBody>
          <a:bodyPr wrap="none" anchor="ctr"/>
          <a:lstStyle/>
          <a:p>
            <a:endParaRPr lang="en-US"/>
          </a:p>
        </p:txBody>
      </p:sp>
      <p:sp>
        <p:nvSpPr>
          <p:cNvPr id="8224" name="Line 32"/>
          <p:cNvSpPr>
            <a:spLocks noChangeShapeType="1"/>
          </p:cNvSpPr>
          <p:nvPr/>
        </p:nvSpPr>
        <p:spPr bwMode="auto">
          <a:xfrm>
            <a:off x="8669338" y="990600"/>
            <a:ext cx="0" cy="304800"/>
          </a:xfrm>
          <a:prstGeom prst="line">
            <a:avLst/>
          </a:prstGeom>
          <a:noFill/>
          <a:ln w="38100">
            <a:solidFill>
              <a:srgbClr val="FF0000"/>
            </a:solidFill>
            <a:round/>
            <a:headEnd/>
            <a:tailEnd type="triangle" w="med" len="med"/>
          </a:ln>
        </p:spPr>
        <p:txBody>
          <a:bodyPr wrap="none" anchor="ctr"/>
          <a:lstStyle/>
          <a:p>
            <a:endParaRPr lang="en-US"/>
          </a:p>
        </p:txBody>
      </p:sp>
      <p:sp>
        <p:nvSpPr>
          <p:cNvPr id="8225" name="Line 33"/>
          <p:cNvSpPr>
            <a:spLocks noChangeShapeType="1"/>
          </p:cNvSpPr>
          <p:nvPr/>
        </p:nvSpPr>
        <p:spPr bwMode="auto">
          <a:xfrm>
            <a:off x="8669338" y="1600200"/>
            <a:ext cx="0" cy="304800"/>
          </a:xfrm>
          <a:prstGeom prst="line">
            <a:avLst/>
          </a:prstGeom>
          <a:noFill/>
          <a:ln w="38100">
            <a:solidFill>
              <a:srgbClr val="FF0000"/>
            </a:solidFill>
            <a:round/>
            <a:headEnd/>
            <a:tailEnd type="triangle" w="med" len="med"/>
          </a:ln>
        </p:spPr>
        <p:txBody>
          <a:bodyPr wrap="none" anchor="ctr"/>
          <a:lstStyle/>
          <a:p>
            <a:endParaRPr lang="en-US"/>
          </a:p>
        </p:txBody>
      </p:sp>
      <p:sp>
        <p:nvSpPr>
          <p:cNvPr id="8226" name="Line 34"/>
          <p:cNvSpPr>
            <a:spLocks noChangeShapeType="1"/>
          </p:cNvSpPr>
          <p:nvPr/>
        </p:nvSpPr>
        <p:spPr bwMode="auto">
          <a:xfrm flipH="1">
            <a:off x="7315200" y="2057400"/>
            <a:ext cx="271463" cy="0"/>
          </a:xfrm>
          <a:prstGeom prst="line">
            <a:avLst/>
          </a:prstGeom>
          <a:noFill/>
          <a:ln w="38100">
            <a:solidFill>
              <a:srgbClr val="FF0000"/>
            </a:solidFill>
            <a:round/>
            <a:headEnd/>
            <a:tailEnd/>
          </a:ln>
        </p:spPr>
        <p:txBody>
          <a:bodyPr wrap="none" anchor="ctr"/>
          <a:lstStyle/>
          <a:p>
            <a:endParaRPr lang="en-US"/>
          </a:p>
        </p:txBody>
      </p:sp>
      <p:sp>
        <p:nvSpPr>
          <p:cNvPr id="8227" name="Line 35"/>
          <p:cNvSpPr>
            <a:spLocks noChangeShapeType="1"/>
          </p:cNvSpPr>
          <p:nvPr/>
        </p:nvSpPr>
        <p:spPr bwMode="auto">
          <a:xfrm flipV="1">
            <a:off x="7315200" y="1752600"/>
            <a:ext cx="0" cy="304800"/>
          </a:xfrm>
          <a:prstGeom prst="line">
            <a:avLst/>
          </a:prstGeom>
          <a:noFill/>
          <a:ln w="38100">
            <a:solidFill>
              <a:srgbClr val="FF0000"/>
            </a:solidFill>
            <a:round/>
            <a:headEnd/>
            <a:tailEnd type="triangle" w="med" len="med"/>
          </a:ln>
        </p:spPr>
        <p:txBody>
          <a:bodyPr wrap="none" anchor="ctr"/>
          <a:lstStyle/>
          <a:p>
            <a:endParaRPr lang="en-US"/>
          </a:p>
        </p:txBody>
      </p:sp>
      <p:sp>
        <p:nvSpPr>
          <p:cNvPr id="8228" name="Line 36"/>
          <p:cNvSpPr>
            <a:spLocks noChangeShapeType="1"/>
          </p:cNvSpPr>
          <p:nvPr/>
        </p:nvSpPr>
        <p:spPr bwMode="auto">
          <a:xfrm>
            <a:off x="7043738" y="1676400"/>
            <a:ext cx="0" cy="304800"/>
          </a:xfrm>
          <a:prstGeom prst="line">
            <a:avLst/>
          </a:prstGeom>
          <a:noFill/>
          <a:ln w="38100">
            <a:solidFill>
              <a:srgbClr val="FF0000"/>
            </a:solidFill>
            <a:round/>
            <a:headEnd/>
            <a:tailEnd/>
          </a:ln>
        </p:spPr>
        <p:txBody>
          <a:bodyPr wrap="none" anchor="ctr"/>
          <a:lstStyle/>
          <a:p>
            <a:endParaRPr lang="en-US"/>
          </a:p>
        </p:txBody>
      </p:sp>
      <p:sp>
        <p:nvSpPr>
          <p:cNvPr id="8229" name="Line 37"/>
          <p:cNvSpPr>
            <a:spLocks noChangeShapeType="1"/>
          </p:cNvSpPr>
          <p:nvPr/>
        </p:nvSpPr>
        <p:spPr bwMode="auto">
          <a:xfrm flipH="1" flipV="1">
            <a:off x="4470400" y="1905000"/>
            <a:ext cx="1287463" cy="0"/>
          </a:xfrm>
          <a:prstGeom prst="line">
            <a:avLst/>
          </a:prstGeom>
          <a:noFill/>
          <a:ln w="38100">
            <a:solidFill>
              <a:srgbClr val="FF0000"/>
            </a:solidFill>
            <a:round/>
            <a:headEnd/>
            <a:tailEnd type="triangle" w="med" len="med"/>
          </a:ln>
        </p:spPr>
        <p:txBody>
          <a:bodyPr wrap="none" anchor="ctr"/>
          <a:lstStyle/>
          <a:p>
            <a:endParaRPr lang="en-US"/>
          </a:p>
        </p:txBody>
      </p:sp>
      <p:sp>
        <p:nvSpPr>
          <p:cNvPr id="8230" name="Line 38"/>
          <p:cNvSpPr>
            <a:spLocks noChangeShapeType="1"/>
          </p:cNvSpPr>
          <p:nvPr/>
        </p:nvSpPr>
        <p:spPr bwMode="auto">
          <a:xfrm flipV="1">
            <a:off x="4132263" y="1371600"/>
            <a:ext cx="0" cy="228600"/>
          </a:xfrm>
          <a:prstGeom prst="line">
            <a:avLst/>
          </a:prstGeom>
          <a:noFill/>
          <a:ln w="38100">
            <a:solidFill>
              <a:srgbClr val="FF0000"/>
            </a:solidFill>
            <a:round/>
            <a:headEnd/>
            <a:tailEnd/>
          </a:ln>
        </p:spPr>
        <p:txBody>
          <a:bodyPr wrap="none" anchor="ctr"/>
          <a:lstStyle/>
          <a:p>
            <a:endParaRPr lang="en-US"/>
          </a:p>
        </p:txBody>
      </p:sp>
      <p:sp>
        <p:nvSpPr>
          <p:cNvPr id="8231" name="Line 39"/>
          <p:cNvSpPr>
            <a:spLocks noChangeShapeType="1"/>
          </p:cNvSpPr>
          <p:nvPr/>
        </p:nvSpPr>
        <p:spPr bwMode="auto">
          <a:xfrm>
            <a:off x="4132263" y="1371600"/>
            <a:ext cx="1557337" cy="0"/>
          </a:xfrm>
          <a:prstGeom prst="line">
            <a:avLst/>
          </a:prstGeom>
          <a:noFill/>
          <a:ln w="38100">
            <a:solidFill>
              <a:srgbClr val="FF0000"/>
            </a:solidFill>
            <a:round/>
            <a:headEnd/>
            <a:tailEnd type="triangle" w="med" len="med"/>
          </a:ln>
        </p:spPr>
        <p:txBody>
          <a:bodyPr wrap="none" anchor="ctr"/>
          <a:lstStyle/>
          <a:p>
            <a:endParaRPr lang="en-US"/>
          </a:p>
        </p:txBody>
      </p:sp>
      <p:sp>
        <p:nvSpPr>
          <p:cNvPr id="8232" name="Line 40"/>
          <p:cNvSpPr>
            <a:spLocks noChangeShapeType="1"/>
          </p:cNvSpPr>
          <p:nvPr/>
        </p:nvSpPr>
        <p:spPr bwMode="auto">
          <a:xfrm flipV="1">
            <a:off x="8196263" y="2209800"/>
            <a:ext cx="0" cy="3886200"/>
          </a:xfrm>
          <a:prstGeom prst="line">
            <a:avLst/>
          </a:prstGeom>
          <a:noFill/>
          <a:ln w="25400">
            <a:solidFill>
              <a:srgbClr val="CCFFFF"/>
            </a:solidFill>
            <a:prstDash val="sysDot"/>
            <a:round/>
            <a:headEnd/>
            <a:tailEnd type="triangle" w="med" len="med"/>
          </a:ln>
        </p:spPr>
        <p:txBody>
          <a:bodyPr wrap="none" anchor="ctr"/>
          <a:lstStyle/>
          <a:p>
            <a:endParaRPr lang="en-US"/>
          </a:p>
        </p:txBody>
      </p:sp>
      <p:sp>
        <p:nvSpPr>
          <p:cNvPr id="8233" name="Line 41"/>
          <p:cNvSpPr>
            <a:spLocks noChangeShapeType="1"/>
          </p:cNvSpPr>
          <p:nvPr/>
        </p:nvSpPr>
        <p:spPr bwMode="auto">
          <a:xfrm flipV="1">
            <a:off x="8940800" y="2286000"/>
            <a:ext cx="0" cy="1676400"/>
          </a:xfrm>
          <a:prstGeom prst="line">
            <a:avLst/>
          </a:prstGeom>
          <a:noFill/>
          <a:ln w="9525">
            <a:solidFill>
              <a:srgbClr val="CCFFFF"/>
            </a:solidFill>
            <a:round/>
            <a:headEnd/>
            <a:tailEnd type="triangle" w="med" len="med"/>
          </a:ln>
        </p:spPr>
        <p:txBody>
          <a:bodyPr wrap="none" anchor="ctr"/>
          <a:lstStyle/>
          <a:p>
            <a:endParaRPr lang="en-US"/>
          </a:p>
        </p:txBody>
      </p:sp>
      <p:sp>
        <p:nvSpPr>
          <p:cNvPr id="8234" name="Line 42"/>
          <p:cNvSpPr>
            <a:spLocks noChangeShapeType="1"/>
          </p:cNvSpPr>
          <p:nvPr/>
        </p:nvSpPr>
        <p:spPr bwMode="auto">
          <a:xfrm>
            <a:off x="6367463" y="3200400"/>
            <a:ext cx="0" cy="2743200"/>
          </a:xfrm>
          <a:prstGeom prst="line">
            <a:avLst/>
          </a:prstGeom>
          <a:noFill/>
          <a:ln w="9525">
            <a:solidFill>
              <a:srgbClr val="CCFFFF"/>
            </a:solidFill>
            <a:round/>
            <a:headEnd/>
            <a:tailEnd type="triangle" w="med" len="med"/>
          </a:ln>
        </p:spPr>
        <p:txBody>
          <a:bodyPr wrap="none" anchor="ctr"/>
          <a:lstStyle/>
          <a:p>
            <a:endParaRPr lang="en-US"/>
          </a:p>
        </p:txBody>
      </p:sp>
      <p:sp>
        <p:nvSpPr>
          <p:cNvPr id="8235" name="Line 43"/>
          <p:cNvSpPr>
            <a:spLocks noChangeShapeType="1"/>
          </p:cNvSpPr>
          <p:nvPr/>
        </p:nvSpPr>
        <p:spPr bwMode="auto">
          <a:xfrm flipH="1">
            <a:off x="5961063" y="4114800"/>
            <a:ext cx="744537" cy="0"/>
          </a:xfrm>
          <a:prstGeom prst="line">
            <a:avLst/>
          </a:prstGeom>
          <a:noFill/>
          <a:ln w="63500">
            <a:solidFill>
              <a:srgbClr val="FFFF00"/>
            </a:solidFill>
            <a:round/>
            <a:headEnd/>
            <a:tailEnd type="triangle" w="med" len="med"/>
          </a:ln>
        </p:spPr>
        <p:txBody>
          <a:bodyPr wrap="none" anchor="ctr"/>
          <a:lstStyle/>
          <a:p>
            <a:endParaRPr lang="en-US"/>
          </a:p>
        </p:txBody>
      </p:sp>
      <p:sp>
        <p:nvSpPr>
          <p:cNvPr id="8236" name="Line 44"/>
          <p:cNvSpPr>
            <a:spLocks noChangeShapeType="1"/>
          </p:cNvSpPr>
          <p:nvPr/>
        </p:nvSpPr>
        <p:spPr bwMode="auto">
          <a:xfrm flipH="1">
            <a:off x="3319463" y="4267200"/>
            <a:ext cx="1895475" cy="0"/>
          </a:xfrm>
          <a:prstGeom prst="line">
            <a:avLst/>
          </a:prstGeom>
          <a:noFill/>
          <a:ln w="44450">
            <a:solidFill>
              <a:srgbClr val="FFFF00"/>
            </a:solidFill>
            <a:round/>
            <a:headEnd/>
            <a:tailEnd type="triangle" w="med" len="med"/>
          </a:ln>
        </p:spPr>
        <p:txBody>
          <a:bodyPr wrap="none" anchor="ctr"/>
          <a:lstStyle/>
          <a:p>
            <a:endParaRPr lang="en-US"/>
          </a:p>
        </p:txBody>
      </p:sp>
      <p:sp>
        <p:nvSpPr>
          <p:cNvPr id="8237" name="Line 45"/>
          <p:cNvSpPr>
            <a:spLocks noChangeShapeType="1"/>
          </p:cNvSpPr>
          <p:nvPr/>
        </p:nvSpPr>
        <p:spPr bwMode="auto">
          <a:xfrm flipH="1">
            <a:off x="6570663" y="6096000"/>
            <a:ext cx="1422400" cy="0"/>
          </a:xfrm>
          <a:prstGeom prst="line">
            <a:avLst/>
          </a:prstGeom>
          <a:noFill/>
          <a:ln w="9525">
            <a:solidFill>
              <a:srgbClr val="CCFFFF"/>
            </a:solidFill>
            <a:round/>
            <a:headEnd/>
            <a:tailEnd type="triangle" w="med" len="med"/>
          </a:ln>
        </p:spPr>
        <p:txBody>
          <a:bodyPr wrap="none" anchor="ctr"/>
          <a:lstStyle/>
          <a:p>
            <a:endParaRPr lang="en-US"/>
          </a:p>
        </p:txBody>
      </p:sp>
      <p:sp>
        <p:nvSpPr>
          <p:cNvPr id="8238" name="Line 46"/>
          <p:cNvSpPr>
            <a:spLocks noChangeShapeType="1"/>
          </p:cNvSpPr>
          <p:nvPr/>
        </p:nvSpPr>
        <p:spPr bwMode="auto">
          <a:xfrm>
            <a:off x="6230938" y="1371600"/>
            <a:ext cx="812800" cy="0"/>
          </a:xfrm>
          <a:prstGeom prst="line">
            <a:avLst/>
          </a:prstGeom>
          <a:noFill/>
          <a:ln w="38100">
            <a:solidFill>
              <a:srgbClr val="FF0000"/>
            </a:solidFill>
            <a:round/>
            <a:headEnd/>
            <a:tailEnd type="triangle" w="med" len="med"/>
          </a:ln>
        </p:spPr>
        <p:txBody>
          <a:bodyPr wrap="none" anchor="ctr"/>
          <a:lstStyle/>
          <a:p>
            <a:endParaRPr lang="en-US"/>
          </a:p>
        </p:txBody>
      </p:sp>
      <p:sp>
        <p:nvSpPr>
          <p:cNvPr id="8239" name="Line 47"/>
          <p:cNvSpPr>
            <a:spLocks noChangeShapeType="1"/>
          </p:cNvSpPr>
          <p:nvPr/>
        </p:nvSpPr>
        <p:spPr bwMode="auto">
          <a:xfrm flipV="1">
            <a:off x="6096000" y="838200"/>
            <a:ext cx="0" cy="304800"/>
          </a:xfrm>
          <a:prstGeom prst="line">
            <a:avLst/>
          </a:prstGeom>
          <a:noFill/>
          <a:ln w="38100">
            <a:solidFill>
              <a:srgbClr val="FF0000"/>
            </a:solidFill>
            <a:round/>
            <a:headEnd/>
            <a:tailEnd/>
          </a:ln>
        </p:spPr>
        <p:txBody>
          <a:bodyPr wrap="none" anchor="ctr"/>
          <a:lstStyle/>
          <a:p>
            <a:endParaRPr lang="en-US"/>
          </a:p>
        </p:txBody>
      </p:sp>
      <p:sp>
        <p:nvSpPr>
          <p:cNvPr id="8240" name="Line 48"/>
          <p:cNvSpPr>
            <a:spLocks noChangeShapeType="1"/>
          </p:cNvSpPr>
          <p:nvPr/>
        </p:nvSpPr>
        <p:spPr bwMode="auto">
          <a:xfrm>
            <a:off x="6096000" y="838200"/>
            <a:ext cx="1557338" cy="0"/>
          </a:xfrm>
          <a:prstGeom prst="line">
            <a:avLst/>
          </a:prstGeom>
          <a:noFill/>
          <a:ln w="38100">
            <a:solidFill>
              <a:srgbClr val="FF0000"/>
            </a:solidFill>
            <a:round/>
            <a:headEnd/>
            <a:tailEnd type="triangle" w="med" len="med"/>
          </a:ln>
        </p:spPr>
        <p:txBody>
          <a:bodyPr wrap="none" anchor="ctr"/>
          <a:lstStyle/>
          <a:p>
            <a:endParaRPr lang="en-US"/>
          </a:p>
        </p:txBody>
      </p:sp>
      <p:sp>
        <p:nvSpPr>
          <p:cNvPr id="8241" name="Line 49"/>
          <p:cNvSpPr>
            <a:spLocks noChangeShapeType="1"/>
          </p:cNvSpPr>
          <p:nvPr/>
        </p:nvSpPr>
        <p:spPr bwMode="auto">
          <a:xfrm flipH="1">
            <a:off x="7924800" y="2133600"/>
            <a:ext cx="541338" cy="0"/>
          </a:xfrm>
          <a:prstGeom prst="line">
            <a:avLst/>
          </a:prstGeom>
          <a:noFill/>
          <a:ln w="38100">
            <a:solidFill>
              <a:srgbClr val="FF0000"/>
            </a:solidFill>
            <a:round/>
            <a:headEnd/>
            <a:tailEnd type="triangle" w="med" len="med"/>
          </a:ln>
        </p:spPr>
        <p:txBody>
          <a:bodyPr wrap="none" anchor="ctr"/>
          <a:lstStyle/>
          <a:p>
            <a:endParaRPr lang="en-US"/>
          </a:p>
        </p:txBody>
      </p:sp>
      <p:sp>
        <p:nvSpPr>
          <p:cNvPr id="8242" name="Line 50"/>
          <p:cNvSpPr>
            <a:spLocks noChangeShapeType="1"/>
          </p:cNvSpPr>
          <p:nvPr/>
        </p:nvSpPr>
        <p:spPr bwMode="auto">
          <a:xfrm flipH="1">
            <a:off x="6367463" y="1600200"/>
            <a:ext cx="676275" cy="0"/>
          </a:xfrm>
          <a:prstGeom prst="line">
            <a:avLst/>
          </a:prstGeom>
          <a:noFill/>
          <a:ln w="38100">
            <a:solidFill>
              <a:srgbClr val="FF0000"/>
            </a:solidFill>
            <a:round/>
            <a:headEnd/>
            <a:tailEnd/>
          </a:ln>
        </p:spPr>
        <p:txBody>
          <a:bodyPr wrap="none" anchor="ctr"/>
          <a:lstStyle/>
          <a:p>
            <a:endParaRPr lang="en-US"/>
          </a:p>
        </p:txBody>
      </p:sp>
      <p:sp>
        <p:nvSpPr>
          <p:cNvPr id="8243" name="Line 51"/>
          <p:cNvSpPr>
            <a:spLocks noChangeShapeType="1"/>
          </p:cNvSpPr>
          <p:nvPr/>
        </p:nvSpPr>
        <p:spPr bwMode="auto">
          <a:xfrm>
            <a:off x="6367463" y="1600200"/>
            <a:ext cx="0" cy="1143000"/>
          </a:xfrm>
          <a:prstGeom prst="line">
            <a:avLst/>
          </a:prstGeom>
          <a:noFill/>
          <a:ln w="38100">
            <a:solidFill>
              <a:srgbClr val="FF0000"/>
            </a:solidFill>
            <a:round/>
            <a:headEnd/>
            <a:tailEnd type="triangle" w="med" len="med"/>
          </a:ln>
        </p:spPr>
        <p:txBody>
          <a:bodyPr wrap="none" anchor="ctr"/>
          <a:lstStyle/>
          <a:p>
            <a:endParaRPr lang="en-US"/>
          </a:p>
        </p:txBody>
      </p:sp>
      <p:sp>
        <p:nvSpPr>
          <p:cNvPr id="8244" name="Line 52"/>
          <p:cNvSpPr>
            <a:spLocks noChangeShapeType="1"/>
          </p:cNvSpPr>
          <p:nvPr/>
        </p:nvSpPr>
        <p:spPr bwMode="auto">
          <a:xfrm flipH="1">
            <a:off x="6164263" y="1981200"/>
            <a:ext cx="879475" cy="0"/>
          </a:xfrm>
          <a:prstGeom prst="line">
            <a:avLst/>
          </a:prstGeom>
          <a:noFill/>
          <a:ln w="38100">
            <a:solidFill>
              <a:srgbClr val="FF0000"/>
            </a:solidFill>
            <a:round/>
            <a:headEnd/>
            <a:tailEnd type="triangle" w="med" len="med"/>
          </a:ln>
        </p:spPr>
        <p:txBody>
          <a:bodyPr wrap="none" anchor="ctr"/>
          <a:lstStyle/>
          <a:p>
            <a:endParaRPr lang="en-US"/>
          </a:p>
        </p:txBody>
      </p:sp>
      <p:sp>
        <p:nvSpPr>
          <p:cNvPr id="8245" name="Line 53"/>
          <p:cNvSpPr>
            <a:spLocks noChangeShapeType="1"/>
          </p:cNvSpPr>
          <p:nvPr/>
        </p:nvSpPr>
        <p:spPr bwMode="auto">
          <a:xfrm flipH="1" flipV="1">
            <a:off x="5554663" y="4495800"/>
            <a:ext cx="0" cy="1524000"/>
          </a:xfrm>
          <a:prstGeom prst="line">
            <a:avLst/>
          </a:prstGeom>
          <a:noFill/>
          <a:ln w="31750">
            <a:solidFill>
              <a:srgbClr val="000080"/>
            </a:solidFill>
            <a:round/>
            <a:headEnd/>
            <a:tailEnd type="triangle" w="med" len="med"/>
          </a:ln>
        </p:spPr>
        <p:txBody>
          <a:bodyPr wrap="none" anchor="ctr"/>
          <a:lstStyle/>
          <a:p>
            <a:endParaRPr lang="en-US"/>
          </a:p>
        </p:txBody>
      </p:sp>
      <p:sp>
        <p:nvSpPr>
          <p:cNvPr id="8246" name="Text Box 54"/>
          <p:cNvSpPr txBox="1">
            <a:spLocks noChangeArrowheads="1"/>
          </p:cNvSpPr>
          <p:nvPr/>
        </p:nvSpPr>
        <p:spPr bwMode="auto">
          <a:xfrm>
            <a:off x="8591550" y="6088063"/>
            <a:ext cx="539750" cy="701675"/>
          </a:xfrm>
          <a:prstGeom prst="rect">
            <a:avLst/>
          </a:prstGeom>
          <a:noFill/>
          <a:ln w="9525">
            <a:noFill/>
            <a:miter lim="800000"/>
            <a:headEnd/>
            <a:tailEnd/>
          </a:ln>
        </p:spPr>
        <p:txBody>
          <a:bodyPr wrap="none">
            <a:spAutoFit/>
          </a:bodyPr>
          <a:lstStyle/>
          <a:p>
            <a:pPr algn="ctr" eaLnBrk="0" hangingPunct="0"/>
            <a:r>
              <a:rPr lang="es-ES_tradnl" sz="2000">
                <a:solidFill>
                  <a:schemeClr val="bg1"/>
                </a:solidFill>
                <a:latin typeface="Arial Unicode MS" pitchFamily="34" charset="-128"/>
                <a:cs typeface="Times New Roman" pitchFamily="18" charset="0"/>
              </a:rPr>
              <a:t>MM</a:t>
            </a:r>
          </a:p>
          <a:p>
            <a:pPr algn="ctr" eaLnBrk="0" hangingPunct="0"/>
            <a:r>
              <a:rPr lang="es-ES_tradnl" sz="2000">
                <a:solidFill>
                  <a:schemeClr val="bg1"/>
                </a:solidFill>
                <a:latin typeface="Arial Unicode MS" pitchFamily="34" charset="-128"/>
                <a:cs typeface="Times New Roman" pitchFamily="18" charset="0"/>
              </a:rPr>
              <a:t>01</a:t>
            </a:r>
          </a:p>
        </p:txBody>
      </p:sp>
      <p:cxnSp>
        <p:nvCxnSpPr>
          <p:cNvPr id="8247" name="AutoShape 55"/>
          <p:cNvCxnSpPr>
            <a:cxnSpLocks noChangeShapeType="1"/>
            <a:endCxn id="8194" idx="2"/>
          </p:cNvCxnSpPr>
          <p:nvPr/>
        </p:nvCxnSpPr>
        <p:spPr bwMode="auto">
          <a:xfrm rot="10800000">
            <a:off x="2205038" y="842963"/>
            <a:ext cx="2173287" cy="1187450"/>
          </a:xfrm>
          <a:prstGeom prst="bentConnector2">
            <a:avLst/>
          </a:prstGeom>
          <a:noFill/>
          <a:ln w="38100">
            <a:solidFill>
              <a:srgbClr val="FFFF00"/>
            </a:solidFill>
            <a:prstDash val="sysDot"/>
            <a:miter lim="800000"/>
            <a:headEnd type="triangle" w="med" len="med"/>
            <a:tailEnd type="triangle" w="med" len="med"/>
          </a:ln>
        </p:spPr>
      </p:cxnSp>
      <p:cxnSp>
        <p:nvCxnSpPr>
          <p:cNvPr id="8248" name="AutoShape 56"/>
          <p:cNvCxnSpPr>
            <a:cxnSpLocks noChangeShapeType="1"/>
            <a:endCxn id="8207" idx="1"/>
          </p:cNvCxnSpPr>
          <p:nvPr/>
        </p:nvCxnSpPr>
        <p:spPr bwMode="auto">
          <a:xfrm rot="-5400000">
            <a:off x="2139950" y="2146300"/>
            <a:ext cx="3168650" cy="895350"/>
          </a:xfrm>
          <a:prstGeom prst="bentConnector2">
            <a:avLst/>
          </a:prstGeom>
          <a:noFill/>
          <a:ln w="9525">
            <a:solidFill>
              <a:srgbClr val="FFFF00"/>
            </a:solidFill>
            <a:miter lim="800000"/>
            <a:headEnd/>
            <a:tailEnd type="triangle" w="med" len="med"/>
          </a:ln>
        </p:spPr>
      </p:cxnSp>
      <p:cxnSp>
        <p:nvCxnSpPr>
          <p:cNvPr id="8249" name="AutoShape 57"/>
          <p:cNvCxnSpPr>
            <a:cxnSpLocks noChangeShapeType="1"/>
            <a:stCxn id="8205" idx="1"/>
            <a:endCxn id="8217" idx="0"/>
          </p:cNvCxnSpPr>
          <p:nvPr/>
        </p:nvCxnSpPr>
        <p:spPr bwMode="auto">
          <a:xfrm rot="10800000" flipV="1">
            <a:off x="2740025" y="3062288"/>
            <a:ext cx="782638" cy="1055687"/>
          </a:xfrm>
          <a:prstGeom prst="bentConnector2">
            <a:avLst/>
          </a:prstGeom>
          <a:noFill/>
          <a:ln w="9525">
            <a:solidFill>
              <a:srgbClr val="FFFF00"/>
            </a:solidFill>
            <a:miter lim="800000"/>
            <a:headEnd/>
            <a:tailEnd type="triangle" w="med" len="med"/>
          </a:ln>
        </p:spPr>
      </p:cxnSp>
      <p:cxnSp>
        <p:nvCxnSpPr>
          <p:cNvPr id="8250" name="AutoShape 58"/>
          <p:cNvCxnSpPr>
            <a:cxnSpLocks noChangeShapeType="1"/>
          </p:cNvCxnSpPr>
          <p:nvPr/>
        </p:nvCxnSpPr>
        <p:spPr bwMode="auto">
          <a:xfrm rot="5400000" flipH="1">
            <a:off x="4686300" y="2857500"/>
            <a:ext cx="685800" cy="1676400"/>
          </a:xfrm>
          <a:prstGeom prst="bentConnector3">
            <a:avLst>
              <a:gd name="adj1" fmla="val -2315"/>
            </a:avLst>
          </a:prstGeom>
          <a:noFill/>
          <a:ln w="44450">
            <a:solidFill>
              <a:srgbClr val="FFFF00"/>
            </a:solidFill>
            <a:prstDash val="sysDot"/>
            <a:miter lim="800000"/>
            <a:headEnd/>
            <a:tailEnd type="triangle" w="med" len="med"/>
          </a:ln>
        </p:spPr>
      </p:cxnSp>
      <p:cxnSp>
        <p:nvCxnSpPr>
          <p:cNvPr id="8251" name="AutoShape 59"/>
          <p:cNvCxnSpPr>
            <a:cxnSpLocks noChangeShapeType="1"/>
            <a:stCxn id="8205" idx="3"/>
            <a:endCxn id="8202" idx="0"/>
          </p:cNvCxnSpPr>
          <p:nvPr/>
        </p:nvCxnSpPr>
        <p:spPr bwMode="auto">
          <a:xfrm>
            <a:off x="4460875" y="3062288"/>
            <a:ext cx="236538" cy="3081337"/>
          </a:xfrm>
          <a:prstGeom prst="bentConnector2">
            <a:avLst/>
          </a:prstGeom>
          <a:noFill/>
          <a:ln w="9525">
            <a:solidFill>
              <a:srgbClr val="CCFFFF"/>
            </a:solidFill>
            <a:miter lim="800000"/>
            <a:headEnd/>
            <a:tailEnd type="triangle" w="med" len="med"/>
          </a:ln>
        </p:spPr>
      </p:cxnSp>
      <p:cxnSp>
        <p:nvCxnSpPr>
          <p:cNvPr id="8252" name="AutoShape 60"/>
          <p:cNvCxnSpPr>
            <a:cxnSpLocks noChangeShapeType="1"/>
            <a:stCxn id="8205" idx="3"/>
            <a:endCxn id="8208" idx="2"/>
          </p:cNvCxnSpPr>
          <p:nvPr/>
        </p:nvCxnSpPr>
        <p:spPr bwMode="auto">
          <a:xfrm flipV="1">
            <a:off x="4460875" y="2593975"/>
            <a:ext cx="727075" cy="468313"/>
          </a:xfrm>
          <a:prstGeom prst="bentConnector2">
            <a:avLst/>
          </a:prstGeom>
          <a:noFill/>
          <a:ln w="38100">
            <a:solidFill>
              <a:srgbClr val="FFFF00"/>
            </a:solidFill>
            <a:prstDash val="sysDot"/>
            <a:miter lim="800000"/>
            <a:headEnd/>
            <a:tailEnd type="triangle" w="med" len="med"/>
          </a:ln>
        </p:spPr>
      </p:cxnSp>
      <p:sp>
        <p:nvSpPr>
          <p:cNvPr id="8253" name="Line 61"/>
          <p:cNvSpPr>
            <a:spLocks noChangeShapeType="1"/>
          </p:cNvSpPr>
          <p:nvPr/>
        </p:nvSpPr>
        <p:spPr bwMode="auto">
          <a:xfrm flipV="1">
            <a:off x="1760538" y="838200"/>
            <a:ext cx="0" cy="1600200"/>
          </a:xfrm>
          <a:prstGeom prst="line">
            <a:avLst/>
          </a:prstGeom>
          <a:noFill/>
          <a:ln w="38100">
            <a:solidFill>
              <a:srgbClr val="FFFF00"/>
            </a:solidFill>
            <a:prstDash val="sysDot"/>
            <a:round/>
            <a:headEnd/>
            <a:tailEnd type="triangle" w="med" len="med"/>
          </a:ln>
        </p:spPr>
        <p:txBody>
          <a:bodyPr wrap="none" anchor="ctr"/>
          <a:lstStyle/>
          <a:p>
            <a:endParaRPr lang="en-US"/>
          </a:p>
        </p:txBody>
      </p:sp>
      <p:cxnSp>
        <p:nvCxnSpPr>
          <p:cNvPr id="8254" name="AutoShape 62"/>
          <p:cNvCxnSpPr>
            <a:cxnSpLocks noChangeShapeType="1"/>
          </p:cNvCxnSpPr>
          <p:nvPr/>
        </p:nvCxnSpPr>
        <p:spPr bwMode="auto">
          <a:xfrm rot="5400000">
            <a:off x="6160294" y="1780381"/>
            <a:ext cx="2041525" cy="1865313"/>
          </a:xfrm>
          <a:prstGeom prst="bentConnector3">
            <a:avLst>
              <a:gd name="adj1" fmla="val 78537"/>
            </a:avLst>
          </a:prstGeom>
          <a:noFill/>
          <a:ln w="38100">
            <a:solidFill>
              <a:srgbClr val="FF0000"/>
            </a:solidFill>
            <a:prstDash val="sysDot"/>
            <a:miter lim="800000"/>
            <a:headEnd/>
            <a:tailEnd type="triangle" w="med" len="med"/>
          </a:ln>
        </p:spPr>
      </p:cxnSp>
      <p:cxnSp>
        <p:nvCxnSpPr>
          <p:cNvPr id="8255" name="AutoShape 63"/>
          <p:cNvCxnSpPr>
            <a:cxnSpLocks noChangeShapeType="1"/>
          </p:cNvCxnSpPr>
          <p:nvPr/>
        </p:nvCxnSpPr>
        <p:spPr bwMode="auto">
          <a:xfrm rot="-5400000">
            <a:off x="2986881" y="1127919"/>
            <a:ext cx="579438" cy="2133600"/>
          </a:xfrm>
          <a:prstGeom prst="bentConnector2">
            <a:avLst/>
          </a:prstGeom>
          <a:noFill/>
          <a:ln w="38100">
            <a:solidFill>
              <a:srgbClr val="FFFF00"/>
            </a:solidFill>
            <a:prstDash val="sysDot"/>
            <a:miter lim="800000"/>
            <a:headEnd/>
            <a:tailEnd type="triangle" w="med" len="med"/>
          </a:ln>
        </p:spPr>
      </p:cxnSp>
      <p:cxnSp>
        <p:nvCxnSpPr>
          <p:cNvPr id="8256" name="AutoShape 64"/>
          <p:cNvCxnSpPr>
            <a:cxnSpLocks noChangeShapeType="1"/>
            <a:endCxn id="8195" idx="3"/>
          </p:cNvCxnSpPr>
          <p:nvPr/>
        </p:nvCxnSpPr>
        <p:spPr bwMode="auto">
          <a:xfrm rot="5400000" flipH="1">
            <a:off x="4019550" y="1006476"/>
            <a:ext cx="1812925" cy="692150"/>
          </a:xfrm>
          <a:prstGeom prst="bentConnector2">
            <a:avLst/>
          </a:prstGeom>
          <a:noFill/>
          <a:ln w="38100">
            <a:solidFill>
              <a:srgbClr val="FFFF00"/>
            </a:solidFill>
            <a:miter lim="800000"/>
            <a:headEnd/>
            <a:tailEnd type="triangle" w="med" len="med"/>
          </a:ln>
        </p:spPr>
      </p:cxnSp>
      <p:sp>
        <p:nvSpPr>
          <p:cNvPr id="8257" name="Text Box 65"/>
          <p:cNvSpPr txBox="1">
            <a:spLocks noChangeArrowheads="1"/>
          </p:cNvSpPr>
          <p:nvPr/>
        </p:nvSpPr>
        <p:spPr bwMode="auto">
          <a:xfrm>
            <a:off x="8494713" y="3175"/>
            <a:ext cx="546100" cy="581025"/>
          </a:xfrm>
          <a:prstGeom prst="rect">
            <a:avLst/>
          </a:prstGeom>
          <a:solidFill>
            <a:srgbClr val="008000"/>
          </a:solidFill>
          <a:ln w="9525">
            <a:noFill/>
            <a:miter lim="800000"/>
            <a:headEnd/>
            <a:tailEnd/>
          </a:ln>
        </p:spPr>
        <p:txBody>
          <a:bodyPr wrap="none">
            <a:spAutoFit/>
          </a:bodyPr>
          <a:lstStyle/>
          <a:p>
            <a:pPr eaLnBrk="0" hangingPunct="0"/>
            <a:r>
              <a:rPr lang="es-ES_tradnl" sz="1600" b="1">
                <a:latin typeface="Arial Unicode MS" pitchFamily="34" charset="-128"/>
                <a:cs typeface="Times New Roman" pitchFamily="18" charset="0"/>
              </a:rPr>
              <a:t>CPR</a:t>
            </a:r>
          </a:p>
          <a:p>
            <a:pPr eaLnBrk="0" hangingPunct="0"/>
            <a:r>
              <a:rPr lang="es-ES_tradnl" sz="1600" b="1">
                <a:latin typeface="Arial Unicode MS" pitchFamily="34" charset="-128"/>
                <a:cs typeface="Times New Roman" pitchFamily="18" charset="0"/>
              </a:rPr>
              <a:t>CPH</a:t>
            </a:r>
            <a:endParaRPr lang="es-ES_tradnl" sz="2000" b="1">
              <a:latin typeface="Arial Unicode MS" pitchFamily="34" charset="-128"/>
              <a:cs typeface="Times New Roman" pitchFamily="18" charset="0"/>
            </a:endParaRPr>
          </a:p>
        </p:txBody>
      </p:sp>
      <p:cxnSp>
        <p:nvCxnSpPr>
          <p:cNvPr id="8258" name="AutoShape 66"/>
          <p:cNvCxnSpPr>
            <a:cxnSpLocks noChangeShapeType="1"/>
            <a:stCxn id="8257" idx="1"/>
            <a:endCxn id="8196" idx="0"/>
          </p:cNvCxnSpPr>
          <p:nvPr/>
        </p:nvCxnSpPr>
        <p:spPr bwMode="auto">
          <a:xfrm rot="10800000" flipV="1">
            <a:off x="8789988" y="293688"/>
            <a:ext cx="766762" cy="457200"/>
          </a:xfrm>
          <a:prstGeom prst="bentConnector2">
            <a:avLst/>
          </a:prstGeom>
          <a:noFill/>
          <a:ln w="38100">
            <a:solidFill>
              <a:srgbClr val="FF0000"/>
            </a:solidFill>
            <a:miter lim="800000"/>
            <a:headEnd/>
            <a:tailEnd type="triangle" w="med" len="med"/>
          </a:ln>
        </p:spPr>
      </p:cxnSp>
      <p:cxnSp>
        <p:nvCxnSpPr>
          <p:cNvPr id="8259" name="AutoShape 67"/>
          <p:cNvCxnSpPr>
            <a:cxnSpLocks noChangeShapeType="1"/>
            <a:stCxn id="8195" idx="0"/>
          </p:cNvCxnSpPr>
          <p:nvPr/>
        </p:nvCxnSpPr>
        <p:spPr bwMode="auto">
          <a:xfrm rot="5400000" flipV="1">
            <a:off x="4985544" y="-504031"/>
            <a:ext cx="976313" cy="2479675"/>
          </a:xfrm>
          <a:prstGeom prst="bentConnector4">
            <a:avLst>
              <a:gd name="adj1" fmla="val -14472"/>
              <a:gd name="adj2" fmla="val 100319"/>
            </a:avLst>
          </a:prstGeom>
          <a:noFill/>
          <a:ln w="38100">
            <a:solidFill>
              <a:srgbClr val="FF0000"/>
            </a:solidFill>
            <a:miter lim="800000"/>
            <a:headEnd/>
            <a:tailEnd type="triangle" w="med" len="med"/>
          </a:ln>
        </p:spPr>
      </p:cxnSp>
      <p:cxnSp>
        <p:nvCxnSpPr>
          <p:cNvPr id="8260" name="AutoShape 68"/>
          <p:cNvCxnSpPr>
            <a:cxnSpLocks noChangeShapeType="1"/>
            <a:stCxn id="8200" idx="3"/>
            <a:endCxn id="8196" idx="2"/>
          </p:cNvCxnSpPr>
          <p:nvPr/>
        </p:nvCxnSpPr>
        <p:spPr bwMode="auto">
          <a:xfrm flipV="1">
            <a:off x="8420100" y="1087438"/>
            <a:ext cx="369888" cy="411162"/>
          </a:xfrm>
          <a:prstGeom prst="bentConnector2">
            <a:avLst/>
          </a:prstGeom>
          <a:noFill/>
          <a:ln w="38100">
            <a:solidFill>
              <a:srgbClr val="FF0000"/>
            </a:solidFill>
            <a:miter lim="800000"/>
            <a:headEnd/>
            <a:tailEnd type="triangle" w="med" len="med"/>
          </a:ln>
        </p:spPr>
      </p:cxnSp>
      <p:cxnSp>
        <p:nvCxnSpPr>
          <p:cNvPr id="8261" name="AutoShape 69"/>
          <p:cNvCxnSpPr>
            <a:cxnSpLocks noChangeShapeType="1"/>
            <a:stCxn id="8217" idx="1"/>
            <a:endCxn id="8219" idx="0"/>
          </p:cNvCxnSpPr>
          <p:nvPr/>
        </p:nvCxnSpPr>
        <p:spPr bwMode="auto">
          <a:xfrm rot="10800000" flipV="1">
            <a:off x="2243138" y="4408488"/>
            <a:ext cx="263525" cy="1735137"/>
          </a:xfrm>
          <a:prstGeom prst="bentConnector2">
            <a:avLst/>
          </a:prstGeom>
          <a:noFill/>
          <a:ln w="9525">
            <a:solidFill>
              <a:srgbClr val="CCFFFF"/>
            </a:solidFill>
            <a:miter lim="800000"/>
            <a:headEnd/>
            <a:tailEnd type="triangle" w="med" len="med"/>
          </a:ln>
        </p:spPr>
      </p:cxnSp>
      <p:cxnSp>
        <p:nvCxnSpPr>
          <p:cNvPr id="8262" name="AutoShape 70"/>
          <p:cNvCxnSpPr>
            <a:cxnSpLocks noChangeShapeType="1"/>
          </p:cNvCxnSpPr>
          <p:nvPr/>
        </p:nvCxnSpPr>
        <p:spPr bwMode="auto">
          <a:xfrm rot="10800000" flipV="1">
            <a:off x="381000" y="808038"/>
            <a:ext cx="1447800" cy="2087562"/>
          </a:xfrm>
          <a:prstGeom prst="bentConnector2">
            <a:avLst/>
          </a:prstGeom>
          <a:noFill/>
          <a:ln w="9525">
            <a:solidFill>
              <a:srgbClr val="CCFFFF"/>
            </a:solidFill>
            <a:miter lim="800000"/>
            <a:headEnd/>
            <a:tailEnd type="triangle" w="med" len="med"/>
          </a:ln>
        </p:spPr>
      </p:cxnSp>
      <p:sp>
        <p:nvSpPr>
          <p:cNvPr id="8263" name="Text Box 71"/>
          <p:cNvSpPr txBox="1">
            <a:spLocks noChangeArrowheads="1"/>
          </p:cNvSpPr>
          <p:nvPr/>
        </p:nvSpPr>
        <p:spPr bwMode="auto">
          <a:xfrm>
            <a:off x="4252913" y="3430588"/>
            <a:ext cx="742950" cy="730250"/>
          </a:xfrm>
          <a:prstGeom prst="rect">
            <a:avLst/>
          </a:prstGeom>
          <a:solidFill>
            <a:srgbClr val="333300"/>
          </a:solidFill>
          <a:ln w="9525">
            <a:noFill/>
            <a:miter lim="800000"/>
            <a:headEnd/>
            <a:tailEnd/>
          </a:ln>
        </p:spPr>
        <p:txBody>
          <a:bodyPr wrap="none">
            <a:spAutoFit/>
          </a:bodyPr>
          <a:lstStyle/>
          <a:p>
            <a:pPr eaLnBrk="0" hangingPunct="0"/>
            <a:r>
              <a:rPr lang="es-ES_tradnl" sz="1400">
                <a:latin typeface="Arial Unicode MS" pitchFamily="34" charset="-128"/>
                <a:cs typeface="Times New Roman" pitchFamily="18" charset="0"/>
              </a:rPr>
              <a:t>NC/P</a:t>
            </a:r>
          </a:p>
          <a:p>
            <a:pPr eaLnBrk="0" hangingPunct="0"/>
            <a:r>
              <a:rPr lang="es-ES_tradnl" sz="1400">
                <a:latin typeface="Arial Unicode MS" pitchFamily="34" charset="-128"/>
                <a:cs typeface="Times New Roman" pitchFamily="18" charset="0"/>
              </a:rPr>
              <a:t>Estriado</a:t>
            </a:r>
          </a:p>
          <a:p>
            <a:pPr eaLnBrk="0" hangingPunct="0"/>
            <a:r>
              <a:rPr lang="es-ES_tradnl" sz="1400">
                <a:latin typeface="Arial Unicode MS" pitchFamily="34" charset="-128"/>
                <a:cs typeface="Times New Roman" pitchFamily="18" charset="0"/>
              </a:rPr>
              <a:t>Ventral</a:t>
            </a:r>
            <a:endParaRPr lang="es-ES_tradnl" sz="1800">
              <a:latin typeface="Arial Unicode MS" pitchFamily="34" charset="-128"/>
              <a:cs typeface="Times New Roman" pitchFamily="18" charset="0"/>
            </a:endParaRPr>
          </a:p>
        </p:txBody>
      </p:sp>
      <p:cxnSp>
        <p:nvCxnSpPr>
          <p:cNvPr id="8264" name="AutoShape 72"/>
          <p:cNvCxnSpPr>
            <a:cxnSpLocks noChangeShapeType="1"/>
            <a:stCxn id="8218" idx="0"/>
            <a:endCxn id="8216" idx="3"/>
          </p:cNvCxnSpPr>
          <p:nvPr/>
        </p:nvCxnSpPr>
        <p:spPr bwMode="auto">
          <a:xfrm rot="5400000" flipH="1">
            <a:off x="2438400" y="3048000"/>
            <a:ext cx="1295400" cy="838200"/>
          </a:xfrm>
          <a:prstGeom prst="bentConnector2">
            <a:avLst/>
          </a:prstGeom>
          <a:noFill/>
          <a:ln w="38100">
            <a:solidFill>
              <a:srgbClr val="FFFF00"/>
            </a:solidFill>
            <a:miter lim="800000"/>
            <a:headEnd/>
            <a:tailEnd type="triangle" w="med" len="med"/>
          </a:ln>
        </p:spPr>
      </p:cxnSp>
      <p:cxnSp>
        <p:nvCxnSpPr>
          <p:cNvPr id="8265" name="AutoShape 73"/>
          <p:cNvCxnSpPr>
            <a:cxnSpLocks noChangeShapeType="1"/>
            <a:endCxn id="8222" idx="0"/>
          </p:cNvCxnSpPr>
          <p:nvPr/>
        </p:nvCxnSpPr>
        <p:spPr bwMode="auto">
          <a:xfrm rot="5400000">
            <a:off x="2135187" y="973138"/>
            <a:ext cx="2282825" cy="1219200"/>
          </a:xfrm>
          <a:prstGeom prst="bentConnector3">
            <a:avLst>
              <a:gd name="adj1" fmla="val 1667"/>
            </a:avLst>
          </a:prstGeom>
          <a:noFill/>
          <a:ln w="38100">
            <a:solidFill>
              <a:srgbClr val="FFFF00"/>
            </a:solidFill>
            <a:miter lim="800000"/>
            <a:headEnd/>
            <a:tailEnd type="triangle" w="med" len="med"/>
          </a:ln>
        </p:spPr>
      </p:cxnSp>
      <p:cxnSp>
        <p:nvCxnSpPr>
          <p:cNvPr id="8266" name="AutoShape 74"/>
          <p:cNvCxnSpPr>
            <a:cxnSpLocks noChangeShapeType="1"/>
            <a:stCxn id="8215" idx="3"/>
          </p:cNvCxnSpPr>
          <p:nvPr/>
        </p:nvCxnSpPr>
        <p:spPr bwMode="auto">
          <a:xfrm>
            <a:off x="7567613" y="2976563"/>
            <a:ext cx="509587" cy="838200"/>
          </a:xfrm>
          <a:prstGeom prst="bentConnector2">
            <a:avLst/>
          </a:prstGeom>
          <a:noFill/>
          <a:ln w="25400">
            <a:solidFill>
              <a:srgbClr val="FF0000"/>
            </a:solidFill>
            <a:prstDash val="sysDot"/>
            <a:miter lim="800000"/>
            <a:headEnd/>
            <a:tailEnd type="triangle" w="med" len="med"/>
          </a:ln>
        </p:spPr>
      </p:cxnSp>
      <p:sp>
        <p:nvSpPr>
          <p:cNvPr id="8267" name="Line 75"/>
          <p:cNvSpPr>
            <a:spLocks noChangeShapeType="1"/>
          </p:cNvSpPr>
          <p:nvPr/>
        </p:nvSpPr>
        <p:spPr bwMode="auto">
          <a:xfrm flipV="1">
            <a:off x="4741863" y="2590800"/>
            <a:ext cx="0" cy="838200"/>
          </a:xfrm>
          <a:prstGeom prst="line">
            <a:avLst/>
          </a:prstGeom>
          <a:noFill/>
          <a:ln w="38100">
            <a:solidFill>
              <a:srgbClr val="FFFF00"/>
            </a:solidFill>
            <a:prstDash val="sysDot"/>
            <a:round/>
            <a:headEnd/>
            <a:tailEnd type="triangle" w="med" len="med"/>
          </a:ln>
        </p:spPr>
        <p:txBody>
          <a:bodyPr wrap="none" anchor="ctr"/>
          <a:lstStyle/>
          <a:p>
            <a:endParaRPr lang="en-US"/>
          </a:p>
        </p:txBody>
      </p:sp>
      <p:cxnSp>
        <p:nvCxnSpPr>
          <p:cNvPr id="8268" name="AutoShape 76"/>
          <p:cNvCxnSpPr>
            <a:cxnSpLocks noChangeShapeType="1"/>
          </p:cNvCxnSpPr>
          <p:nvPr/>
        </p:nvCxnSpPr>
        <p:spPr bwMode="auto">
          <a:xfrm rot="-5400000">
            <a:off x="6852444" y="-2570956"/>
            <a:ext cx="119063" cy="5413375"/>
          </a:xfrm>
          <a:prstGeom prst="bentConnector2">
            <a:avLst/>
          </a:prstGeom>
          <a:noFill/>
          <a:ln w="38100">
            <a:solidFill>
              <a:srgbClr val="FF0000"/>
            </a:solidFill>
            <a:miter lim="800000"/>
            <a:headEnd/>
            <a:tailEnd type="triangle" w="med" len="med"/>
          </a:ln>
        </p:spPr>
      </p:cxnSp>
      <p:sp>
        <p:nvSpPr>
          <p:cNvPr id="8269" name="Text Box 77"/>
          <p:cNvSpPr txBox="1">
            <a:spLocks noChangeArrowheads="1"/>
          </p:cNvSpPr>
          <p:nvPr/>
        </p:nvSpPr>
        <p:spPr bwMode="auto">
          <a:xfrm>
            <a:off x="5083175" y="80963"/>
            <a:ext cx="863600" cy="701675"/>
          </a:xfrm>
          <a:prstGeom prst="rect">
            <a:avLst/>
          </a:prstGeom>
          <a:solidFill>
            <a:srgbClr val="993366"/>
          </a:solidFill>
          <a:ln w="9525">
            <a:noFill/>
            <a:miter lim="800000"/>
            <a:headEnd/>
            <a:tailEnd/>
          </a:ln>
        </p:spPr>
        <p:txBody>
          <a:bodyPr wrap="none">
            <a:spAutoFit/>
          </a:bodyPr>
          <a:lstStyle/>
          <a:p>
            <a:pPr eaLnBrk="0" hangingPunct="0"/>
            <a:r>
              <a:rPr lang="es-ES_tradnl" sz="2000" b="1">
                <a:latin typeface="Arial Unicode MS" pitchFamily="34" charset="-128"/>
                <a:cs typeface="Times New Roman" pitchFamily="18" charset="0"/>
              </a:rPr>
              <a:t>AlloC</a:t>
            </a:r>
          </a:p>
          <a:p>
            <a:pPr eaLnBrk="0" hangingPunct="0"/>
            <a:r>
              <a:rPr lang="es-ES_tradnl" sz="2000" b="1">
                <a:latin typeface="Arial Unicode MS" pitchFamily="34" charset="-128"/>
                <a:cs typeface="Times New Roman" pitchFamily="18" charset="0"/>
              </a:rPr>
              <a:t>CAFT</a:t>
            </a:r>
            <a:endParaRPr lang="es-ES_tradnl" sz="1800" b="1">
              <a:latin typeface="Arial Unicode MS" pitchFamily="34" charset="-128"/>
              <a:cs typeface="Times New Roman" pitchFamily="18" charset="0"/>
            </a:endParaRPr>
          </a:p>
        </p:txBody>
      </p:sp>
      <p:cxnSp>
        <p:nvCxnSpPr>
          <p:cNvPr id="8270" name="AutoShape 78"/>
          <p:cNvCxnSpPr>
            <a:cxnSpLocks noChangeShapeType="1"/>
          </p:cNvCxnSpPr>
          <p:nvPr/>
        </p:nvCxnSpPr>
        <p:spPr bwMode="auto">
          <a:xfrm rot="5400000">
            <a:off x="4568825" y="1868488"/>
            <a:ext cx="2695575" cy="482600"/>
          </a:xfrm>
          <a:prstGeom prst="bentConnector3">
            <a:avLst>
              <a:gd name="adj1" fmla="val 100940"/>
            </a:avLst>
          </a:prstGeom>
          <a:noFill/>
          <a:ln w="38100">
            <a:solidFill>
              <a:srgbClr val="FFFF00"/>
            </a:solidFill>
            <a:prstDash val="sysDot"/>
            <a:miter lim="800000"/>
            <a:headEnd/>
            <a:tailEnd type="triangle" w="med" len="med"/>
          </a:ln>
        </p:spPr>
      </p:cxnSp>
      <p:cxnSp>
        <p:nvCxnSpPr>
          <p:cNvPr id="8271" name="AutoShape 79"/>
          <p:cNvCxnSpPr>
            <a:cxnSpLocks noChangeShapeType="1"/>
            <a:stCxn id="8205" idx="0"/>
            <a:endCxn id="8209" idx="2"/>
          </p:cNvCxnSpPr>
          <p:nvPr/>
        </p:nvCxnSpPr>
        <p:spPr bwMode="auto">
          <a:xfrm rot="-5400000">
            <a:off x="4121944" y="2207419"/>
            <a:ext cx="654050" cy="474662"/>
          </a:xfrm>
          <a:prstGeom prst="bentConnector3">
            <a:avLst>
              <a:gd name="adj1" fmla="val 50000"/>
            </a:avLst>
          </a:prstGeom>
          <a:noFill/>
          <a:ln w="38100">
            <a:solidFill>
              <a:srgbClr val="FFFF00"/>
            </a:solidFill>
            <a:prstDash val="sysDot"/>
            <a:miter lim="800000"/>
            <a:headEnd/>
            <a:tailEnd type="triangle" w="med" len="med"/>
          </a:ln>
        </p:spPr>
      </p:cxnSp>
      <p:cxnSp>
        <p:nvCxnSpPr>
          <p:cNvPr id="8272" name="AutoShape 80"/>
          <p:cNvCxnSpPr>
            <a:cxnSpLocks noChangeShapeType="1"/>
            <a:stCxn id="8208" idx="3"/>
          </p:cNvCxnSpPr>
          <p:nvPr/>
        </p:nvCxnSpPr>
        <p:spPr bwMode="auto">
          <a:xfrm flipV="1">
            <a:off x="5573713" y="781050"/>
            <a:ext cx="404812" cy="1644650"/>
          </a:xfrm>
          <a:prstGeom prst="bentConnector2">
            <a:avLst/>
          </a:prstGeom>
          <a:noFill/>
          <a:ln w="38100">
            <a:solidFill>
              <a:srgbClr val="FFFF00"/>
            </a:solidFill>
            <a:prstDash val="sysDot"/>
            <a:miter lim="800000"/>
            <a:headEnd/>
            <a:tailEnd type="triangle" w="med" len="med"/>
          </a:ln>
        </p:spPr>
      </p:cxnSp>
      <p:sp>
        <p:nvSpPr>
          <p:cNvPr id="8273" name="Text Box 81"/>
          <p:cNvSpPr txBox="1">
            <a:spLocks noChangeArrowheads="1"/>
          </p:cNvSpPr>
          <p:nvPr/>
        </p:nvSpPr>
        <p:spPr bwMode="auto">
          <a:xfrm>
            <a:off x="271463" y="157163"/>
            <a:ext cx="628650" cy="396875"/>
          </a:xfrm>
          <a:prstGeom prst="rect">
            <a:avLst/>
          </a:prstGeom>
          <a:solidFill>
            <a:srgbClr val="993366"/>
          </a:solidFill>
          <a:ln w="9525">
            <a:noFill/>
            <a:miter lim="800000"/>
            <a:headEnd/>
            <a:tailEnd/>
          </a:ln>
        </p:spPr>
        <p:txBody>
          <a:bodyPr wrap="none">
            <a:spAutoFit/>
          </a:bodyPr>
          <a:lstStyle/>
          <a:p>
            <a:pPr eaLnBrk="0" hangingPunct="0"/>
            <a:r>
              <a:rPr lang="es-ES_tradnl" sz="2000" b="1">
                <a:latin typeface="Arial Unicode MS" pitchFamily="34" charset="-128"/>
                <a:cs typeface="Times New Roman" pitchFamily="18" charset="0"/>
              </a:rPr>
              <a:t>CPP</a:t>
            </a:r>
            <a:endParaRPr lang="es-ES_tradnl" sz="1600">
              <a:latin typeface="Arial Unicode MS" pitchFamily="34" charset="-128"/>
              <a:cs typeface="Times New Roman" pitchFamily="18" charset="0"/>
            </a:endParaRPr>
          </a:p>
        </p:txBody>
      </p:sp>
      <p:sp>
        <p:nvSpPr>
          <p:cNvPr id="8274" name="Line 82"/>
          <p:cNvSpPr>
            <a:spLocks noChangeShapeType="1"/>
          </p:cNvSpPr>
          <p:nvPr/>
        </p:nvSpPr>
        <p:spPr bwMode="auto">
          <a:xfrm>
            <a:off x="881063" y="304800"/>
            <a:ext cx="2573337" cy="0"/>
          </a:xfrm>
          <a:prstGeom prst="line">
            <a:avLst/>
          </a:prstGeom>
          <a:noFill/>
          <a:ln w="38100">
            <a:solidFill>
              <a:srgbClr val="FFFF00"/>
            </a:solidFill>
            <a:round/>
            <a:headEnd/>
            <a:tailEnd type="triangle" w="med" len="med"/>
          </a:ln>
        </p:spPr>
        <p:txBody>
          <a:bodyPr wrap="none" anchor="ctr"/>
          <a:lstStyle/>
          <a:p>
            <a:endParaRPr lang="en-US"/>
          </a:p>
        </p:txBody>
      </p:sp>
      <p:sp>
        <p:nvSpPr>
          <p:cNvPr id="8275" name="Text Box 83"/>
          <p:cNvSpPr txBox="1">
            <a:spLocks noChangeArrowheads="1"/>
          </p:cNvSpPr>
          <p:nvPr/>
        </p:nvSpPr>
        <p:spPr bwMode="auto">
          <a:xfrm>
            <a:off x="6824663" y="5133975"/>
            <a:ext cx="534987" cy="336550"/>
          </a:xfrm>
          <a:prstGeom prst="rect">
            <a:avLst/>
          </a:prstGeom>
          <a:solidFill>
            <a:srgbClr val="FFCC00"/>
          </a:solidFill>
          <a:ln w="9525">
            <a:noFill/>
            <a:miter lim="800000"/>
            <a:headEnd/>
            <a:tailEnd/>
          </a:ln>
        </p:spPr>
        <p:txBody>
          <a:bodyPr wrap="none">
            <a:spAutoFit/>
          </a:bodyPr>
          <a:lstStyle/>
          <a:p>
            <a:pPr eaLnBrk="0" hangingPunct="0"/>
            <a:r>
              <a:rPr lang="es-ES_tradnl" sz="1600">
                <a:latin typeface="Arial Unicode MS" pitchFamily="34" charset="-128"/>
                <a:cs typeface="Times New Roman" pitchFamily="18" charset="0"/>
              </a:rPr>
              <a:t>NRT</a:t>
            </a:r>
          </a:p>
        </p:txBody>
      </p:sp>
      <p:sp>
        <p:nvSpPr>
          <p:cNvPr id="67668" name="Oval 84"/>
          <p:cNvSpPr>
            <a:spLocks noChangeArrowheads="1"/>
          </p:cNvSpPr>
          <p:nvPr/>
        </p:nvSpPr>
        <p:spPr bwMode="auto">
          <a:xfrm>
            <a:off x="931863" y="3086100"/>
            <a:ext cx="3673475" cy="2286000"/>
          </a:xfrm>
          <a:prstGeom prst="ellipse">
            <a:avLst/>
          </a:prstGeom>
          <a:solidFill>
            <a:srgbClr val="008000"/>
          </a:solidFill>
          <a:ln w="9525">
            <a:solidFill>
              <a:srgbClr val="333300"/>
            </a:solidFill>
            <a:round/>
            <a:headEnd/>
            <a:tailEnd/>
          </a:ln>
          <a:effectLst/>
        </p:spPr>
        <p:txBody>
          <a:bodyPr wrap="none" anchor="ctr"/>
          <a:lstStyle/>
          <a:p>
            <a:pPr algn="ctr" eaLnBrk="0" hangingPunct="0">
              <a:defRPr/>
            </a:pPr>
            <a:r>
              <a:rPr lang="es-ES_tradnl" sz="3200" b="1">
                <a:effectLst>
                  <a:outerShdw blurRad="38100" dist="38100" dir="2700000" algn="tl">
                    <a:srgbClr val="FFFFFF"/>
                  </a:outerShdw>
                </a:effectLst>
                <a:latin typeface="Arial Unicode MS" pitchFamily="34" charset="-128"/>
                <a:cs typeface="Times New Roman" pitchFamily="18" charset="0"/>
              </a:rPr>
              <a:t>Estriado</a:t>
            </a:r>
          </a:p>
          <a:p>
            <a:pPr algn="ctr" eaLnBrk="0" hangingPunct="0">
              <a:defRPr/>
            </a:pPr>
            <a:r>
              <a:rPr lang="es-ES_tradnl" sz="3200" b="1">
                <a:effectLst>
                  <a:outerShdw blurRad="38100" dist="38100" dir="2700000" algn="tl">
                    <a:srgbClr val="FFFFFF"/>
                  </a:outerShdw>
                </a:effectLst>
                <a:latin typeface="Arial Unicode MS" pitchFamily="34" charset="-128"/>
                <a:cs typeface="Times New Roman" pitchFamily="18" charset="0"/>
              </a:rPr>
              <a:t>Ventral</a:t>
            </a:r>
          </a:p>
          <a:p>
            <a:pPr algn="ctr" eaLnBrk="0" hangingPunct="0">
              <a:defRPr/>
            </a:pPr>
            <a:r>
              <a:rPr lang="es-ES_tradnl">
                <a:latin typeface="Arial Unicode MS" pitchFamily="34" charset="-128"/>
                <a:cs typeface="Times New Roman" pitchFamily="18" charset="0"/>
              </a:rPr>
              <a:t>(motivaciones y</a:t>
            </a:r>
          </a:p>
          <a:p>
            <a:pPr algn="ctr" eaLnBrk="0" hangingPunct="0">
              <a:defRPr/>
            </a:pPr>
            <a:r>
              <a:rPr lang="es-ES_tradnl">
                <a:latin typeface="Arial Unicode MS" pitchFamily="34" charset="-128"/>
                <a:cs typeface="Times New Roman" pitchFamily="18" charset="0"/>
              </a:rPr>
              <a:t>programas)</a:t>
            </a:r>
            <a:endParaRPr lang="es-ES_tradnl" sz="3200" b="1">
              <a:effectLst>
                <a:outerShdw blurRad="38100" dist="38100" dir="2700000" algn="tl">
                  <a:srgbClr val="FFFFFF"/>
                </a:outerShdw>
              </a:effectLst>
              <a:latin typeface="Arial Unicode MS" pitchFamily="34" charset="-128"/>
              <a:cs typeface="Times New Roman" pitchFamily="18" charset="0"/>
            </a:endParaRPr>
          </a:p>
        </p:txBody>
      </p:sp>
      <p:sp>
        <p:nvSpPr>
          <p:cNvPr id="67669" name="Oval 85"/>
          <p:cNvSpPr>
            <a:spLocks noChangeArrowheads="1"/>
          </p:cNvSpPr>
          <p:nvPr/>
        </p:nvSpPr>
        <p:spPr bwMode="auto">
          <a:xfrm>
            <a:off x="5503863" y="4114800"/>
            <a:ext cx="2759075" cy="1866900"/>
          </a:xfrm>
          <a:prstGeom prst="ellipse">
            <a:avLst/>
          </a:prstGeom>
          <a:gradFill rotWithShape="0">
            <a:gsLst>
              <a:gs pos="0">
                <a:srgbClr val="0000FF"/>
              </a:gs>
              <a:gs pos="100000">
                <a:srgbClr val="0000FF">
                  <a:gamma/>
                  <a:shade val="46275"/>
                  <a:invGamma/>
                </a:srgbClr>
              </a:gs>
            </a:gsLst>
            <a:lin ang="0" scaled="1"/>
          </a:gradFill>
          <a:ln w="9525">
            <a:solidFill>
              <a:srgbClr val="0000FF"/>
            </a:solidFill>
            <a:round/>
            <a:headEnd/>
            <a:tailEnd/>
          </a:ln>
          <a:effectLst/>
        </p:spPr>
        <p:txBody>
          <a:bodyPr wrap="none" anchor="ctr"/>
          <a:lstStyle/>
          <a:p>
            <a:pPr algn="ctr" eaLnBrk="0" hangingPunct="0">
              <a:defRPr/>
            </a:pPr>
            <a:r>
              <a:rPr lang="es-ES_tradnl" sz="3200" b="1">
                <a:solidFill>
                  <a:schemeClr val="hlink"/>
                </a:solidFill>
                <a:effectLst>
                  <a:outerShdw blurRad="38100" dist="38100" dir="2700000" algn="tl">
                    <a:srgbClr val="000000"/>
                  </a:outerShdw>
                </a:effectLst>
                <a:latin typeface="Arial Unicode MS" pitchFamily="34" charset="-128"/>
                <a:cs typeface="Times New Roman" pitchFamily="18" charset="0"/>
              </a:rPr>
              <a:t>Amígdala</a:t>
            </a:r>
          </a:p>
          <a:p>
            <a:pPr algn="ctr" eaLnBrk="0" hangingPunct="0">
              <a:defRPr/>
            </a:pPr>
            <a:r>
              <a:rPr lang="es-ES_tradnl">
                <a:latin typeface="Arial Unicode MS" pitchFamily="34" charset="-128"/>
                <a:cs typeface="Times New Roman" pitchFamily="18" charset="0"/>
              </a:rPr>
              <a:t>(asociaciones)</a:t>
            </a:r>
            <a:endParaRPr lang="es-ES_tradnl" sz="3200">
              <a:latin typeface="Arial Unicode MS" pitchFamily="34" charset="-128"/>
              <a:cs typeface="Times New Roman" pitchFamily="18" charset="0"/>
            </a:endParaRPr>
          </a:p>
        </p:txBody>
      </p:sp>
      <p:sp>
        <p:nvSpPr>
          <p:cNvPr id="67670" name="Oval 86"/>
          <p:cNvSpPr>
            <a:spLocks noChangeArrowheads="1"/>
          </p:cNvSpPr>
          <p:nvPr/>
        </p:nvSpPr>
        <p:spPr bwMode="auto">
          <a:xfrm>
            <a:off x="4826000" y="514350"/>
            <a:ext cx="3759200" cy="2152650"/>
          </a:xfrm>
          <a:prstGeom prst="ellipse">
            <a:avLst/>
          </a:prstGeom>
          <a:gradFill rotWithShape="0">
            <a:gsLst>
              <a:gs pos="0">
                <a:srgbClr val="FF0000"/>
              </a:gs>
              <a:gs pos="100000">
                <a:srgbClr val="FF0000">
                  <a:gamma/>
                  <a:shade val="46275"/>
                  <a:invGamma/>
                </a:srgbClr>
              </a:gs>
            </a:gsLst>
            <a:lin ang="0" scaled="1"/>
          </a:gradFill>
          <a:ln w="9525">
            <a:solidFill>
              <a:srgbClr val="FF0000"/>
            </a:solidFill>
            <a:round/>
            <a:headEnd/>
            <a:tailEnd/>
          </a:ln>
          <a:effectLst/>
        </p:spPr>
        <p:txBody>
          <a:bodyPr wrap="none" anchor="ctr"/>
          <a:lstStyle/>
          <a:p>
            <a:pPr algn="ctr" eaLnBrk="0" hangingPunct="0">
              <a:defRPr/>
            </a:pPr>
            <a:r>
              <a:rPr lang="es-ES_tradnl" sz="3200" b="1">
                <a:effectLst>
                  <a:outerShdw blurRad="38100" dist="38100" dir="2700000" algn="tl">
                    <a:srgbClr val="FFFFFF"/>
                  </a:outerShdw>
                </a:effectLst>
                <a:latin typeface="Arial Unicode MS" pitchFamily="34" charset="-128"/>
                <a:cs typeface="Times New Roman" pitchFamily="18" charset="0"/>
              </a:rPr>
              <a:t>Sistema </a:t>
            </a:r>
          </a:p>
          <a:p>
            <a:pPr algn="ctr" eaLnBrk="0" hangingPunct="0">
              <a:defRPr/>
            </a:pPr>
            <a:r>
              <a:rPr lang="es-ES_tradnl" sz="3200" b="1">
                <a:effectLst>
                  <a:outerShdw blurRad="38100" dist="38100" dir="2700000" algn="tl">
                    <a:srgbClr val="FFFFFF"/>
                  </a:outerShdw>
                </a:effectLst>
                <a:latin typeface="Arial Unicode MS" pitchFamily="34" charset="-128"/>
                <a:cs typeface="Times New Roman" pitchFamily="18" charset="0"/>
              </a:rPr>
              <a:t>Septo-hipocámpico</a:t>
            </a:r>
          </a:p>
          <a:p>
            <a:pPr algn="ctr" eaLnBrk="0" hangingPunct="0">
              <a:defRPr/>
            </a:pPr>
            <a:r>
              <a:rPr lang="es-ES_tradnl">
                <a:latin typeface="Arial Unicode MS" pitchFamily="34" charset="-128"/>
                <a:cs typeface="Times New Roman" pitchFamily="18" charset="0"/>
              </a:rPr>
              <a:t>(monitoreo)</a:t>
            </a:r>
            <a:endParaRPr lang="es-ES_tradnl" sz="3200" b="1">
              <a:effectLst>
                <a:outerShdw blurRad="38100" dist="38100" dir="2700000" algn="tl">
                  <a:srgbClr val="FFFFFF"/>
                </a:outerShdw>
              </a:effectLst>
              <a:latin typeface="Arial Unicode MS" pitchFamily="34" charset="-128"/>
              <a:cs typeface="Times New Roman" pitchFamily="18" charset="0"/>
            </a:endParaRPr>
          </a:p>
        </p:txBody>
      </p:sp>
      <p:sp>
        <p:nvSpPr>
          <p:cNvPr id="8279" name="Line 87"/>
          <p:cNvSpPr>
            <a:spLocks noChangeShapeType="1"/>
          </p:cNvSpPr>
          <p:nvPr/>
        </p:nvSpPr>
        <p:spPr bwMode="auto">
          <a:xfrm rot="2003972" flipH="1">
            <a:off x="4335463" y="4705350"/>
            <a:ext cx="1387475" cy="1588"/>
          </a:xfrm>
          <a:prstGeom prst="line">
            <a:avLst/>
          </a:prstGeom>
          <a:noFill/>
          <a:ln w="254000">
            <a:solidFill>
              <a:srgbClr val="0000FF"/>
            </a:solidFill>
            <a:round/>
            <a:headEnd/>
            <a:tailEnd type="triangle" w="med" len="med"/>
          </a:ln>
        </p:spPr>
        <p:txBody>
          <a:bodyPr wrap="none" anchor="ctr"/>
          <a:lstStyle/>
          <a:p>
            <a:endParaRPr lang="en-US"/>
          </a:p>
        </p:txBody>
      </p:sp>
      <p:sp>
        <p:nvSpPr>
          <p:cNvPr id="8280" name="Line 88"/>
          <p:cNvSpPr>
            <a:spLocks noChangeShapeType="1"/>
          </p:cNvSpPr>
          <p:nvPr/>
        </p:nvSpPr>
        <p:spPr bwMode="auto">
          <a:xfrm>
            <a:off x="3776663" y="1428750"/>
            <a:ext cx="1320800" cy="0"/>
          </a:xfrm>
          <a:prstGeom prst="line">
            <a:avLst/>
          </a:prstGeom>
          <a:noFill/>
          <a:ln w="254000">
            <a:solidFill>
              <a:srgbClr val="009900"/>
            </a:solidFill>
            <a:round/>
            <a:headEnd/>
            <a:tailEnd type="triangle" w="med" len="med"/>
          </a:ln>
        </p:spPr>
        <p:txBody>
          <a:bodyPr wrap="none" anchor="ctr"/>
          <a:lstStyle/>
          <a:p>
            <a:endParaRPr lang="en-US"/>
          </a:p>
        </p:txBody>
      </p:sp>
      <p:sp>
        <p:nvSpPr>
          <p:cNvPr id="8281" name="AutoShape 89">
            <a:hlinkClick r:id="" action="ppaction://noaction" highlightClick="1"/>
          </p:cNvPr>
          <p:cNvSpPr>
            <a:spLocks noChangeArrowheads="1"/>
          </p:cNvSpPr>
          <p:nvPr/>
        </p:nvSpPr>
        <p:spPr bwMode="auto">
          <a:xfrm>
            <a:off x="642938" y="1333500"/>
            <a:ext cx="339725" cy="509588"/>
          </a:xfrm>
          <a:prstGeom prst="actionButtonInformation">
            <a:avLst/>
          </a:prstGeom>
          <a:solidFill>
            <a:schemeClr val="bg1"/>
          </a:solidFill>
          <a:ln w="9525">
            <a:solidFill>
              <a:schemeClr val="tx1"/>
            </a:solidFill>
            <a:miter lim="800000"/>
            <a:headEnd/>
            <a:tailEnd/>
          </a:ln>
        </p:spPr>
        <p:txBody>
          <a:bodyPr wrap="none" anchor="ctr"/>
          <a:lstStyle/>
          <a:p>
            <a:endParaRPr lang="es-HN"/>
          </a:p>
        </p:txBody>
      </p:sp>
      <p:sp>
        <p:nvSpPr>
          <p:cNvPr id="8282" name="Line 90"/>
          <p:cNvSpPr>
            <a:spLocks noChangeShapeType="1"/>
          </p:cNvSpPr>
          <p:nvPr/>
        </p:nvSpPr>
        <p:spPr bwMode="auto">
          <a:xfrm rot="5365566" flipV="1">
            <a:off x="1846263" y="790575"/>
            <a:ext cx="1587" cy="1693863"/>
          </a:xfrm>
          <a:prstGeom prst="line">
            <a:avLst/>
          </a:prstGeom>
          <a:noFill/>
          <a:ln w="38100">
            <a:solidFill>
              <a:schemeClr val="bg1"/>
            </a:solidFill>
            <a:round/>
            <a:headEnd/>
            <a:tailEnd type="triangle" w="med" len="med"/>
          </a:ln>
        </p:spPr>
        <p:txBody>
          <a:bodyPr wrap="none" anchor="ctr"/>
          <a:lstStyle/>
          <a:p>
            <a:endParaRPr lang="en-US"/>
          </a:p>
        </p:txBody>
      </p:sp>
      <p:sp>
        <p:nvSpPr>
          <p:cNvPr id="8283" name="Text Box 91"/>
          <p:cNvSpPr txBox="1">
            <a:spLocks noChangeArrowheads="1"/>
          </p:cNvSpPr>
          <p:nvPr/>
        </p:nvSpPr>
        <p:spPr bwMode="auto">
          <a:xfrm>
            <a:off x="2963863" y="1419225"/>
            <a:ext cx="534987" cy="336550"/>
          </a:xfrm>
          <a:prstGeom prst="rect">
            <a:avLst/>
          </a:prstGeom>
          <a:solidFill>
            <a:srgbClr val="FFCC00"/>
          </a:solidFill>
          <a:ln w="9525">
            <a:noFill/>
            <a:miter lim="800000"/>
            <a:headEnd/>
            <a:tailEnd/>
          </a:ln>
        </p:spPr>
        <p:txBody>
          <a:bodyPr wrap="none">
            <a:spAutoFit/>
          </a:bodyPr>
          <a:lstStyle/>
          <a:p>
            <a:pPr eaLnBrk="0" hangingPunct="0"/>
            <a:r>
              <a:rPr lang="es-ES_tradnl" sz="1600">
                <a:latin typeface="Arial Unicode MS" pitchFamily="34" charset="-128"/>
                <a:cs typeface="Times New Roman" pitchFamily="18" charset="0"/>
              </a:rPr>
              <a:t>NRT</a:t>
            </a:r>
          </a:p>
        </p:txBody>
      </p:sp>
      <p:sp>
        <p:nvSpPr>
          <p:cNvPr id="67676" name="Oval 92"/>
          <p:cNvSpPr>
            <a:spLocks noChangeArrowheads="1"/>
          </p:cNvSpPr>
          <p:nvPr/>
        </p:nvSpPr>
        <p:spPr bwMode="auto">
          <a:xfrm>
            <a:off x="693738" y="361950"/>
            <a:ext cx="3235325" cy="2209800"/>
          </a:xfrm>
          <a:prstGeom prst="ellipse">
            <a:avLst/>
          </a:prstGeom>
          <a:gradFill rotWithShape="0">
            <a:gsLst>
              <a:gs pos="0">
                <a:srgbClr val="00FF00"/>
              </a:gs>
              <a:gs pos="100000">
                <a:srgbClr val="00FF00">
                  <a:gamma/>
                  <a:shade val="46275"/>
                  <a:invGamma/>
                </a:srgbClr>
              </a:gs>
            </a:gsLst>
            <a:lin ang="0" scaled="1"/>
          </a:gradFill>
          <a:ln w="9525">
            <a:solidFill>
              <a:srgbClr val="00FF00"/>
            </a:solidFill>
            <a:round/>
            <a:headEnd/>
            <a:tailEnd/>
          </a:ln>
          <a:effectLst/>
        </p:spPr>
        <p:txBody>
          <a:bodyPr wrap="none" anchor="ctr"/>
          <a:lstStyle/>
          <a:p>
            <a:pPr algn="ctr" eaLnBrk="0" hangingPunct="0">
              <a:defRPr/>
            </a:pPr>
            <a:r>
              <a:rPr lang="es-ES_tradnl" sz="3200" b="1">
                <a:solidFill>
                  <a:srgbClr val="000066"/>
                </a:solidFill>
                <a:effectLst>
                  <a:outerShdw blurRad="38100" dist="38100" dir="2700000" algn="tl">
                    <a:srgbClr val="000000"/>
                  </a:outerShdw>
                </a:effectLst>
                <a:latin typeface="Arial Unicode MS" pitchFamily="34" charset="-128"/>
                <a:cs typeface="Times New Roman" pitchFamily="18" charset="0"/>
              </a:rPr>
              <a:t>Estriado</a:t>
            </a:r>
          </a:p>
          <a:p>
            <a:pPr algn="ctr" eaLnBrk="0" hangingPunct="0">
              <a:defRPr/>
            </a:pPr>
            <a:r>
              <a:rPr lang="es-ES_tradnl" sz="3200" b="1">
                <a:solidFill>
                  <a:srgbClr val="000066"/>
                </a:solidFill>
                <a:effectLst>
                  <a:outerShdw blurRad="38100" dist="38100" dir="2700000" algn="tl">
                    <a:srgbClr val="000000"/>
                  </a:outerShdw>
                </a:effectLst>
                <a:latin typeface="Arial Unicode MS" pitchFamily="34" charset="-128"/>
                <a:cs typeface="Times New Roman" pitchFamily="18" charset="0"/>
              </a:rPr>
              <a:t>Dorsal</a:t>
            </a:r>
            <a:endParaRPr lang="es-ES_tradnl" sz="3600">
              <a:solidFill>
                <a:srgbClr val="000066"/>
              </a:solidFill>
              <a:latin typeface="Arial Unicode MS" pitchFamily="34" charset="-128"/>
              <a:cs typeface="Times New Roman" pitchFamily="18" charset="0"/>
            </a:endParaRPr>
          </a:p>
          <a:p>
            <a:pPr algn="ctr" eaLnBrk="0" hangingPunct="0">
              <a:defRPr/>
            </a:pPr>
            <a:r>
              <a:rPr lang="es-ES_tradnl">
                <a:solidFill>
                  <a:srgbClr val="000066"/>
                </a:solidFill>
                <a:latin typeface="Arial Unicode MS" pitchFamily="34" charset="-128"/>
                <a:cs typeface="Times New Roman" pitchFamily="18" charset="0"/>
              </a:rPr>
              <a:t>(ejecución)</a:t>
            </a:r>
            <a:endParaRPr lang="es-ES_tradnl" sz="3600" b="1">
              <a:solidFill>
                <a:srgbClr val="000066"/>
              </a:solidFill>
              <a:effectLst>
                <a:outerShdw blurRad="38100" dist="38100" dir="2700000" algn="tl">
                  <a:srgbClr val="000000"/>
                </a:outerShdw>
              </a:effectLst>
              <a:latin typeface="Arial Unicode MS" pitchFamily="34" charset="-128"/>
              <a:cs typeface="Times New Roman" pitchFamily="18" charset="0"/>
            </a:endParaRPr>
          </a:p>
        </p:txBody>
      </p:sp>
      <p:sp>
        <p:nvSpPr>
          <p:cNvPr id="8285" name="Line 93"/>
          <p:cNvSpPr>
            <a:spLocks noChangeShapeType="1"/>
          </p:cNvSpPr>
          <p:nvPr/>
        </p:nvSpPr>
        <p:spPr bwMode="auto">
          <a:xfrm flipV="1">
            <a:off x="2217738" y="2095500"/>
            <a:ext cx="0" cy="1219200"/>
          </a:xfrm>
          <a:prstGeom prst="line">
            <a:avLst/>
          </a:prstGeom>
          <a:noFill/>
          <a:ln w="254000">
            <a:solidFill>
              <a:srgbClr val="008000"/>
            </a:solidFill>
            <a:round/>
            <a:headEnd/>
            <a:tailEnd type="triangle" w="med" len="med"/>
          </a:ln>
        </p:spPr>
        <p:txBody>
          <a:bodyPr wrap="none" anchor="ct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685800" y="1484313"/>
            <a:ext cx="7924800" cy="4572000"/>
          </a:xfrm>
        </p:spPr>
        <p:txBody>
          <a:bodyPr/>
          <a:lstStyle/>
          <a:p>
            <a:pPr eaLnBrk="1" hangingPunct="1">
              <a:defRPr/>
            </a:pPr>
            <a:r>
              <a:rPr lang="es-MX" sz="2800" dirty="0">
                <a:effectLst>
                  <a:outerShdw blurRad="38100" dist="38100" dir="2700000" algn="tl">
                    <a:srgbClr val="000000"/>
                  </a:outerShdw>
                </a:effectLst>
                <a:latin typeface="Comic Sans MS" pitchFamily="66" charset="0"/>
              </a:rPr>
              <a:t>Miedo: </a:t>
            </a:r>
          </a:p>
          <a:p>
            <a:pPr eaLnBrk="1" hangingPunct="1">
              <a:defRPr/>
            </a:pPr>
            <a:r>
              <a:rPr lang="es-MX" sz="2800" dirty="0">
                <a:effectLst>
                  <a:outerShdw blurRad="38100" dist="38100" dir="2700000" algn="tl">
                    <a:srgbClr val="000000"/>
                  </a:outerShdw>
                </a:effectLst>
                <a:latin typeface="Comic Sans MS" pitchFamily="66" charset="0"/>
              </a:rPr>
              <a:t>Amígdala </a:t>
            </a:r>
            <a:r>
              <a:rPr lang="es-MX" sz="2800" dirty="0" err="1">
                <a:effectLst>
                  <a:outerShdw blurRad="38100" dist="38100" dir="2700000" algn="tl">
                    <a:srgbClr val="000000"/>
                  </a:outerShdw>
                </a:effectLst>
                <a:latin typeface="Comic Sans MS" pitchFamily="66" charset="0"/>
              </a:rPr>
              <a:t>ventromedial</a:t>
            </a:r>
            <a:r>
              <a:rPr lang="es-MX" sz="2800" dirty="0">
                <a:effectLst>
                  <a:outerShdw blurRad="38100" dist="38100" dir="2700000" algn="tl">
                    <a:srgbClr val="000000"/>
                  </a:outerShdw>
                </a:effectLst>
                <a:latin typeface="Comic Sans MS" pitchFamily="66" charset="0"/>
              </a:rPr>
              <a:t> y conexiones límbicas</a:t>
            </a:r>
          </a:p>
          <a:p>
            <a:pPr eaLnBrk="1" hangingPunct="1">
              <a:defRPr/>
            </a:pPr>
            <a:endParaRPr lang="es-MX" sz="2000" dirty="0">
              <a:effectLst>
                <a:outerShdw blurRad="38100" dist="38100" dir="2700000" algn="tl">
                  <a:srgbClr val="000000"/>
                </a:outerShdw>
              </a:effectLst>
              <a:latin typeface="Comic Sans MS" pitchFamily="66" charset="0"/>
            </a:endParaRPr>
          </a:p>
          <a:p>
            <a:pPr eaLnBrk="1" hangingPunct="1">
              <a:defRPr/>
            </a:pPr>
            <a:r>
              <a:rPr lang="es-MX" sz="2800" dirty="0">
                <a:effectLst>
                  <a:outerShdw blurRad="38100" dist="38100" dir="2700000" algn="tl">
                    <a:srgbClr val="000000"/>
                  </a:outerShdw>
                </a:effectLst>
                <a:latin typeface="Comic Sans MS" pitchFamily="66" charset="0"/>
              </a:rPr>
              <a:t>Síntomas Autonómicos: </a:t>
            </a:r>
          </a:p>
          <a:p>
            <a:pPr eaLnBrk="1" hangingPunct="1">
              <a:defRPr/>
            </a:pPr>
            <a:r>
              <a:rPr lang="es-MX" sz="2800" dirty="0">
                <a:effectLst>
                  <a:outerShdw blurRad="38100" dist="38100" dir="2700000" algn="tl">
                    <a:srgbClr val="000000"/>
                  </a:outerShdw>
                </a:effectLst>
                <a:latin typeface="Comic Sans MS" pitchFamily="66" charset="0"/>
              </a:rPr>
              <a:t>Simpático o Parasimpático (sangre)</a:t>
            </a:r>
          </a:p>
          <a:p>
            <a:pPr eaLnBrk="1" hangingPunct="1">
              <a:defRPr/>
            </a:pPr>
            <a:endParaRPr lang="es-MX" sz="2800" dirty="0">
              <a:effectLst>
                <a:outerShdw blurRad="38100" dist="38100" dir="2700000" algn="tl">
                  <a:srgbClr val="000000"/>
                </a:outerShdw>
              </a:effectLst>
              <a:latin typeface="Comic Sans MS" pitchFamily="66" charset="0"/>
            </a:endParaRPr>
          </a:p>
          <a:p>
            <a:pPr eaLnBrk="1" hangingPunct="1">
              <a:defRPr/>
            </a:pPr>
            <a:r>
              <a:rPr lang="es-MX" sz="2800" dirty="0">
                <a:effectLst>
                  <a:outerShdw blurRad="38100" dist="38100" dir="2700000" algn="tl">
                    <a:srgbClr val="000000"/>
                  </a:outerShdw>
                </a:effectLst>
                <a:latin typeface="Comic Sans MS" pitchFamily="66" charset="0"/>
              </a:rPr>
              <a:t>Ansiedad anticipatoria:</a:t>
            </a:r>
          </a:p>
          <a:p>
            <a:pPr eaLnBrk="1" hangingPunct="1">
              <a:defRPr/>
            </a:pPr>
            <a:r>
              <a:rPr lang="es-MX" sz="2800" dirty="0">
                <a:effectLst>
                  <a:outerShdw blurRad="38100" dist="38100" dir="2700000" algn="tl">
                    <a:srgbClr val="000000"/>
                  </a:outerShdw>
                </a:effectLst>
                <a:latin typeface="Comic Sans MS" pitchFamily="66" charset="0"/>
              </a:rPr>
              <a:t>S. </a:t>
            </a:r>
            <a:r>
              <a:rPr lang="es-MX" sz="2800" dirty="0" err="1">
                <a:effectLst>
                  <a:outerShdw blurRad="38100" dist="38100" dir="2700000" algn="tl">
                    <a:srgbClr val="000000"/>
                  </a:outerShdw>
                </a:effectLst>
                <a:latin typeface="Comic Sans MS" pitchFamily="66" charset="0"/>
              </a:rPr>
              <a:t>Septohipocampico</a:t>
            </a:r>
            <a:r>
              <a:rPr lang="es-MX" sz="2800" dirty="0">
                <a:effectLst>
                  <a:outerShdw blurRad="38100" dist="38100" dir="2700000" algn="tl">
                    <a:srgbClr val="000000"/>
                  </a:outerShdw>
                </a:effectLst>
                <a:latin typeface="Comic Sans MS" pitchFamily="66" charset="0"/>
              </a:rPr>
              <a:t> </a:t>
            </a:r>
          </a:p>
          <a:p>
            <a:pPr eaLnBrk="1" hangingPunct="1">
              <a:defRPr/>
            </a:pPr>
            <a:r>
              <a:rPr lang="es-MX" sz="2800" dirty="0">
                <a:effectLst>
                  <a:outerShdw blurRad="38100" dist="38100" dir="2700000" algn="tl">
                    <a:srgbClr val="000000"/>
                  </a:outerShdw>
                </a:effectLst>
                <a:latin typeface="Comic Sans MS" pitchFamily="66" charset="0"/>
              </a:rPr>
              <a:t>y Amígdala – </a:t>
            </a:r>
            <a:r>
              <a:rPr lang="es-MX" sz="2800" dirty="0" err="1">
                <a:effectLst>
                  <a:outerShdw blurRad="38100" dist="38100" dir="2700000" algn="tl">
                    <a:srgbClr val="000000"/>
                  </a:outerShdw>
                </a:effectLst>
                <a:latin typeface="Comic Sans MS" pitchFamily="66" charset="0"/>
              </a:rPr>
              <a:t>Cx</a:t>
            </a:r>
            <a:r>
              <a:rPr lang="es-MX" sz="2800" dirty="0">
                <a:effectLst>
                  <a:outerShdw blurRad="38100" dist="38100" dir="2700000" algn="tl">
                    <a:srgbClr val="000000"/>
                  </a:outerShdw>
                </a:effectLst>
                <a:latin typeface="Comic Sans MS" pitchFamily="66" charset="0"/>
              </a:rPr>
              <a:t> </a:t>
            </a:r>
            <a:r>
              <a:rPr lang="es-MX" sz="2800" dirty="0" err="1">
                <a:effectLst>
                  <a:outerShdw blurRad="38100" dist="38100" dir="2700000" algn="tl">
                    <a:srgbClr val="000000"/>
                  </a:outerShdw>
                </a:effectLst>
                <a:latin typeface="Comic Sans MS" pitchFamily="66" charset="0"/>
              </a:rPr>
              <a:t>PreF</a:t>
            </a:r>
            <a:r>
              <a:rPr lang="es-MX" sz="2800" dirty="0">
                <a:effectLst>
                  <a:outerShdw blurRad="38100" dist="38100" dir="2700000" algn="tl">
                    <a:srgbClr val="000000"/>
                  </a:outerShdw>
                </a:effectLst>
                <a:latin typeface="Comic Sans MS" pitchFamily="66" charset="0"/>
              </a:rPr>
              <a:t> Orbitaria</a:t>
            </a:r>
            <a:endParaRPr lang="en-US" sz="2800" dirty="0">
              <a:effectLst>
                <a:outerShdw blurRad="38100" dist="38100" dir="2700000" algn="tl">
                  <a:srgbClr val="000000"/>
                </a:outerShdw>
              </a:effectLst>
              <a:latin typeface="Comic Sans MS" pitchFamily="66" charset="0"/>
            </a:endParaRPr>
          </a:p>
        </p:txBody>
      </p:sp>
      <p:sp>
        <p:nvSpPr>
          <p:cNvPr id="26628" name="Rectangle 4"/>
          <p:cNvSpPr>
            <a:spLocks noChangeArrowheads="1"/>
          </p:cNvSpPr>
          <p:nvPr/>
        </p:nvSpPr>
        <p:spPr bwMode="auto">
          <a:xfrm>
            <a:off x="762000" y="260350"/>
            <a:ext cx="7772400" cy="1143000"/>
          </a:xfrm>
          <a:prstGeom prst="rect">
            <a:avLst/>
          </a:prstGeom>
          <a:noFill/>
          <a:ln w="9525">
            <a:noFill/>
            <a:miter lim="800000"/>
            <a:headEnd/>
            <a:tailEnd/>
          </a:ln>
          <a:effectLst/>
        </p:spPr>
        <p:txBody>
          <a:bodyPr anchor="ctr"/>
          <a:lstStyle/>
          <a:p>
            <a:pPr algn="ctr">
              <a:defRPr/>
            </a:pPr>
            <a:r>
              <a:rPr lang="es-MX" sz="4400" b="1">
                <a:solidFill>
                  <a:schemeClr val="bg1"/>
                </a:solidFill>
                <a:effectLst>
                  <a:outerShdw blurRad="38100" dist="38100" dir="2700000" algn="tl">
                    <a:srgbClr val="000000"/>
                  </a:outerShdw>
                </a:effectLst>
                <a:latin typeface="Tahoma" pitchFamily="34" charset="0"/>
              </a:rPr>
              <a:t>FOBIAS</a:t>
            </a:r>
            <a:endParaRPr lang="en-US" sz="4400" b="1">
              <a:solidFill>
                <a:schemeClr val="bg1"/>
              </a:solidFill>
              <a:effectLst>
                <a:outerShdw blurRad="38100" dist="38100" dir="2700000" algn="tl">
                  <a:srgbClr val="000000"/>
                </a:outerShdw>
              </a:effectLst>
              <a:latin typeface="Tahoma" pitchFamily="34" charset="0"/>
            </a:endParaRPr>
          </a:p>
        </p:txBody>
      </p:sp>
      <p:sp>
        <p:nvSpPr>
          <p:cNvPr id="50180" name="Text Box 5"/>
          <p:cNvSpPr txBox="1">
            <a:spLocks noChangeArrowheads="1"/>
          </p:cNvSpPr>
          <p:nvPr/>
        </p:nvSpPr>
        <p:spPr bwMode="auto">
          <a:xfrm>
            <a:off x="6711950" y="6388100"/>
            <a:ext cx="2114550" cy="641350"/>
          </a:xfrm>
          <a:prstGeom prst="rect">
            <a:avLst/>
          </a:prstGeom>
          <a:noFill/>
          <a:ln w="9525">
            <a:noFill/>
            <a:miter lim="800000"/>
            <a:headEnd/>
            <a:tailEnd/>
          </a:ln>
        </p:spPr>
        <p:txBody>
          <a:bodyPr wrap="none">
            <a:spAutoFit/>
          </a:bodyPr>
          <a:lstStyle/>
          <a:p>
            <a:r>
              <a:rPr lang="en-US" sz="1800" b="1" dirty="0"/>
              <a:t>Beretta P, </a:t>
            </a:r>
            <a:r>
              <a:rPr lang="en-US" sz="1800" b="1" dirty="0" err="1"/>
              <a:t>ipbi</a:t>
            </a:r>
            <a:r>
              <a:rPr lang="en-US" sz="1800" b="1" dirty="0"/>
              <a:t> 2007</a:t>
            </a:r>
          </a:p>
          <a:p>
            <a:endParaRPr lang="en-US" sz="1800" dirty="0"/>
          </a:p>
        </p:txBody>
      </p:sp>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4064</TotalTime>
  <Words>1233</Words>
  <Application>Microsoft Office PowerPoint</Application>
  <PresentationFormat>Presentación en pantalla (4:3)</PresentationFormat>
  <Paragraphs>227</Paragraphs>
  <Slides>58</Slides>
  <Notes>1</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58</vt:i4>
      </vt:variant>
    </vt:vector>
  </HeadingPairs>
  <TitlesOfParts>
    <vt:vector size="69" baseType="lpstr">
      <vt:lpstr>Arial</vt:lpstr>
      <vt:lpstr>Arial Narrow</vt:lpstr>
      <vt:lpstr>Arial Unicode MS</vt:lpstr>
      <vt:lpstr>Calibri</vt:lpstr>
      <vt:lpstr>Comic Sans MS</vt:lpstr>
      <vt:lpstr>Tahoma</vt:lpstr>
      <vt:lpstr>Times New Roman</vt:lpstr>
      <vt:lpstr>Verdana</vt:lpstr>
      <vt:lpstr>Wingdings</vt:lpstr>
      <vt:lpstr>Diseño predeterminado</vt:lpstr>
      <vt:lpstr>Gráfico</vt:lpstr>
      <vt:lpstr>TRASTORNOS DE ANSIEDAD</vt:lpstr>
      <vt:lpstr>Presentación de PowerPoint</vt:lpstr>
      <vt:lpstr>Los trastornos de ansiedad son tan frecuentes en atención primaria que se calcula que uno de cada diez pacientes que se atienden diariamente lo presentan. De hecho son más comunes que la diabetes.  Los trastornos por ansiedad ocupan el primer lugar en la prevalecía de las enfermedades mentales con un 17%, y el riego a tenerlos en cualquier momento de la vida aumenta a un 25%, siendo mas frecuentes en mujeres que en hombres en una proporción de 2:1 (Kessler). Del 5 al 12% de los pacientes atendidos en atención primaria (Kessler) y entre 25 a 40% de los pacientes hospitalizados (Costa Silva) tienen algún tipo de trastorno de ansiedad.   En relación al trastorno de estrés postraumático, en poblaciones de riesgo se encuentra una prevalencia entre un 3 a un 58% (DSM-IV).   Al trastorno de adaptación de tipo ansioso se sabe que corresponde al 13.5% del total de trastornos psiquiátricos atendidos en atención primaria (Vázquez-Barquero).   En Honduras la prevalencia de trastornos de ansiedad en 33 comunidades es la siguiente: Agorafobia 6.7%, fobia social 6%, ansiedad generalizada 4.1%, trastorno de estrés postraumático 2.7%, trastorno obsesivo compulsivo 2.2 % y trastorno por pánico 1.1% (Reyes-Ticas y col. 2001).</vt:lpstr>
      <vt:lpstr>Presentación de PowerPoint</vt:lpstr>
      <vt:lpstr>Presentación de PowerPoint</vt:lpstr>
      <vt:lpstr>ANSIEDAD NORMAL</vt:lpstr>
      <vt:lpstr>Presentación de PowerPoint</vt:lpstr>
      <vt:lpstr>Presentación de PowerPoint</vt:lpstr>
      <vt:lpstr>Presentación de PowerPoint</vt:lpstr>
      <vt:lpstr>ALTERACI0NES NEUROENDOCRINOLOGICAS</vt:lpstr>
      <vt:lpstr>Presentación de PowerPoint</vt:lpstr>
      <vt:lpstr>Ansiedad crónica  con períodos de exacerbación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ANSIEDAD PATOLÓGICA</vt:lpstr>
      <vt:lpstr>ANSIEDAD PATOLOGICA </vt:lpstr>
      <vt:lpstr>Presentación de PowerPoint</vt:lpstr>
      <vt:lpstr>Presentación de PowerPoint</vt:lpstr>
      <vt:lpstr>Presentación de PowerPoint</vt:lpstr>
      <vt:lpstr>Presentación de PowerPoint</vt:lpstr>
      <vt:lpstr>Presentación de PowerPoint</vt:lpstr>
      <vt:lpstr>TRASTORNO DE PANICO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Antidepresivos: ISRS***</vt:lpstr>
      <vt:lpstr>Presentación de PowerPoint</vt:lpstr>
      <vt:lpstr>Presentación de PowerPoint</vt:lpstr>
      <vt:lpstr>Presentación de PowerPoint</vt:lpstr>
      <vt:lpstr>ESCALA DE DESESPERANZA DE BECK.</vt:lpstr>
      <vt:lpstr>CONT. ESCALA DE DESESPERANZA.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ANSIEDAD  Y SUS TRASTORNOS</dc:title>
  <dc:creator>.</dc:creator>
  <cp:lastModifiedBy>CEIB-FCM-UNAH</cp:lastModifiedBy>
  <cp:revision>191</cp:revision>
  <dcterms:created xsi:type="dcterms:W3CDTF">2007-06-23T01:31:55Z</dcterms:created>
  <dcterms:modified xsi:type="dcterms:W3CDTF">2021-11-12T15:51:21Z</dcterms:modified>
</cp:coreProperties>
</file>