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319" r:id="rId3"/>
    <p:sldId id="358" r:id="rId4"/>
    <p:sldId id="359" r:id="rId5"/>
    <p:sldId id="360" r:id="rId6"/>
    <p:sldId id="320" r:id="rId7"/>
    <p:sldId id="367" r:id="rId8"/>
    <p:sldId id="368" r:id="rId9"/>
    <p:sldId id="369" r:id="rId10"/>
    <p:sldId id="370" r:id="rId11"/>
    <p:sldId id="371" r:id="rId12"/>
    <p:sldId id="321" r:id="rId13"/>
    <p:sldId id="258" r:id="rId14"/>
    <p:sldId id="322" r:id="rId15"/>
    <p:sldId id="259" r:id="rId16"/>
    <p:sldId id="324" r:id="rId17"/>
    <p:sldId id="364" r:id="rId18"/>
    <p:sldId id="271" r:id="rId19"/>
    <p:sldId id="326" r:id="rId20"/>
    <p:sldId id="327" r:id="rId21"/>
    <p:sldId id="328" r:id="rId22"/>
    <p:sldId id="275" r:id="rId23"/>
    <p:sldId id="278" r:id="rId24"/>
    <p:sldId id="343" r:id="rId25"/>
    <p:sldId id="280" r:id="rId26"/>
    <p:sldId id="281" r:id="rId27"/>
    <p:sldId id="336" r:id="rId28"/>
    <p:sldId id="337" r:id="rId29"/>
    <p:sldId id="338" r:id="rId30"/>
    <p:sldId id="339" r:id="rId31"/>
    <p:sldId id="342" r:id="rId32"/>
    <p:sldId id="352" r:id="rId33"/>
    <p:sldId id="282" r:id="rId34"/>
    <p:sldId id="284" r:id="rId35"/>
    <p:sldId id="287" r:id="rId36"/>
    <p:sldId id="289" r:id="rId37"/>
    <p:sldId id="290" r:id="rId38"/>
    <p:sldId id="295" r:id="rId39"/>
    <p:sldId id="345" r:id="rId40"/>
    <p:sldId id="365" r:id="rId41"/>
    <p:sldId id="366" r:id="rId4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62463A"/>
    <a:srgbClr val="FF99FF"/>
    <a:srgbClr val="B49080"/>
    <a:srgbClr val="FF9933"/>
    <a:srgbClr val="99CC00"/>
    <a:srgbClr val="FFFF00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502" autoAdjust="0"/>
    <p:restoredTop sz="96000" autoAdjust="0"/>
  </p:normalViewPr>
  <p:slideViewPr>
    <p:cSldViewPr>
      <p:cViewPr varScale="1">
        <p:scale>
          <a:sx n="66" d="100"/>
          <a:sy n="66" d="100"/>
        </p:scale>
        <p:origin x="-1325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0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Haga clic para modificar el estilo de texto del patrón</a:t>
            </a:r>
          </a:p>
          <a:p>
            <a:pPr lvl="1"/>
            <a:r>
              <a:rPr lang="en-US" noProof="0" smtClean="0"/>
              <a:t>Segundo nivel</a:t>
            </a:r>
          </a:p>
          <a:p>
            <a:pPr lvl="2"/>
            <a:r>
              <a:rPr lang="en-US" noProof="0" smtClean="0"/>
              <a:t>Tercer nivel</a:t>
            </a:r>
          </a:p>
          <a:p>
            <a:pPr lvl="3"/>
            <a:r>
              <a:rPr lang="en-US" noProof="0" smtClean="0"/>
              <a:t>Cuarto nivel</a:t>
            </a:r>
          </a:p>
          <a:p>
            <a:pPr lvl="4"/>
            <a:r>
              <a:rPr lang="en-US" noProof="0" smtClean="0"/>
              <a:t>Quinto nivel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2332718-367E-416F-A3E8-163FCEBDE68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C5FF3F-A155-439B-8E65-9A207B771C12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3738"/>
            <a:ext cx="4554538" cy="3416300"/>
          </a:xfrm>
          <a:ln w="12700" cap="flat">
            <a:solidFill>
              <a:schemeClr val="tx1"/>
            </a:solidFill>
          </a:ln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344988"/>
            <a:ext cx="5375275" cy="4105275"/>
          </a:xfrm>
          <a:noFill/>
          <a:ln/>
        </p:spPr>
        <p:txBody>
          <a:bodyPr lIns="90057" tIns="44238" rIns="90057" bIns="44238"/>
          <a:lstStyle/>
          <a:p>
            <a:pPr eaLnBrk="1" hangingPunct="1"/>
            <a:endParaRPr lang="en-GB" smtClean="0">
              <a:latin typeface="Arial" charset="0"/>
            </a:endParaRPr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0B5050-44E9-45B1-AF6B-3259DD1BAF43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3738"/>
            <a:ext cx="4554538" cy="3416300"/>
          </a:xfrm>
          <a:ln w="12700" cap="flat">
            <a:solidFill>
              <a:schemeClr val="tx1"/>
            </a:solidFill>
          </a:ln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9775" y="4343400"/>
            <a:ext cx="5375275" cy="4105275"/>
          </a:xfrm>
          <a:noFill/>
          <a:ln/>
        </p:spPr>
        <p:txBody>
          <a:bodyPr lIns="90057" tIns="44238" rIns="90057" bIns="44238"/>
          <a:lstStyle/>
          <a:p>
            <a:pPr eaLnBrk="1" hangingPunct="1"/>
            <a:endParaRPr lang="es-HN" sz="10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CC5E59-B548-4DB4-88C2-AEB4E033F935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0300" y="674688"/>
            <a:ext cx="4597400" cy="3448050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346575"/>
            <a:ext cx="5070475" cy="4122738"/>
          </a:xfrm>
          <a:noFill/>
          <a:ln/>
        </p:spPr>
        <p:txBody>
          <a:bodyPr lIns="89730" tIns="44865" rIns="89730" bIns="44865"/>
          <a:lstStyle/>
          <a:p>
            <a:pPr eaLnBrk="1" hangingPunct="1"/>
            <a:endParaRPr lang="es-HN" sz="10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4C05B0-561A-49A5-8345-DB4AF8150776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0300" y="674688"/>
            <a:ext cx="4597400" cy="3448050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346575"/>
            <a:ext cx="5070475" cy="4122738"/>
          </a:xfrm>
          <a:noFill/>
          <a:ln/>
        </p:spPr>
        <p:txBody>
          <a:bodyPr lIns="89730" tIns="44865" rIns="89730" bIns="44865"/>
          <a:lstStyle/>
          <a:p>
            <a:pPr eaLnBrk="1" hangingPunct="1"/>
            <a:endParaRPr lang="es-HN" sz="10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553A46-E34C-4C36-9D27-B410F4BA4E0E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0300" y="674688"/>
            <a:ext cx="4597400" cy="3448050"/>
          </a:xfrm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346575"/>
            <a:ext cx="5070475" cy="4122738"/>
          </a:xfrm>
          <a:noFill/>
          <a:ln/>
        </p:spPr>
        <p:txBody>
          <a:bodyPr lIns="89730" tIns="44865" rIns="89730" bIns="44865"/>
          <a:lstStyle/>
          <a:p>
            <a:pPr eaLnBrk="1" hangingPunct="1"/>
            <a:endParaRPr lang="es-HN" sz="10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66578-A8B0-4E7D-8CD5-2C7D57CED0E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AA031-25F5-409E-9380-46FD84EAE7F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192BF-1090-4B34-944A-9F2BEE4E1FB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y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gráfico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218E2-D074-468E-A3E9-1FCB4D0A0B4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ítulo, 2 objetos y 1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contenido"/>
          <p:cNvSpPr>
            <a:spLocks noGrp="1"/>
          </p:cNvSpPr>
          <p:nvPr>
            <p:ph sz="half" idx="3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633E4-A36A-4A93-A993-2B2C9C32E4A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084B1-1B1D-4E2B-A0F4-CF2F32B452B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992CD-026A-4AF5-9601-A7016E096C0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0E8C4-7BCD-4A3A-8DAF-5664F1BC523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4393C-DF93-451C-93CE-CF93C511395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37CC3-CFEB-43F9-9357-C1942A84AE3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43006-34A4-44E9-8648-79C7FC510EB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851EB-5CC6-47A0-AAE9-B3C4B30C529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C2A04-123B-4962-87BD-CFFC6F2EAC5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título del patrón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9786D78-8477-4AB1-AE47-3275D03425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H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92150"/>
            <a:ext cx="8134350" cy="1512888"/>
          </a:xfrm>
        </p:spPr>
        <p:txBody>
          <a:bodyPr/>
          <a:lstStyle/>
          <a:p>
            <a:pPr eaLnBrk="1" hangingPunct="1">
              <a:defRPr/>
            </a:pPr>
            <a:r>
              <a:rPr lang="es-MX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LA ANSIEDAD </a:t>
            </a:r>
            <a:endParaRPr lang="en-US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2924175"/>
            <a:ext cx="6584950" cy="2065338"/>
          </a:xfrm>
        </p:spPr>
        <p:txBody>
          <a:bodyPr/>
          <a:lstStyle/>
          <a:p>
            <a:pPr eaLnBrk="1" hangingPunct="1">
              <a:defRPr/>
            </a:pPr>
            <a:r>
              <a:rPr lang="es-MX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Dr. Carlos Sosa Mendoza.</a:t>
            </a:r>
          </a:p>
          <a:p>
            <a:pPr eaLnBrk="1" hangingPunct="1">
              <a:defRPr/>
            </a:pPr>
            <a:r>
              <a:rPr lang="es-MX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Médico Psiquiatra</a:t>
            </a:r>
          </a:p>
          <a:p>
            <a:pPr eaLnBrk="1" hangingPunct="1">
              <a:defRPr/>
            </a:pPr>
            <a:r>
              <a:rPr lang="es-MX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Enero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50825" y="-228600"/>
            <a:ext cx="8893175" cy="920750"/>
          </a:xfrm>
        </p:spPr>
        <p:txBody>
          <a:bodyPr/>
          <a:lstStyle/>
          <a:p>
            <a:pPr algn="r" eaLnBrk="1" hangingPunct="1"/>
            <a:r>
              <a:rPr lang="es-ES" sz="2400" b="1" smtClean="0">
                <a:solidFill>
                  <a:schemeClr val="bg2"/>
                </a:solidFill>
              </a:rPr>
              <a:t/>
            </a:r>
            <a:br>
              <a:rPr lang="es-ES" sz="2400" b="1" smtClean="0">
                <a:solidFill>
                  <a:schemeClr val="bg2"/>
                </a:solidFill>
              </a:rPr>
            </a:br>
            <a:r>
              <a:rPr lang="es-ES" sz="2400" b="1" smtClean="0">
                <a:solidFill>
                  <a:schemeClr val="bg2"/>
                </a:solidFill>
              </a:rPr>
              <a:t/>
            </a:r>
            <a:br>
              <a:rPr lang="es-ES" sz="2400" b="1" smtClean="0">
                <a:solidFill>
                  <a:schemeClr val="bg2"/>
                </a:solidFill>
              </a:rPr>
            </a:br>
            <a:r>
              <a:rPr lang="es-ES" sz="2400" b="1" smtClean="0">
                <a:solidFill>
                  <a:schemeClr val="bg2"/>
                </a:solidFill>
              </a:rPr>
              <a:t/>
            </a:r>
            <a:br>
              <a:rPr lang="es-ES" sz="2400" b="1" smtClean="0">
                <a:solidFill>
                  <a:schemeClr val="bg2"/>
                </a:solidFill>
              </a:rPr>
            </a:br>
            <a:r>
              <a:rPr lang="es-ES" sz="1800" b="1" smtClean="0">
                <a:solidFill>
                  <a:srgbClr val="A50021"/>
                </a:solidFill>
              </a:rPr>
              <a:t>EPIDEMIOLOGÍA (III)</a:t>
            </a:r>
            <a:endParaRPr lang="es-ES_tradnl" sz="1800" b="1" smtClean="0">
              <a:solidFill>
                <a:srgbClr val="A50021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8313" y="1125538"/>
            <a:ext cx="8351837" cy="4824412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s-ES" sz="2000" b="1" smtClean="0">
                <a:solidFill>
                  <a:srgbClr val="009900"/>
                </a:solidFill>
              </a:rPr>
              <a:t> </a:t>
            </a:r>
            <a:r>
              <a:rPr lang="es-ES" sz="2400" b="1" u="sng" smtClean="0">
                <a:solidFill>
                  <a:srgbClr val="009900"/>
                </a:solidFill>
              </a:rPr>
              <a:t>POR SUBTIPOS</a:t>
            </a:r>
            <a:r>
              <a:rPr lang="es-ES" sz="2400" b="1" smtClean="0">
                <a:solidFill>
                  <a:srgbClr val="009900"/>
                </a:solidFill>
              </a:rPr>
              <a:t>: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s-ES" sz="2400" b="1" smtClean="0">
              <a:solidFill>
                <a:srgbClr val="009900"/>
              </a:solidFill>
            </a:endParaRPr>
          </a:p>
          <a:p>
            <a:pPr marL="0" indent="0" eaLnBrk="1" hangingPunct="1">
              <a:buFont typeface="Wingdings" pitchFamily="2" charset="2"/>
              <a:buChar char="ü"/>
            </a:pPr>
            <a:r>
              <a:rPr lang="es-ES" sz="2000" b="1" smtClean="0">
                <a:solidFill>
                  <a:srgbClr val="000000"/>
                </a:solidFill>
              </a:rPr>
              <a:t> El </a:t>
            </a:r>
            <a:r>
              <a:rPr lang="es-ES" sz="2000" b="1" u="sng" smtClean="0">
                <a:solidFill>
                  <a:schemeClr val="folHlink"/>
                </a:solidFill>
              </a:rPr>
              <a:t>Trast. de Pánico</a:t>
            </a:r>
            <a:r>
              <a:rPr lang="es-ES" sz="2000" b="1" smtClean="0">
                <a:solidFill>
                  <a:srgbClr val="000000"/>
                </a:solidFill>
              </a:rPr>
              <a:t> afecta al 4% de la población, igual en ambos sexos.</a:t>
            </a:r>
          </a:p>
          <a:p>
            <a:pPr marL="0" indent="0" eaLnBrk="1" hangingPunct="1">
              <a:buFont typeface="Wingdings" pitchFamily="2" charset="2"/>
              <a:buChar char="ü"/>
            </a:pPr>
            <a:r>
              <a:rPr lang="es-ES" sz="2000" b="1" smtClean="0">
                <a:solidFill>
                  <a:srgbClr val="000000"/>
                </a:solidFill>
              </a:rPr>
              <a:t> Las </a:t>
            </a:r>
            <a:r>
              <a:rPr lang="es-ES" sz="2000" b="1" u="sng" smtClean="0">
                <a:solidFill>
                  <a:schemeClr val="folHlink"/>
                </a:solidFill>
              </a:rPr>
              <a:t>Fobias</a:t>
            </a:r>
            <a:r>
              <a:rPr lang="es-ES" sz="2000" b="1" smtClean="0">
                <a:solidFill>
                  <a:schemeClr val="folHlink"/>
                </a:solidFill>
              </a:rPr>
              <a:t> </a:t>
            </a:r>
            <a:r>
              <a:rPr lang="es-ES" sz="2000" b="1" smtClean="0">
                <a:solidFill>
                  <a:srgbClr val="000000"/>
                </a:solidFill>
              </a:rPr>
              <a:t>son el cuadro más frecuente y afecta del 4 al 6% de la población (doblando las mujeres a los hombres).</a:t>
            </a:r>
          </a:p>
          <a:p>
            <a:pPr marL="0" indent="0" eaLnBrk="1" hangingPunct="1">
              <a:buFont typeface="Wingdings" pitchFamily="2" charset="2"/>
              <a:buChar char="ü"/>
            </a:pPr>
            <a:r>
              <a:rPr lang="es-ES" sz="2000" b="1" smtClean="0">
                <a:solidFill>
                  <a:srgbClr val="000000"/>
                </a:solidFill>
              </a:rPr>
              <a:t> El </a:t>
            </a:r>
            <a:r>
              <a:rPr lang="es-ES" sz="2000" b="1" u="sng" smtClean="0">
                <a:solidFill>
                  <a:schemeClr val="folHlink"/>
                </a:solidFill>
              </a:rPr>
              <a:t>T.O.C</a:t>
            </a:r>
            <a:r>
              <a:rPr lang="es-ES" sz="2000" b="1" smtClean="0">
                <a:solidFill>
                  <a:schemeClr val="folHlink"/>
                </a:solidFill>
              </a:rPr>
              <a:t> </a:t>
            </a:r>
            <a:r>
              <a:rPr lang="es-ES" sz="2000" b="1" smtClean="0">
                <a:solidFill>
                  <a:srgbClr val="000000"/>
                </a:solidFill>
              </a:rPr>
              <a:t>–igual en ambos sexos- afecta al 3 ó 4% de la población.</a:t>
            </a:r>
          </a:p>
          <a:p>
            <a:pPr marL="0" indent="0" eaLnBrk="1" hangingPunct="1">
              <a:buFont typeface="Wingdings" pitchFamily="2" charset="2"/>
              <a:buChar char="ü"/>
            </a:pPr>
            <a:r>
              <a:rPr lang="es-ES" sz="2000" b="1" smtClean="0">
                <a:solidFill>
                  <a:srgbClr val="000000"/>
                </a:solidFill>
              </a:rPr>
              <a:t> El </a:t>
            </a:r>
            <a:r>
              <a:rPr lang="es-ES" sz="2000" b="1" u="sng" smtClean="0">
                <a:solidFill>
                  <a:schemeClr val="folHlink"/>
                </a:solidFill>
              </a:rPr>
              <a:t>Trast. por Ansiedad Generalizada</a:t>
            </a:r>
            <a:r>
              <a:rPr lang="es-ES" sz="2000" b="1" smtClean="0">
                <a:solidFill>
                  <a:srgbClr val="000000"/>
                </a:solidFill>
              </a:rPr>
              <a:t> afecta casi al 8 ó 10% de la población (el doble de mujeres).</a:t>
            </a:r>
          </a:p>
          <a:p>
            <a:pPr marL="0" indent="0" eaLnBrk="1" hangingPunct="1">
              <a:buFont typeface="Wingdings" pitchFamily="2" charset="2"/>
              <a:buChar char="ü"/>
            </a:pPr>
            <a:r>
              <a:rPr lang="es-ES" sz="2000" b="1" smtClean="0">
                <a:solidFill>
                  <a:srgbClr val="000000"/>
                </a:solidFill>
              </a:rPr>
              <a:t> El </a:t>
            </a:r>
            <a:r>
              <a:rPr lang="es-ES" sz="2000" b="1" smtClean="0">
                <a:solidFill>
                  <a:schemeClr val="folHlink"/>
                </a:solidFill>
              </a:rPr>
              <a:t>Trast. por Estrés Postraumático</a:t>
            </a:r>
            <a:r>
              <a:rPr lang="es-ES" sz="2000" b="1" smtClean="0">
                <a:solidFill>
                  <a:srgbClr val="000000"/>
                </a:solidFill>
              </a:rPr>
              <a:t> –en aumento- a un 4% (el doble en mujeres).</a:t>
            </a:r>
          </a:p>
          <a:p>
            <a:pPr marL="0" indent="0" eaLnBrk="1" hangingPunct="1">
              <a:buFont typeface="Wingdings" pitchFamily="2" charset="2"/>
              <a:buChar char="ü"/>
            </a:pPr>
            <a:endParaRPr lang="es-ES" sz="2000" b="1" smtClean="0">
              <a:solidFill>
                <a:srgbClr val="000000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s-ES" sz="2000" b="1" smtClean="0">
              <a:solidFill>
                <a:srgbClr val="000000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s-ES_tradnl" sz="2800" smtClean="0">
              <a:solidFill>
                <a:srgbClr val="FFFFFF"/>
              </a:solidFill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-396875" y="333375"/>
            <a:ext cx="12484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      </a:t>
            </a:r>
            <a:endParaRPr lang="es-ES" sz="180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 rot="10800000" flipV="1">
            <a:off x="2255838" y="4581525"/>
            <a:ext cx="13774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 sz="2000" b="1">
              <a:solidFill>
                <a:srgbClr val="FFFFFF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50825" y="-228600"/>
            <a:ext cx="8893175" cy="920750"/>
          </a:xfrm>
        </p:spPr>
        <p:txBody>
          <a:bodyPr/>
          <a:lstStyle/>
          <a:p>
            <a:pPr algn="r" eaLnBrk="1" hangingPunct="1"/>
            <a:r>
              <a:rPr lang="es-ES" sz="2400" b="1" smtClean="0">
                <a:solidFill>
                  <a:schemeClr val="bg2"/>
                </a:solidFill>
              </a:rPr>
              <a:t/>
            </a:r>
            <a:br>
              <a:rPr lang="es-ES" sz="2400" b="1" smtClean="0">
                <a:solidFill>
                  <a:schemeClr val="bg2"/>
                </a:solidFill>
              </a:rPr>
            </a:br>
            <a:r>
              <a:rPr lang="es-ES" sz="2400" b="1" smtClean="0">
                <a:solidFill>
                  <a:schemeClr val="bg2"/>
                </a:solidFill>
              </a:rPr>
              <a:t/>
            </a:r>
            <a:br>
              <a:rPr lang="es-ES" sz="2400" b="1" smtClean="0">
                <a:solidFill>
                  <a:schemeClr val="bg2"/>
                </a:solidFill>
              </a:rPr>
            </a:br>
            <a:r>
              <a:rPr lang="es-ES" sz="2400" b="1" smtClean="0">
                <a:solidFill>
                  <a:schemeClr val="bg2"/>
                </a:solidFill>
              </a:rPr>
              <a:t/>
            </a:r>
            <a:br>
              <a:rPr lang="es-ES" sz="2400" b="1" smtClean="0">
                <a:solidFill>
                  <a:schemeClr val="bg2"/>
                </a:solidFill>
              </a:rPr>
            </a:br>
            <a:r>
              <a:rPr lang="es-ES" sz="1800" b="1" smtClean="0">
                <a:solidFill>
                  <a:srgbClr val="A50021"/>
                </a:solidFill>
              </a:rPr>
              <a:t>EPIDEMIOLOGÍA (y IV)</a:t>
            </a:r>
            <a:endParaRPr lang="es-ES_tradnl" sz="1800" b="1" smtClean="0">
              <a:solidFill>
                <a:srgbClr val="A5002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8313" y="1125538"/>
            <a:ext cx="8351837" cy="4824412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s-ES" sz="2000" b="1" smtClean="0">
                <a:solidFill>
                  <a:srgbClr val="009900"/>
                </a:solidFill>
              </a:rPr>
              <a:t>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s-ES" sz="2000" b="1" smtClean="0">
                <a:solidFill>
                  <a:srgbClr val="009900"/>
                </a:solidFill>
              </a:rPr>
              <a:t> </a:t>
            </a:r>
            <a:r>
              <a:rPr lang="es-ES" sz="2000" b="1" smtClean="0">
                <a:solidFill>
                  <a:srgbClr val="000000"/>
                </a:solidFill>
              </a:rPr>
              <a:t>En cuanto a la población </a:t>
            </a:r>
            <a:r>
              <a:rPr lang="es-ES" sz="2000" b="1" smtClean="0">
                <a:solidFill>
                  <a:srgbClr val="009900"/>
                </a:solidFill>
              </a:rPr>
              <a:t>Infanto-Juvenil: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s-ES" sz="2000" b="1" smtClean="0">
              <a:solidFill>
                <a:srgbClr val="009900"/>
              </a:solidFill>
            </a:endParaRPr>
          </a:p>
          <a:p>
            <a:pPr marL="0" indent="0" eaLnBrk="1" hangingPunct="1">
              <a:buFont typeface="Wingdings" pitchFamily="2" charset="2"/>
              <a:buChar char="ü"/>
            </a:pPr>
            <a:r>
              <a:rPr lang="es-ES" sz="2000" b="1" smtClean="0">
                <a:solidFill>
                  <a:srgbClr val="000000"/>
                </a:solidFill>
              </a:rPr>
              <a:t> Diversos estudios indican que los Tras. por Ansiedad (en general) tienen un gran peso en esta población (cercano al 10% entre los 7 y 11 años):</a:t>
            </a:r>
          </a:p>
          <a:p>
            <a:pPr marL="0" indent="0" eaLnBrk="1" hangingPunct="1">
              <a:buFont typeface="Wingdings" pitchFamily="2" charset="2"/>
              <a:buChar char="ü"/>
            </a:pPr>
            <a:endParaRPr lang="es-ES" sz="2000" b="1" smtClean="0">
              <a:solidFill>
                <a:srgbClr val="000000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s-ES" sz="2000" b="1" smtClean="0">
                <a:solidFill>
                  <a:srgbClr val="000000"/>
                </a:solidFill>
              </a:rPr>
              <a:t>- Fobias casi el 15%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s-ES" sz="2000" b="1" smtClean="0">
                <a:solidFill>
                  <a:srgbClr val="000000"/>
                </a:solidFill>
              </a:rPr>
              <a:t>- Crisis de pánico un 8%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s-ES" sz="2000" b="1" smtClean="0">
                <a:solidFill>
                  <a:srgbClr val="000000"/>
                </a:solidFill>
              </a:rPr>
              <a:t>- Trast. de Angustia casi un 7%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s-ES" sz="2000" b="1" smtClean="0">
                <a:solidFill>
                  <a:srgbClr val="000000"/>
                </a:solidFill>
              </a:rPr>
              <a:t>- De la Ansiedad por separación no se conoce su prevalencia, su mayor incidencia es a partir de los 11 años y en ambos sexos.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s-ES" sz="2000" b="1" smtClean="0">
              <a:solidFill>
                <a:srgbClr val="000000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s-ES_tradnl" sz="2800" smtClean="0">
              <a:solidFill>
                <a:srgbClr val="FFFFFF"/>
              </a:solidFill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-396875" y="333375"/>
            <a:ext cx="12484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      </a:t>
            </a:r>
            <a:endParaRPr lang="es-ES" sz="180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 rot="10800000" flipV="1">
            <a:off x="2255838" y="4581525"/>
            <a:ext cx="13774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 sz="2000" b="1">
              <a:solidFill>
                <a:srgbClr val="FFFFFF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00100"/>
            <a:ext cx="9144000" cy="762000"/>
          </a:xfrm>
        </p:spPr>
        <p:txBody>
          <a:bodyPr/>
          <a:lstStyle/>
          <a:p>
            <a:pPr eaLnBrk="1" hangingPunct="1"/>
            <a:r>
              <a:rPr lang="es-ES_tradnl" b="1" smtClean="0">
                <a:solidFill>
                  <a:schemeClr val="tx1"/>
                </a:solidFill>
                <a:latin typeface="Tahoma" pitchFamily="34" charset="0"/>
              </a:rPr>
              <a:t>TRASTORNOS DE ANSIEDAD</a:t>
            </a:r>
            <a:endParaRPr lang="es-ES" b="1" smtClean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s-ES_tradnl" b="1" smtClean="0">
                <a:solidFill>
                  <a:schemeClr val="accent1"/>
                </a:solidFill>
                <a:latin typeface="Arial" charset="0"/>
              </a:rPr>
              <a:t>Trastorno de ansiedad generalizada</a:t>
            </a:r>
          </a:p>
          <a:p>
            <a:pPr eaLnBrk="1" hangingPunct="1"/>
            <a:r>
              <a:rPr lang="es-ES_tradnl" b="1" smtClean="0">
                <a:solidFill>
                  <a:schemeClr val="accent1"/>
                </a:solidFill>
                <a:latin typeface="Arial" charset="0"/>
              </a:rPr>
              <a:t>Trastorno de ansiedad social</a:t>
            </a:r>
          </a:p>
          <a:p>
            <a:pPr eaLnBrk="1" hangingPunct="1"/>
            <a:r>
              <a:rPr lang="es-ES_tradnl" b="1" smtClean="0">
                <a:solidFill>
                  <a:schemeClr val="accent1"/>
                </a:solidFill>
                <a:latin typeface="Arial" charset="0"/>
              </a:rPr>
              <a:t>Trastorno fóbico</a:t>
            </a:r>
          </a:p>
          <a:p>
            <a:pPr eaLnBrk="1" hangingPunct="1"/>
            <a:r>
              <a:rPr lang="es-ES_tradnl" b="1" smtClean="0">
                <a:solidFill>
                  <a:schemeClr val="accent1"/>
                </a:solidFill>
                <a:latin typeface="Arial" charset="0"/>
              </a:rPr>
              <a:t>Trastorno de pánico</a:t>
            </a:r>
          </a:p>
          <a:p>
            <a:pPr eaLnBrk="1" hangingPunct="1"/>
            <a:r>
              <a:rPr lang="es-ES_tradnl" b="1" smtClean="0">
                <a:solidFill>
                  <a:schemeClr val="accent1"/>
                </a:solidFill>
                <a:latin typeface="Arial" charset="0"/>
              </a:rPr>
              <a:t>Trastorno de stress postraumático</a:t>
            </a:r>
          </a:p>
          <a:p>
            <a:pPr eaLnBrk="1" hangingPunct="1"/>
            <a:r>
              <a:rPr lang="es-ES_tradnl" b="1" smtClean="0">
                <a:solidFill>
                  <a:schemeClr val="accent1"/>
                </a:solidFill>
                <a:latin typeface="Arial" charset="0"/>
              </a:rPr>
              <a:t>Trastorno obsesivo-compulsivo</a:t>
            </a:r>
            <a:endParaRPr lang="es-ES" b="1" smtClean="0">
              <a:solidFill>
                <a:schemeClr val="accent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5334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TRASTORNO DE PANICO</a:t>
            </a:r>
            <a:endPara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38400"/>
            <a:ext cx="6400800" cy="3276600"/>
          </a:xfrm>
        </p:spPr>
        <p:txBody>
          <a:bodyPr/>
          <a:lstStyle/>
          <a:p>
            <a:pPr eaLnBrk="1" hangingPunct="1">
              <a:defRPr/>
            </a:pPr>
            <a:r>
              <a:rPr lang="es-MX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CRISIS</a:t>
            </a:r>
          </a:p>
          <a:p>
            <a:pPr eaLnBrk="1" hangingPunct="1">
              <a:defRPr/>
            </a:pPr>
            <a:endParaRPr lang="es-MX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eaLnBrk="1" hangingPunct="1">
              <a:defRPr/>
            </a:pPr>
            <a:r>
              <a:rPr lang="es-MX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ANSIEDAD ANTICIPATORIA</a:t>
            </a:r>
          </a:p>
          <a:p>
            <a:pPr eaLnBrk="1" hangingPunct="1">
              <a:defRPr/>
            </a:pPr>
            <a:endParaRPr lang="es-MX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eaLnBrk="1" hangingPunct="1">
              <a:defRPr/>
            </a:pPr>
            <a:r>
              <a:rPr lang="es-MX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AGORAFOBIA</a:t>
            </a:r>
          </a:p>
          <a:p>
            <a:pPr eaLnBrk="1" hangingPunct="1">
              <a:defRPr/>
            </a:pPr>
            <a:endParaRPr lang="en-US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555875" y="304800"/>
            <a:ext cx="4321175" cy="892175"/>
          </a:xfrm>
          <a:prstGeom prst="rect">
            <a:avLst/>
          </a:prstGeom>
          <a:solidFill>
            <a:srgbClr val="000099"/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AR" sz="2400" b="1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TRASTORNO DE PÁNICO</a:t>
            </a:r>
            <a:endParaRPr lang="es-ES" sz="2400" b="1">
              <a:solidFill>
                <a:schemeClr val="bg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79388" y="1412875"/>
            <a:ext cx="2819400" cy="4572000"/>
          </a:xfrm>
          <a:prstGeom prst="rect">
            <a:avLst/>
          </a:prstGeom>
          <a:solidFill>
            <a:srgbClr val="000099"/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es-ES_tradnl" sz="1200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4 de 13 síntomas</a:t>
            </a:r>
          </a:p>
          <a:p>
            <a:pPr algn="ctr">
              <a:spcBef>
                <a:spcPct val="20000"/>
              </a:spcBef>
            </a:pPr>
            <a:r>
              <a:rPr lang="es-ES_tradnl" sz="14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Palpitaciones</a:t>
            </a:r>
          </a:p>
          <a:p>
            <a:pPr algn="ctr">
              <a:spcBef>
                <a:spcPct val="20000"/>
              </a:spcBef>
            </a:pPr>
            <a:r>
              <a:rPr lang="es-ES_tradnl" sz="14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Sudoración</a:t>
            </a:r>
          </a:p>
          <a:p>
            <a:pPr algn="ctr">
              <a:spcBef>
                <a:spcPct val="20000"/>
              </a:spcBef>
            </a:pPr>
            <a:r>
              <a:rPr lang="es-ES_tradnl" sz="14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Temblores o sacudidas</a:t>
            </a:r>
          </a:p>
          <a:p>
            <a:pPr algn="ctr">
              <a:spcBef>
                <a:spcPct val="20000"/>
              </a:spcBef>
            </a:pPr>
            <a:r>
              <a:rPr lang="es-ES_tradnl" sz="14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Sensación de ahogo</a:t>
            </a:r>
          </a:p>
          <a:p>
            <a:pPr algn="ctr">
              <a:spcBef>
                <a:spcPct val="20000"/>
              </a:spcBef>
            </a:pPr>
            <a:r>
              <a:rPr lang="es-ES_tradnl" sz="14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 o falta de aliento</a:t>
            </a:r>
          </a:p>
          <a:p>
            <a:pPr algn="ctr">
              <a:spcBef>
                <a:spcPct val="20000"/>
              </a:spcBef>
            </a:pPr>
            <a:r>
              <a:rPr lang="es-ES_tradnl" sz="14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Sensación de atragantarse</a:t>
            </a:r>
          </a:p>
          <a:p>
            <a:pPr algn="ctr">
              <a:spcBef>
                <a:spcPct val="20000"/>
              </a:spcBef>
            </a:pPr>
            <a:r>
              <a:rPr lang="es-ES_tradnl" sz="14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Opresión/malestar toráX</a:t>
            </a:r>
          </a:p>
          <a:p>
            <a:pPr algn="ctr">
              <a:spcBef>
                <a:spcPct val="20000"/>
              </a:spcBef>
            </a:pPr>
            <a:r>
              <a:rPr lang="es-ES_tradnl" sz="14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 Mareo o desmayo</a:t>
            </a:r>
          </a:p>
          <a:p>
            <a:pPr algn="ctr">
              <a:spcBef>
                <a:spcPct val="20000"/>
              </a:spcBef>
            </a:pPr>
            <a:r>
              <a:rPr lang="es-ES_tradnl" sz="14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Náuseas/molestar abdominal</a:t>
            </a:r>
          </a:p>
          <a:p>
            <a:pPr algn="ctr">
              <a:spcBef>
                <a:spcPct val="20000"/>
              </a:spcBef>
            </a:pPr>
            <a:r>
              <a:rPr lang="es-ES_tradnl" sz="14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   Desrealización/</a:t>
            </a:r>
          </a:p>
          <a:p>
            <a:pPr algn="ctr">
              <a:spcBef>
                <a:spcPct val="20000"/>
              </a:spcBef>
            </a:pPr>
            <a:r>
              <a:rPr lang="es-ES_tradnl" sz="14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 despersonalización</a:t>
            </a:r>
          </a:p>
          <a:p>
            <a:pPr algn="ctr">
              <a:spcBef>
                <a:spcPct val="20000"/>
              </a:spcBef>
            </a:pPr>
            <a:r>
              <a:rPr lang="es-ES_tradnl" sz="14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Miedo a perder el control/ </a:t>
            </a:r>
          </a:p>
          <a:p>
            <a:pPr algn="ctr">
              <a:spcBef>
                <a:spcPct val="20000"/>
              </a:spcBef>
            </a:pPr>
            <a:r>
              <a:rPr lang="es-ES_tradnl" sz="14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a volverse loco/ a morir</a:t>
            </a:r>
          </a:p>
          <a:p>
            <a:pPr algn="ctr">
              <a:spcBef>
                <a:spcPct val="20000"/>
              </a:spcBef>
            </a:pPr>
            <a:r>
              <a:rPr lang="es-ES_tradnl" sz="14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Parestesias</a:t>
            </a:r>
          </a:p>
          <a:p>
            <a:pPr algn="ctr">
              <a:spcBef>
                <a:spcPct val="20000"/>
              </a:spcBef>
            </a:pPr>
            <a:r>
              <a:rPr lang="es-ES_tradnl" sz="14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Escalofríos/sofocaciones</a:t>
            </a:r>
            <a:endParaRPr lang="es-ES" sz="1400" b="1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276600" y="4648200"/>
            <a:ext cx="1466850" cy="1241425"/>
          </a:xfrm>
          <a:prstGeom prst="rect">
            <a:avLst/>
          </a:prstGeom>
          <a:solidFill>
            <a:srgbClr val="000099"/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Miedo</a:t>
            </a:r>
          </a:p>
          <a:p>
            <a:pPr algn="ctr"/>
            <a:endParaRPr lang="es-AR" sz="1600" b="1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Ansiedad</a:t>
            </a:r>
          </a:p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anticipatoria</a:t>
            </a:r>
            <a:endParaRPr lang="es-ES" sz="1600" b="1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5105400" y="4495800"/>
            <a:ext cx="1487488" cy="1530350"/>
          </a:xfrm>
          <a:prstGeom prst="rect">
            <a:avLst/>
          </a:prstGeom>
          <a:solidFill>
            <a:srgbClr val="000099"/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Ideación </a:t>
            </a:r>
          </a:p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Catastrófica</a:t>
            </a:r>
          </a:p>
          <a:p>
            <a:pPr algn="ctr"/>
            <a:endParaRPr lang="es-AR" sz="1600" b="1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Sesgos</a:t>
            </a:r>
            <a:r>
              <a:rPr lang="es-AR" sz="14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 </a:t>
            </a:r>
          </a:p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cognitivos</a:t>
            </a:r>
            <a:endParaRPr lang="es-ES" sz="1600" b="1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7004050" y="4419600"/>
            <a:ext cx="1682750" cy="1241425"/>
          </a:xfrm>
          <a:prstGeom prst="rect">
            <a:avLst/>
          </a:prstGeom>
          <a:solidFill>
            <a:srgbClr val="000099"/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Parálisis</a:t>
            </a:r>
          </a:p>
          <a:p>
            <a:pPr algn="ctr"/>
            <a:endParaRPr lang="es-AR" sz="1600" b="1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Inquietud</a:t>
            </a:r>
            <a:endParaRPr lang="es-ES" sz="1600" b="1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</p:txBody>
      </p:sp>
      <p:cxnSp>
        <p:nvCxnSpPr>
          <p:cNvPr id="16391" name="AutoShape 7"/>
          <p:cNvCxnSpPr>
            <a:cxnSpLocks noChangeShapeType="1"/>
            <a:stCxn id="16386" idx="1"/>
          </p:cNvCxnSpPr>
          <p:nvPr/>
        </p:nvCxnSpPr>
        <p:spPr bwMode="auto">
          <a:xfrm rot="10800000" flipV="1">
            <a:off x="1522413" y="750888"/>
            <a:ext cx="1020762" cy="444500"/>
          </a:xfrm>
          <a:prstGeom prst="bentConnector3">
            <a:avLst>
              <a:gd name="adj1" fmla="val 49301"/>
            </a:avLst>
          </a:prstGeom>
          <a:noFill/>
          <a:ln w="63500">
            <a:solidFill>
              <a:srgbClr val="FFFF00"/>
            </a:solidFill>
            <a:miter lim="800000"/>
            <a:headEnd/>
            <a:tailEnd type="triangle" w="med" len="med"/>
          </a:ln>
        </p:spPr>
      </p:cxnSp>
      <p:cxnSp>
        <p:nvCxnSpPr>
          <p:cNvPr id="16392" name="AutoShape 8"/>
          <p:cNvCxnSpPr>
            <a:cxnSpLocks noChangeShapeType="1"/>
            <a:stCxn id="16386" idx="3"/>
            <a:endCxn id="16390" idx="0"/>
          </p:cNvCxnSpPr>
          <p:nvPr/>
        </p:nvCxnSpPr>
        <p:spPr bwMode="auto">
          <a:xfrm>
            <a:off x="6889750" y="750888"/>
            <a:ext cx="955675" cy="3656012"/>
          </a:xfrm>
          <a:prstGeom prst="bentConnector2">
            <a:avLst/>
          </a:prstGeom>
          <a:noFill/>
          <a:ln w="63500">
            <a:solidFill>
              <a:srgbClr val="FFFF00"/>
            </a:solidFill>
            <a:miter lim="800000"/>
            <a:headEnd/>
            <a:tailEnd type="triangle" w="med" len="med"/>
          </a:ln>
        </p:spPr>
      </p:cxn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3522663" y="1219200"/>
            <a:ext cx="0" cy="3200400"/>
          </a:xfrm>
          <a:prstGeom prst="line">
            <a:avLst/>
          </a:prstGeom>
          <a:noFill/>
          <a:ln w="635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5554663" y="1219200"/>
            <a:ext cx="0" cy="3200400"/>
          </a:xfrm>
          <a:prstGeom prst="line">
            <a:avLst/>
          </a:prstGeom>
          <a:noFill/>
          <a:ln w="635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539750" y="6021388"/>
            <a:ext cx="8675688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1600" b="1">
                <a:latin typeface="Verdana" pitchFamily="34" charset="0"/>
                <a:cs typeface="Times New Roman" pitchFamily="18" charset="0"/>
              </a:rPr>
              <a:t>Somáticos                     Emocionales         Cognitivos         Conductuales</a:t>
            </a:r>
          </a:p>
          <a:p>
            <a:r>
              <a:rPr lang="es-AR" sz="1400" b="1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							</a:t>
            </a:r>
          </a:p>
          <a:p>
            <a:r>
              <a:rPr lang="es-AR" sz="1400" b="1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							</a:t>
            </a:r>
            <a:endParaRPr lang="es-ES" sz="1600" b="1">
              <a:solidFill>
                <a:srgbClr val="FFFF00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484313"/>
            <a:ext cx="64008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s-MX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Descartar otras patologías:</a:t>
            </a:r>
          </a:p>
          <a:p>
            <a:pPr eaLnBrk="1" hangingPunct="1">
              <a:defRPr/>
            </a:pPr>
            <a:r>
              <a:rPr lang="es-MX" sz="28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Laboratorio rutina</a:t>
            </a:r>
          </a:p>
          <a:p>
            <a:pPr eaLnBrk="1" hangingPunct="1">
              <a:defRPr/>
            </a:pPr>
            <a:r>
              <a:rPr lang="es-MX" sz="28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ECG (Holter)</a:t>
            </a:r>
          </a:p>
          <a:p>
            <a:pPr eaLnBrk="1" hangingPunct="1">
              <a:defRPr/>
            </a:pPr>
            <a:r>
              <a:rPr lang="es-MX" sz="28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Ecocardiografía</a:t>
            </a:r>
          </a:p>
          <a:p>
            <a:pPr eaLnBrk="1" hangingPunct="1">
              <a:defRPr/>
            </a:pPr>
            <a:r>
              <a:rPr lang="es-MX" sz="28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EEG</a:t>
            </a:r>
          </a:p>
          <a:p>
            <a:pPr eaLnBrk="1" hangingPunct="1">
              <a:defRPr/>
            </a:pPr>
            <a:r>
              <a:rPr lang="es-MX" sz="28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TAC o RNM</a:t>
            </a:r>
          </a:p>
          <a:p>
            <a:pPr eaLnBrk="1" hangingPunct="1">
              <a:defRPr/>
            </a:pPr>
            <a:r>
              <a:rPr lang="es-MX" sz="28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Porfobilinógeno</a:t>
            </a:r>
          </a:p>
          <a:p>
            <a:pPr eaLnBrk="1" hangingPunct="1">
              <a:defRPr/>
            </a:pPr>
            <a:r>
              <a:rPr lang="es-MX" sz="28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Perfil tiroideo</a:t>
            </a:r>
          </a:p>
          <a:p>
            <a:pPr eaLnBrk="1" hangingPunct="1">
              <a:defRPr/>
            </a:pPr>
            <a:r>
              <a:rPr lang="es-MX" sz="28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Orina 24 hs: AVM y MOPEG</a:t>
            </a:r>
          </a:p>
          <a:p>
            <a:pPr eaLnBrk="1" hangingPunct="1">
              <a:defRPr/>
            </a:pPr>
            <a:endParaRPr lang="en-US" sz="2800" smtClean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62000" y="188913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MX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TRASTORNO DE PANICO</a:t>
            </a:r>
            <a:endParaRPr lang="en-US" b="1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6659563" y="6402388"/>
            <a:ext cx="2114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/>
              <a:t>Beretta P, ipbi 2007</a:t>
            </a:r>
          </a:p>
          <a:p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71488"/>
            <a:ext cx="8686800" cy="130175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eaLnBrk="1" hangingPunct="1">
              <a:lnSpc>
                <a:spcPct val="110000"/>
              </a:lnSpc>
              <a:defRPr/>
            </a:pPr>
            <a:r>
              <a:rPr lang="es-ES_tradnl" sz="4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TRASTORNO DE PANICO HIPOTESIS FISIOPATOLOGICAS </a:t>
            </a:r>
            <a:br>
              <a:rPr lang="es-ES_tradnl" sz="4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endParaRPr lang="es-ES_tradnl" sz="4000" b="1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209800"/>
            <a:ext cx="6858000" cy="43434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666750" indent="476250" eaLnBrk="1" hangingPunct="1">
              <a:defRPr/>
            </a:pPr>
            <a:r>
              <a:rPr lang="es-ES_tradnl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Acido Láctico</a:t>
            </a:r>
          </a:p>
          <a:p>
            <a:pPr marL="666750" indent="476250" eaLnBrk="1" hangingPunct="1">
              <a:defRPr/>
            </a:pPr>
            <a:r>
              <a:rPr lang="es-ES_tradnl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Respiratoría</a:t>
            </a:r>
          </a:p>
          <a:p>
            <a:pPr marL="666750" indent="476250" eaLnBrk="1" hangingPunct="1">
              <a:defRPr/>
            </a:pPr>
            <a:r>
              <a:rPr lang="es-ES_tradnl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Nordadrenérgica</a:t>
            </a:r>
          </a:p>
          <a:p>
            <a:pPr marL="666750" indent="476250" eaLnBrk="1" hangingPunct="1">
              <a:defRPr/>
            </a:pPr>
            <a:r>
              <a:rPr lang="es-ES_tradnl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Serotoninérgica</a:t>
            </a:r>
          </a:p>
          <a:p>
            <a:pPr marL="666750" indent="476250" eaLnBrk="1" hangingPunct="1">
              <a:defRPr/>
            </a:pPr>
            <a:r>
              <a:rPr lang="es-ES_tradnl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FNA</a:t>
            </a:r>
          </a:p>
          <a:p>
            <a:pPr marL="666750" indent="476250" eaLnBrk="1" hangingPunct="1">
              <a:defRPr/>
            </a:pPr>
            <a:r>
              <a:rPr lang="es-ES_tradnl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CCK</a:t>
            </a:r>
          </a:p>
          <a:p>
            <a:pPr marL="666750" indent="476250" eaLnBrk="1" hangingPunct="1">
              <a:defRPr/>
            </a:pPr>
            <a:r>
              <a:rPr lang="es-ES_tradnl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Otros Modelos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19088"/>
            <a:ext cx="8686800" cy="1190625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sz="4000" b="1" dirty="0" smtClean="0">
                <a:solidFill>
                  <a:schemeClr val="tx1"/>
                </a:solidFill>
                <a:latin typeface="Tahoma" pitchFamily="34" charset="0"/>
              </a:rPr>
              <a:t>TRASTORNO de PANICO </a:t>
            </a:r>
            <a:br>
              <a:rPr lang="es-ES_tradnl" sz="4000" b="1" dirty="0" smtClean="0">
                <a:solidFill>
                  <a:schemeClr val="tx1"/>
                </a:solidFill>
                <a:latin typeface="Tahoma" pitchFamily="34" charset="0"/>
              </a:rPr>
            </a:br>
            <a:r>
              <a:rPr lang="es-ES_tradnl" sz="4000" b="1" dirty="0" smtClean="0">
                <a:solidFill>
                  <a:schemeClr val="tx1"/>
                </a:solidFill>
                <a:latin typeface="Tahoma" pitchFamily="34" charset="0"/>
              </a:rPr>
              <a:t>HIPOTESIS RESPIRATORIA </a:t>
            </a:r>
            <a:br>
              <a:rPr lang="es-ES_tradnl" sz="4000" b="1" dirty="0" smtClean="0">
                <a:solidFill>
                  <a:schemeClr val="tx1"/>
                </a:solidFill>
                <a:latin typeface="Tahoma" pitchFamily="34" charset="0"/>
              </a:rPr>
            </a:br>
            <a:endParaRPr lang="es-ES_tradnl" sz="4000" b="1" dirty="0" smtClean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28775"/>
            <a:ext cx="8991600" cy="46482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s-ES_tradnl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Ataque es el resultante de anormalidades en la función respiratoria (acortamiento de la respiración</a:t>
            </a:r>
            <a:r>
              <a:rPr lang="es-ES_tradnl" sz="2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s-ES_tradnl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 problemas respiratorios </a:t>
            </a:r>
            <a:r>
              <a:rPr lang="es-ES_tradnl" sz="28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intracrisis</a:t>
            </a:r>
            <a:r>
              <a:rPr lang="es-ES_tradnl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).</a:t>
            </a:r>
            <a:r>
              <a:rPr lang="es-ES_tradnl" sz="2800" b="1" dirty="0" smtClean="0">
                <a:solidFill>
                  <a:schemeClr val="accent1"/>
                </a:solidFill>
                <a:latin typeface="Arial" charset="0"/>
              </a:rPr>
              <a:t> 							</a:t>
            </a:r>
            <a:r>
              <a:rPr lang="es-ES_tradnl" sz="2000" b="1" dirty="0" smtClean="0">
                <a:solidFill>
                  <a:srgbClr val="FFFF00"/>
                </a:solidFill>
                <a:latin typeface="Arial" charset="0"/>
              </a:rPr>
              <a:t>Klein 1993</a:t>
            </a:r>
            <a:endParaRPr lang="es-ES_tradnl" sz="2800" b="1" dirty="0" smtClean="0">
              <a:solidFill>
                <a:srgbClr val="FFFF00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es-ES_tradnl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Sintomatología de pánico es similar a los pacientes </a:t>
            </a:r>
            <a:r>
              <a:rPr lang="es-ES_tradnl" sz="28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hiperventiladores</a:t>
            </a:r>
            <a:r>
              <a:rPr lang="es-ES_tradnl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crónicos</a:t>
            </a:r>
            <a:r>
              <a:rPr lang="es-ES_tradnl" sz="2800" b="1" dirty="0" smtClean="0">
                <a:solidFill>
                  <a:schemeClr val="accent1"/>
                </a:solidFill>
                <a:latin typeface="Arial" charset="0"/>
              </a:rPr>
              <a:t>. </a:t>
            </a:r>
            <a:r>
              <a:rPr lang="es-ES_tradnl" sz="2000" b="1" i="1" dirty="0" err="1" smtClean="0">
                <a:solidFill>
                  <a:srgbClr val="FFFF00"/>
                </a:solidFill>
                <a:latin typeface="Arial" charset="0"/>
              </a:rPr>
              <a:t>Hibbert</a:t>
            </a:r>
            <a:r>
              <a:rPr lang="es-ES_tradnl" sz="2000" b="1" i="1" dirty="0" smtClean="0">
                <a:solidFill>
                  <a:srgbClr val="FFFF00"/>
                </a:solidFill>
                <a:latin typeface="Arial" charset="0"/>
              </a:rPr>
              <a:t> 1984</a:t>
            </a:r>
            <a:r>
              <a:rPr lang="es-ES_tradnl" sz="1800" b="1" i="1" dirty="0" smtClean="0">
                <a:solidFill>
                  <a:schemeClr val="accent1"/>
                </a:solidFill>
                <a:latin typeface="Arial" charset="0"/>
              </a:rPr>
              <a:t> </a:t>
            </a:r>
          </a:p>
          <a:p>
            <a:pPr eaLnBrk="1" hangingPunct="1">
              <a:defRPr/>
            </a:pPr>
            <a:endParaRPr lang="es-ES_tradnl" sz="2800" b="1" dirty="0" smtClean="0">
              <a:solidFill>
                <a:schemeClr val="accent1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es-ES_tradnl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30-50 % de pacientes reproducen crisis ante hiperventilación en habitación cerrada</a:t>
            </a:r>
            <a:r>
              <a:rPr lang="es-ES_tradnl" sz="2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</a:t>
            </a:r>
            <a:r>
              <a:rPr lang="es-ES_tradnl" sz="28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Sugiriendo un rol de la disminución en la pCO2.</a:t>
            </a:r>
            <a:r>
              <a:rPr lang="es-ES_tradnl" sz="2000" b="1" i="1" dirty="0" smtClean="0">
                <a:solidFill>
                  <a:schemeClr val="accent1"/>
                </a:solidFill>
                <a:latin typeface="Arial" charset="0"/>
              </a:rPr>
              <a:t> </a:t>
            </a:r>
            <a:r>
              <a:rPr lang="es-ES_tradnl" sz="2000" b="1" dirty="0" smtClean="0">
                <a:solidFill>
                  <a:srgbClr val="FFFF00"/>
                </a:solidFill>
                <a:latin typeface="Arial" charset="0"/>
              </a:rPr>
              <a:t>						Gorman 1988 - </a:t>
            </a:r>
            <a:r>
              <a:rPr lang="es-ES_tradnl" sz="2000" b="1" dirty="0" err="1" smtClean="0">
                <a:solidFill>
                  <a:srgbClr val="FFFF00"/>
                </a:solidFill>
                <a:latin typeface="Arial" charset="0"/>
              </a:rPr>
              <a:t>Rapee</a:t>
            </a:r>
            <a:r>
              <a:rPr lang="es-ES_tradnl" sz="2000" b="1" dirty="0" smtClean="0">
                <a:solidFill>
                  <a:srgbClr val="FFFF00"/>
                </a:solidFill>
                <a:latin typeface="Arial" charset="0"/>
              </a:rPr>
              <a:t> 1986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743200"/>
            <a:ext cx="7620000" cy="3276600"/>
          </a:xfrm>
        </p:spPr>
        <p:txBody>
          <a:bodyPr/>
          <a:lstStyle/>
          <a:p>
            <a:pPr eaLnBrk="1" hangingPunct="1">
              <a:defRPr/>
            </a:pPr>
            <a:r>
              <a:rPr lang="es-MX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Preocupaciones por varias situaciones</a:t>
            </a:r>
          </a:p>
          <a:p>
            <a:pPr eaLnBrk="1" hangingPunct="1">
              <a:defRPr/>
            </a:pPr>
            <a:endParaRPr lang="es-MX" sz="2800" dirty="0" smtClean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s-MX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Pensamiento Catastrófico</a:t>
            </a:r>
          </a:p>
          <a:p>
            <a:pPr eaLnBrk="1" hangingPunct="1">
              <a:defRPr/>
            </a:pPr>
            <a:r>
              <a:rPr lang="es-MX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(sobrevalorización del riesgo)</a:t>
            </a:r>
            <a:endParaRPr lang="en-US" sz="2800" dirty="0" smtClean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762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MX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TRASTORNO DE ANSIEDAD GENERALIZADA</a:t>
            </a:r>
            <a:endParaRPr lang="en-US" sz="44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36868" name="Text Box 6"/>
          <p:cNvSpPr txBox="1">
            <a:spLocks noChangeArrowheads="1"/>
          </p:cNvSpPr>
          <p:nvPr/>
        </p:nvSpPr>
        <p:spPr bwMode="auto">
          <a:xfrm>
            <a:off x="6208713" y="6042025"/>
            <a:ext cx="2114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FFFF00"/>
                </a:solidFill>
              </a:rPr>
              <a:t>Beretta P, ipbi 2007</a:t>
            </a:r>
          </a:p>
          <a:p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2555875" y="304800"/>
            <a:ext cx="3997325" cy="892175"/>
          </a:xfrm>
          <a:prstGeom prst="rect">
            <a:avLst/>
          </a:prstGeom>
          <a:solidFill>
            <a:srgbClr val="000099"/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AR" sz="2000" b="1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TRASTORNO DE ANSIEDAD </a:t>
            </a:r>
          </a:p>
          <a:p>
            <a:pPr algn="ctr"/>
            <a:r>
              <a:rPr lang="es-AR" sz="2000" b="1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GENERALIZADA</a:t>
            </a:r>
            <a:endParaRPr lang="es-ES" sz="2000" b="1">
              <a:solidFill>
                <a:schemeClr val="bg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730250" y="2276475"/>
            <a:ext cx="1708150" cy="3149600"/>
          </a:xfrm>
          <a:prstGeom prst="rect">
            <a:avLst/>
          </a:prstGeom>
          <a:solidFill>
            <a:srgbClr val="000099"/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AR" sz="1800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Alteraciones</a:t>
            </a:r>
          </a:p>
          <a:p>
            <a:pPr algn="ctr"/>
            <a:r>
              <a:rPr lang="es-AR" sz="1800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del sueño</a:t>
            </a:r>
          </a:p>
          <a:p>
            <a:pPr algn="ctr"/>
            <a:r>
              <a:rPr lang="es-AR" sz="1800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Irritabilidad</a:t>
            </a:r>
          </a:p>
          <a:p>
            <a:pPr algn="ctr"/>
            <a:r>
              <a:rPr lang="es-AR" sz="1800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Vigilancia</a:t>
            </a:r>
          </a:p>
          <a:p>
            <a:pPr algn="ctr"/>
            <a:r>
              <a:rPr lang="es-AR" sz="1800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Registo</a:t>
            </a:r>
          </a:p>
          <a:p>
            <a:pPr algn="ctr"/>
            <a:r>
              <a:rPr lang="es-AR" sz="1800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Hiperactividad</a:t>
            </a:r>
          </a:p>
          <a:p>
            <a:pPr algn="ctr"/>
            <a:r>
              <a:rPr lang="es-AR" sz="1800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autonómica</a:t>
            </a:r>
            <a:endParaRPr lang="es-ES" sz="1800" b="1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2913063" y="3933825"/>
            <a:ext cx="1285875" cy="1530350"/>
          </a:xfrm>
          <a:prstGeom prst="rect">
            <a:avLst/>
          </a:prstGeom>
          <a:solidFill>
            <a:srgbClr val="000099"/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AR" sz="1800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Ansiedad</a:t>
            </a:r>
          </a:p>
          <a:p>
            <a:pPr algn="ctr"/>
            <a:r>
              <a:rPr lang="es-AR" sz="1800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“top down”</a:t>
            </a: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4876800" y="4149725"/>
            <a:ext cx="1422400" cy="1143000"/>
          </a:xfrm>
          <a:prstGeom prst="rect">
            <a:avLst/>
          </a:prstGeom>
          <a:solidFill>
            <a:srgbClr val="000099"/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AR" sz="1800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Preocupación</a:t>
            </a:r>
          </a:p>
          <a:p>
            <a:pPr algn="ctr"/>
            <a:endParaRPr lang="es-AR" sz="1800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  <a:p>
            <a:pPr algn="ctr"/>
            <a:r>
              <a:rPr lang="es-AR" sz="1800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Anticipación</a:t>
            </a:r>
            <a:endParaRPr lang="es-ES" sz="1800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7004050" y="4149725"/>
            <a:ext cx="1758950" cy="1096963"/>
          </a:xfrm>
          <a:prstGeom prst="rect">
            <a:avLst/>
          </a:prstGeom>
          <a:solidFill>
            <a:srgbClr val="000099"/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AR" sz="1800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Tensión</a:t>
            </a:r>
          </a:p>
          <a:p>
            <a:pPr algn="ctr"/>
            <a:r>
              <a:rPr lang="es-AR" sz="1800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Motora</a:t>
            </a:r>
          </a:p>
          <a:p>
            <a:pPr algn="ctr"/>
            <a:endParaRPr lang="es-AR" sz="1800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  <a:p>
            <a:pPr algn="ctr"/>
            <a:r>
              <a:rPr lang="es-AR" sz="1800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Inquietud</a:t>
            </a:r>
            <a:endParaRPr lang="es-ES" sz="1800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</p:txBody>
      </p:sp>
      <p:cxnSp>
        <p:nvCxnSpPr>
          <p:cNvPr id="37895" name="AutoShape 7"/>
          <p:cNvCxnSpPr>
            <a:cxnSpLocks noChangeShapeType="1"/>
          </p:cNvCxnSpPr>
          <p:nvPr/>
        </p:nvCxnSpPr>
        <p:spPr bwMode="auto">
          <a:xfrm rot="10800000" flipV="1">
            <a:off x="1476375" y="692150"/>
            <a:ext cx="1112838" cy="1501775"/>
          </a:xfrm>
          <a:prstGeom prst="bentConnector2">
            <a:avLst/>
          </a:prstGeom>
          <a:noFill/>
          <a:ln w="63500">
            <a:solidFill>
              <a:srgbClr val="FFFF00"/>
            </a:solidFill>
            <a:miter lim="800000"/>
            <a:headEnd/>
            <a:tailEnd type="triangle" w="med" len="med"/>
          </a:ln>
        </p:spPr>
      </p:cxnSp>
      <p:cxnSp>
        <p:nvCxnSpPr>
          <p:cNvPr id="37896" name="AutoShape 8"/>
          <p:cNvCxnSpPr>
            <a:cxnSpLocks noChangeShapeType="1"/>
          </p:cNvCxnSpPr>
          <p:nvPr/>
        </p:nvCxnSpPr>
        <p:spPr bwMode="auto">
          <a:xfrm>
            <a:off x="6516688" y="404813"/>
            <a:ext cx="1317625" cy="3644900"/>
          </a:xfrm>
          <a:prstGeom prst="bentConnector2">
            <a:avLst/>
          </a:prstGeom>
          <a:noFill/>
          <a:ln w="63500">
            <a:solidFill>
              <a:srgbClr val="FFFF00"/>
            </a:solidFill>
            <a:miter lim="800000"/>
            <a:headEnd/>
            <a:tailEnd type="triangle" w="med" len="med"/>
          </a:ln>
        </p:spPr>
      </p:cxnSp>
      <p:sp>
        <p:nvSpPr>
          <p:cNvPr id="37897" name="Line 9"/>
          <p:cNvSpPr>
            <a:spLocks noChangeShapeType="1"/>
          </p:cNvSpPr>
          <p:nvPr/>
        </p:nvSpPr>
        <p:spPr bwMode="auto">
          <a:xfrm>
            <a:off x="3563938" y="1484313"/>
            <a:ext cx="0" cy="2049462"/>
          </a:xfrm>
          <a:prstGeom prst="line">
            <a:avLst/>
          </a:prstGeom>
          <a:noFill/>
          <a:ln w="635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>
            <a:off x="5580063" y="1341438"/>
            <a:ext cx="0" cy="2592387"/>
          </a:xfrm>
          <a:prstGeom prst="line">
            <a:avLst/>
          </a:prstGeom>
          <a:noFill/>
          <a:ln w="635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657225" y="5661025"/>
            <a:ext cx="84566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1600" b="1">
                <a:latin typeface="Verdana" pitchFamily="34" charset="0"/>
                <a:cs typeface="Times New Roman" pitchFamily="18" charset="0"/>
              </a:rPr>
              <a:t>Somáticos                 Emocionales          Cognitivos        Conductuales</a:t>
            </a:r>
          </a:p>
          <a:p>
            <a:r>
              <a:rPr lang="es-AR" sz="1600" b="1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					              </a:t>
            </a:r>
          </a:p>
          <a:p>
            <a:r>
              <a:rPr lang="es-AR" sz="1600" b="1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							</a:t>
            </a:r>
            <a:endParaRPr lang="es-ES" sz="1800" b="1">
              <a:solidFill>
                <a:srgbClr val="FFFF00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Oval 2"/>
          <p:cNvSpPr>
            <a:spLocks noChangeArrowheads="1"/>
          </p:cNvSpPr>
          <p:nvPr/>
        </p:nvSpPr>
        <p:spPr bwMode="auto">
          <a:xfrm>
            <a:off x="254000" y="457200"/>
            <a:ext cx="3860800" cy="2457450"/>
          </a:xfrm>
          <a:prstGeom prst="ellipse">
            <a:avLst/>
          </a:prstGeom>
          <a:gradFill rotWithShape="0">
            <a:gsLst>
              <a:gs pos="0">
                <a:srgbClr val="0000FF">
                  <a:gamma/>
                  <a:shade val="46275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s-ES_tradnl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cs typeface="Times New Roman" pitchFamily="18" charset="0"/>
              </a:rPr>
              <a:t>MIEDO</a:t>
            </a:r>
          </a:p>
          <a:p>
            <a:pPr algn="ctr" eaLnBrk="0" hangingPunct="0">
              <a:defRPr/>
            </a:pPr>
            <a:r>
              <a:rPr lang="es-ES_tradnl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cs typeface="Times New Roman" pitchFamily="18" charset="0"/>
              </a:rPr>
              <a:t>Amenaza</a:t>
            </a:r>
            <a:endParaRPr lang="es-ES_tradnl" sz="3200" dirty="0"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66563" name="Oval 3"/>
          <p:cNvSpPr>
            <a:spLocks noChangeArrowheads="1"/>
          </p:cNvSpPr>
          <p:nvPr/>
        </p:nvSpPr>
        <p:spPr bwMode="auto">
          <a:xfrm>
            <a:off x="5181600" y="533400"/>
            <a:ext cx="3708400" cy="2438400"/>
          </a:xfrm>
          <a:prstGeom prst="ellipse">
            <a:avLst/>
          </a:prstGeom>
          <a:gradFill rotWithShape="0">
            <a:gsLst>
              <a:gs pos="0">
                <a:srgbClr val="808000">
                  <a:gamma/>
                  <a:shade val="0"/>
                  <a:invGamma/>
                </a:srgbClr>
              </a:gs>
              <a:gs pos="50000">
                <a:srgbClr val="808000"/>
              </a:gs>
              <a:gs pos="100000">
                <a:srgbClr val="808000">
                  <a:gamma/>
                  <a:shade val="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s-ES_tradnl" sz="5400" b="1" dirty="0">
                <a:solidFill>
                  <a:srgbClr val="CC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cs typeface="Times New Roman" pitchFamily="18" charset="0"/>
              </a:rPr>
              <a:t>ESTRÉS</a:t>
            </a:r>
          </a:p>
          <a:p>
            <a:pPr algn="ctr" eaLnBrk="0" hangingPunct="0">
              <a:defRPr/>
            </a:pPr>
            <a:r>
              <a:rPr lang="es-ES_tradnl" sz="5400" b="1" dirty="0">
                <a:solidFill>
                  <a:srgbClr val="CC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cs typeface="Times New Roman" pitchFamily="18" charset="0"/>
              </a:rPr>
              <a:t>Alerta</a:t>
            </a:r>
            <a:endParaRPr lang="es-ES_tradnl" sz="3200" dirty="0">
              <a:solidFill>
                <a:srgbClr val="CCCC00"/>
              </a:solidFill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66564" name="Oval 4"/>
          <p:cNvSpPr>
            <a:spLocks noChangeArrowheads="1"/>
          </p:cNvSpPr>
          <p:nvPr/>
        </p:nvSpPr>
        <p:spPr bwMode="auto">
          <a:xfrm>
            <a:off x="2362200" y="3810000"/>
            <a:ext cx="5105400" cy="2438400"/>
          </a:xfrm>
          <a:prstGeom prst="ellipse">
            <a:avLst/>
          </a:prstGeom>
          <a:gradFill rotWithShape="0">
            <a:gsLst>
              <a:gs pos="0">
                <a:srgbClr val="FF0000">
                  <a:gamma/>
                  <a:shade val="19216"/>
                  <a:invGamma/>
                </a:srgbClr>
              </a:gs>
              <a:gs pos="50000">
                <a:srgbClr val="FF0000"/>
              </a:gs>
              <a:gs pos="100000">
                <a:srgbClr val="FF0000">
                  <a:gamma/>
                  <a:shade val="19216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s-ES_tradnl" sz="5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 Unicode MS" pitchFamily="34" charset="-128"/>
                <a:cs typeface="Times New Roman" pitchFamily="18" charset="0"/>
              </a:rPr>
              <a:t>ANSIEDAD</a:t>
            </a:r>
          </a:p>
          <a:p>
            <a:pPr algn="ctr" eaLnBrk="0" hangingPunct="0">
              <a:defRPr/>
            </a:pPr>
            <a:r>
              <a:rPr lang="es-ES_tradnl" sz="5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 Unicode MS" pitchFamily="34" charset="-128"/>
                <a:cs typeface="Times New Roman" pitchFamily="18" charset="0"/>
              </a:rPr>
              <a:t>Conflicto</a:t>
            </a:r>
            <a:endParaRPr lang="es-ES_tradnl" sz="3600" b="1" dirty="0">
              <a:effectLst>
                <a:outerShdw blurRad="38100" dist="38100" dir="2700000" algn="tl">
                  <a:srgbClr val="FFFFFF"/>
                </a:outerShdw>
              </a:effectLst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3759200" y="1371600"/>
            <a:ext cx="1998663" cy="723900"/>
          </a:xfrm>
          <a:prstGeom prst="leftRightArrow">
            <a:avLst>
              <a:gd name="adj1" fmla="val 50000"/>
              <a:gd name="adj2" fmla="val 55219"/>
            </a:avLst>
          </a:prstGeom>
          <a:solidFill>
            <a:srgbClr val="8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_tradnl" sz="2400"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 rot="7429297">
            <a:off x="5138738" y="2876550"/>
            <a:ext cx="1955800" cy="803275"/>
          </a:xfrm>
          <a:prstGeom prst="leftRightArrow">
            <a:avLst>
              <a:gd name="adj1" fmla="val 50000"/>
              <a:gd name="adj2" fmla="val 48696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HN"/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 rot="3305124">
            <a:off x="2358231" y="2997994"/>
            <a:ext cx="1995488" cy="698500"/>
          </a:xfrm>
          <a:prstGeom prst="leftRightArrow">
            <a:avLst>
              <a:gd name="adj1" fmla="val 50000"/>
              <a:gd name="adj2" fmla="val 57136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HN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5851525" y="6286500"/>
            <a:ext cx="186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800" b="1">
                <a:solidFill>
                  <a:srgbClr val="FFFF00"/>
                </a:solidFill>
              </a:rPr>
              <a:t>Marquez M 2002</a:t>
            </a:r>
            <a:endParaRPr lang="es-ES" sz="18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3521075" y="6324600"/>
            <a:ext cx="5457825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lvl="1" algn="r" eaLnBrk="0" hangingPunct="0"/>
            <a:r>
              <a:rPr lang="sv-SE" sz="1400" b="1">
                <a:latin typeface="Arial" charset="0"/>
              </a:rPr>
              <a:t>Barlow et al. </a:t>
            </a:r>
            <a:r>
              <a:rPr lang="sv-SE" sz="1400" b="1" i="1">
                <a:latin typeface="Arial" charset="0"/>
              </a:rPr>
              <a:t>Am J Psychiatry</a:t>
            </a:r>
            <a:r>
              <a:rPr lang="sv-SE" sz="1400" b="1">
                <a:latin typeface="Arial" charset="0"/>
              </a:rPr>
              <a:t> 1986; 143: 40-44.</a:t>
            </a:r>
            <a:br>
              <a:rPr lang="sv-SE" sz="1400" b="1">
                <a:latin typeface="Arial" charset="0"/>
              </a:rPr>
            </a:br>
            <a:r>
              <a:rPr lang="sv-SE" sz="1400" b="1">
                <a:latin typeface="Arial" charset="0"/>
              </a:rPr>
              <a:t>Sanderson &amp; Barlow </a:t>
            </a:r>
            <a:r>
              <a:rPr lang="sv-SE" sz="1400" b="1" i="1">
                <a:latin typeface="Arial" charset="0"/>
              </a:rPr>
              <a:t>J Nerv Ment Dis</a:t>
            </a:r>
            <a:r>
              <a:rPr lang="sv-SE" sz="1400" b="1">
                <a:latin typeface="Arial" charset="0"/>
              </a:rPr>
              <a:t> 1990; 178: 588-591</a:t>
            </a:r>
            <a:r>
              <a:rPr lang="sv-SE" sz="1400" b="1">
                <a:solidFill>
                  <a:srgbClr val="FFFF00"/>
                </a:solidFill>
                <a:latin typeface="Arial" charset="0"/>
              </a:rPr>
              <a:t>.</a:t>
            </a:r>
          </a:p>
        </p:txBody>
      </p:sp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-381000" y="5397500"/>
            <a:ext cx="97536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190500" lvl="1" algn="ctr" eaLnBrk="0" hangingPunct="0">
              <a:defRPr/>
            </a:pPr>
            <a:r>
              <a:rPr lang="sv-SE" sz="2500" b="1" i="1">
                <a:solidFill>
                  <a:srgbClr val="FF0066"/>
                </a:solidFill>
                <a:latin typeface="Arial" charset="0"/>
              </a:rPr>
              <a:t>¿Se preocupa usted excesivamente por cosas pequeñas?</a:t>
            </a:r>
            <a:endParaRPr lang="sv-SE" sz="2500" b="1" i="1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973138"/>
            <a:ext cx="7772400" cy="415925"/>
          </a:xfrm>
        </p:spPr>
        <p:txBody>
          <a:bodyPr/>
          <a:lstStyle/>
          <a:p>
            <a:pPr eaLnBrk="1" hangingPunct="1"/>
            <a:r>
              <a:rPr lang="sv-SE" b="1" smtClean="0">
                <a:solidFill>
                  <a:schemeClr val="tx1"/>
                </a:solidFill>
                <a:latin typeface="Tahoma" pitchFamily="34" charset="0"/>
              </a:rPr>
              <a:t>Aprensión ansiosa</a:t>
            </a: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sz="2800" b="1" smtClean="0">
                <a:solidFill>
                  <a:schemeClr val="accent1"/>
                </a:solidFill>
                <a:latin typeface="Arial" charset="0"/>
              </a:rPr>
              <a:t>Un estado de ánimo caracterizado por:</a:t>
            </a:r>
          </a:p>
          <a:p>
            <a:pPr eaLnBrk="1" hangingPunct="1"/>
            <a:endParaRPr lang="sv-SE" sz="2800" b="1" smtClean="0">
              <a:solidFill>
                <a:schemeClr val="accent1"/>
              </a:solidFill>
              <a:latin typeface="Arial" charset="0"/>
            </a:endParaRPr>
          </a:p>
          <a:p>
            <a:pPr lvl="1" eaLnBrk="1" hangingPunct="1"/>
            <a:r>
              <a:rPr lang="sv-SE" sz="2400" b="1" smtClean="0">
                <a:solidFill>
                  <a:schemeClr val="accent1"/>
                </a:solidFill>
                <a:latin typeface="Arial" charset="0"/>
              </a:rPr>
              <a:t>Afecto negativo</a:t>
            </a:r>
          </a:p>
          <a:p>
            <a:pPr lvl="1" eaLnBrk="1" hangingPunct="1"/>
            <a:r>
              <a:rPr lang="sv-SE" sz="2400" b="1" smtClean="0">
                <a:solidFill>
                  <a:schemeClr val="accent1"/>
                </a:solidFill>
                <a:latin typeface="Arial" charset="0"/>
              </a:rPr>
              <a:t>Despertarse repetidas veces y de forma crónica</a:t>
            </a:r>
          </a:p>
          <a:p>
            <a:pPr lvl="1" eaLnBrk="1" hangingPunct="1"/>
            <a:r>
              <a:rPr lang="sv-SE" sz="2400" b="1" smtClean="0">
                <a:solidFill>
                  <a:schemeClr val="accent1"/>
                </a:solidFill>
                <a:latin typeface="Arial" charset="0"/>
              </a:rPr>
              <a:t>Sentido de incontrolabilidad</a:t>
            </a:r>
          </a:p>
          <a:p>
            <a:pPr lvl="1" eaLnBrk="1" hangingPunct="1"/>
            <a:r>
              <a:rPr lang="sv-SE" sz="2400" b="1" smtClean="0">
                <a:solidFill>
                  <a:schemeClr val="accent1"/>
                </a:solidFill>
                <a:latin typeface="Arial" charset="0"/>
              </a:rPr>
              <a:t>Atención orientada a las amenazas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2"/>
          <p:cNvGrpSpPr>
            <a:grpSpLocks/>
          </p:cNvGrpSpPr>
          <p:nvPr/>
        </p:nvGrpSpPr>
        <p:grpSpPr bwMode="auto">
          <a:xfrm>
            <a:off x="395288" y="2420938"/>
            <a:ext cx="7221537" cy="3440112"/>
            <a:chOff x="897" y="1248"/>
            <a:chExt cx="4549" cy="2167"/>
          </a:xfrm>
        </p:grpSpPr>
        <p:grpSp>
          <p:nvGrpSpPr>
            <p:cNvPr id="39941" name="Group 3"/>
            <p:cNvGrpSpPr>
              <a:grpSpLocks/>
            </p:cNvGrpSpPr>
            <p:nvPr/>
          </p:nvGrpSpPr>
          <p:grpSpPr bwMode="auto">
            <a:xfrm>
              <a:off x="897" y="1248"/>
              <a:ext cx="4376" cy="2167"/>
              <a:chOff x="1104" y="1248"/>
              <a:chExt cx="3408" cy="2352"/>
            </a:xfrm>
          </p:grpSpPr>
          <p:sp>
            <p:nvSpPr>
              <p:cNvPr id="39943" name="Line 4"/>
              <p:cNvSpPr>
                <a:spLocks noChangeShapeType="1"/>
              </p:cNvSpPr>
              <p:nvPr/>
            </p:nvSpPr>
            <p:spPr bwMode="auto">
              <a:xfrm>
                <a:off x="1104" y="2784"/>
                <a:ext cx="9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44" name="Line 5"/>
              <p:cNvSpPr>
                <a:spLocks noChangeShapeType="1"/>
              </p:cNvSpPr>
              <p:nvPr/>
            </p:nvSpPr>
            <p:spPr bwMode="auto">
              <a:xfrm>
                <a:off x="1104" y="2400"/>
                <a:ext cx="9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45" name="Line 6"/>
              <p:cNvSpPr>
                <a:spLocks noChangeShapeType="1"/>
              </p:cNvSpPr>
              <p:nvPr/>
            </p:nvSpPr>
            <p:spPr bwMode="auto">
              <a:xfrm>
                <a:off x="1104" y="3168"/>
                <a:ext cx="9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46" name="Line 7"/>
              <p:cNvSpPr>
                <a:spLocks noChangeShapeType="1"/>
              </p:cNvSpPr>
              <p:nvPr/>
            </p:nvSpPr>
            <p:spPr bwMode="auto">
              <a:xfrm>
                <a:off x="1104" y="2016"/>
                <a:ext cx="9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47" name="Line 8"/>
              <p:cNvSpPr>
                <a:spLocks noChangeShapeType="1"/>
              </p:cNvSpPr>
              <p:nvPr/>
            </p:nvSpPr>
            <p:spPr bwMode="auto">
              <a:xfrm>
                <a:off x="1104" y="1632"/>
                <a:ext cx="9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48" name="Line 9"/>
              <p:cNvSpPr>
                <a:spLocks noChangeShapeType="1"/>
              </p:cNvSpPr>
              <p:nvPr/>
            </p:nvSpPr>
            <p:spPr bwMode="auto">
              <a:xfrm>
                <a:off x="1104" y="1248"/>
                <a:ext cx="9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49" name="Line 10"/>
              <p:cNvSpPr>
                <a:spLocks noChangeShapeType="1"/>
              </p:cNvSpPr>
              <p:nvPr/>
            </p:nvSpPr>
            <p:spPr bwMode="auto">
              <a:xfrm flipV="1">
                <a:off x="1488" y="3504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0" name="Line 11"/>
              <p:cNvSpPr>
                <a:spLocks noChangeShapeType="1"/>
              </p:cNvSpPr>
              <p:nvPr/>
            </p:nvSpPr>
            <p:spPr bwMode="auto">
              <a:xfrm flipV="1">
                <a:off x="1824" y="3504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1" name="Line 12"/>
              <p:cNvSpPr>
                <a:spLocks noChangeShapeType="1"/>
              </p:cNvSpPr>
              <p:nvPr/>
            </p:nvSpPr>
            <p:spPr bwMode="auto">
              <a:xfrm flipV="1">
                <a:off x="2160" y="3504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2" name="Line 13"/>
              <p:cNvSpPr>
                <a:spLocks noChangeShapeType="1"/>
              </p:cNvSpPr>
              <p:nvPr/>
            </p:nvSpPr>
            <p:spPr bwMode="auto">
              <a:xfrm flipV="1">
                <a:off x="2496" y="3504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3" name="Line 14"/>
              <p:cNvSpPr>
                <a:spLocks noChangeShapeType="1"/>
              </p:cNvSpPr>
              <p:nvPr/>
            </p:nvSpPr>
            <p:spPr bwMode="auto">
              <a:xfrm flipV="1">
                <a:off x="2832" y="3504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4" name="Line 15"/>
              <p:cNvSpPr>
                <a:spLocks noChangeShapeType="1"/>
              </p:cNvSpPr>
              <p:nvPr/>
            </p:nvSpPr>
            <p:spPr bwMode="auto">
              <a:xfrm flipV="1">
                <a:off x="3168" y="3504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5" name="Line 16"/>
              <p:cNvSpPr>
                <a:spLocks noChangeShapeType="1"/>
              </p:cNvSpPr>
              <p:nvPr/>
            </p:nvSpPr>
            <p:spPr bwMode="auto">
              <a:xfrm flipV="1">
                <a:off x="3504" y="3504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6" name="Line 17"/>
              <p:cNvSpPr>
                <a:spLocks noChangeShapeType="1"/>
              </p:cNvSpPr>
              <p:nvPr/>
            </p:nvSpPr>
            <p:spPr bwMode="auto">
              <a:xfrm flipV="1">
                <a:off x="3840" y="3504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7" name="Line 18"/>
              <p:cNvSpPr>
                <a:spLocks noChangeShapeType="1"/>
              </p:cNvSpPr>
              <p:nvPr/>
            </p:nvSpPr>
            <p:spPr bwMode="auto">
              <a:xfrm flipV="1">
                <a:off x="4176" y="3504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8" name="Freeform 19"/>
              <p:cNvSpPr>
                <a:spLocks/>
              </p:cNvSpPr>
              <p:nvPr/>
            </p:nvSpPr>
            <p:spPr bwMode="auto">
              <a:xfrm>
                <a:off x="1152" y="2208"/>
                <a:ext cx="3312" cy="240"/>
              </a:xfrm>
              <a:custGeom>
                <a:avLst/>
                <a:gdLst>
                  <a:gd name="T0" fmla="*/ 0 w 3312"/>
                  <a:gd name="T1" fmla="*/ 240 h 240"/>
                  <a:gd name="T2" fmla="*/ 288 w 3312"/>
                  <a:gd name="T3" fmla="*/ 0 h 240"/>
                  <a:gd name="T4" fmla="*/ 672 w 3312"/>
                  <a:gd name="T5" fmla="*/ 240 h 240"/>
                  <a:gd name="T6" fmla="*/ 1008 w 3312"/>
                  <a:gd name="T7" fmla="*/ 0 h 240"/>
                  <a:gd name="T8" fmla="*/ 1344 w 3312"/>
                  <a:gd name="T9" fmla="*/ 240 h 240"/>
                  <a:gd name="T10" fmla="*/ 1680 w 3312"/>
                  <a:gd name="T11" fmla="*/ 0 h 240"/>
                  <a:gd name="T12" fmla="*/ 2016 w 3312"/>
                  <a:gd name="T13" fmla="*/ 240 h 240"/>
                  <a:gd name="T14" fmla="*/ 2352 w 3312"/>
                  <a:gd name="T15" fmla="*/ 0 h 240"/>
                  <a:gd name="T16" fmla="*/ 2688 w 3312"/>
                  <a:gd name="T17" fmla="*/ 240 h 240"/>
                  <a:gd name="T18" fmla="*/ 3024 w 3312"/>
                  <a:gd name="T19" fmla="*/ 0 h 240"/>
                  <a:gd name="T20" fmla="*/ 3312 w 3312"/>
                  <a:gd name="T21" fmla="*/ 240 h 24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312"/>
                  <a:gd name="T34" fmla="*/ 0 h 240"/>
                  <a:gd name="T35" fmla="*/ 3312 w 3312"/>
                  <a:gd name="T36" fmla="*/ 240 h 24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312" h="240">
                    <a:moveTo>
                      <a:pt x="0" y="240"/>
                    </a:moveTo>
                    <a:cubicBezTo>
                      <a:pt x="88" y="120"/>
                      <a:pt x="176" y="0"/>
                      <a:pt x="288" y="0"/>
                    </a:cubicBezTo>
                    <a:cubicBezTo>
                      <a:pt x="400" y="0"/>
                      <a:pt x="552" y="240"/>
                      <a:pt x="672" y="240"/>
                    </a:cubicBezTo>
                    <a:cubicBezTo>
                      <a:pt x="792" y="240"/>
                      <a:pt x="896" y="0"/>
                      <a:pt x="1008" y="0"/>
                    </a:cubicBezTo>
                    <a:cubicBezTo>
                      <a:pt x="1120" y="0"/>
                      <a:pt x="1232" y="240"/>
                      <a:pt x="1344" y="240"/>
                    </a:cubicBezTo>
                    <a:cubicBezTo>
                      <a:pt x="1456" y="240"/>
                      <a:pt x="1568" y="0"/>
                      <a:pt x="1680" y="0"/>
                    </a:cubicBezTo>
                    <a:cubicBezTo>
                      <a:pt x="1792" y="0"/>
                      <a:pt x="1904" y="240"/>
                      <a:pt x="2016" y="240"/>
                    </a:cubicBezTo>
                    <a:cubicBezTo>
                      <a:pt x="2128" y="240"/>
                      <a:pt x="2240" y="0"/>
                      <a:pt x="2352" y="0"/>
                    </a:cubicBezTo>
                    <a:cubicBezTo>
                      <a:pt x="2464" y="0"/>
                      <a:pt x="2576" y="240"/>
                      <a:pt x="2688" y="240"/>
                    </a:cubicBezTo>
                    <a:cubicBezTo>
                      <a:pt x="2800" y="240"/>
                      <a:pt x="2920" y="0"/>
                      <a:pt x="3024" y="0"/>
                    </a:cubicBezTo>
                    <a:cubicBezTo>
                      <a:pt x="3128" y="0"/>
                      <a:pt x="3264" y="200"/>
                      <a:pt x="3312" y="240"/>
                    </a:cubicBezTo>
                  </a:path>
                </a:pathLst>
              </a:custGeom>
              <a:noFill/>
              <a:ln w="38100">
                <a:solidFill>
                  <a:srgbClr val="FFFF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HN"/>
              </a:p>
            </p:txBody>
          </p:sp>
          <p:sp>
            <p:nvSpPr>
              <p:cNvPr id="39959" name="Line 20"/>
              <p:cNvSpPr>
                <a:spLocks noChangeShapeType="1"/>
              </p:cNvSpPr>
              <p:nvPr/>
            </p:nvSpPr>
            <p:spPr bwMode="auto">
              <a:xfrm flipV="1">
                <a:off x="1152" y="1248"/>
                <a:ext cx="0" cy="23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60" name="Line 21"/>
              <p:cNvSpPr>
                <a:spLocks noChangeShapeType="1"/>
              </p:cNvSpPr>
              <p:nvPr/>
            </p:nvSpPr>
            <p:spPr bwMode="auto">
              <a:xfrm flipV="1">
                <a:off x="1728" y="1392"/>
                <a:ext cx="0" cy="1008"/>
              </a:xfrm>
              <a:prstGeom prst="line">
                <a:avLst/>
              </a:prstGeom>
              <a:noFill/>
              <a:ln w="38100">
                <a:solidFill>
                  <a:srgbClr val="FFFF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61" name="Line 22"/>
              <p:cNvSpPr>
                <a:spLocks noChangeShapeType="1"/>
              </p:cNvSpPr>
              <p:nvPr/>
            </p:nvSpPr>
            <p:spPr bwMode="auto">
              <a:xfrm flipH="1" flipV="1">
                <a:off x="1728" y="1392"/>
                <a:ext cx="260" cy="960"/>
              </a:xfrm>
              <a:prstGeom prst="line">
                <a:avLst/>
              </a:prstGeom>
              <a:noFill/>
              <a:ln w="38100">
                <a:solidFill>
                  <a:srgbClr val="FFFF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62" name="Text Box 23"/>
              <p:cNvSpPr txBox="1">
                <a:spLocks noChangeArrowheads="1"/>
              </p:cNvSpPr>
              <p:nvPr/>
            </p:nvSpPr>
            <p:spPr bwMode="auto">
              <a:xfrm>
                <a:off x="1776" y="2428"/>
                <a:ext cx="442" cy="23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>
                    <a:solidFill>
                      <a:schemeClr val="accent1"/>
                    </a:solidFill>
                    <a:latin typeface="Verdana" pitchFamily="34" charset="0"/>
                    <a:cs typeface="Times New Roman" pitchFamily="18" charset="0"/>
                  </a:rPr>
                  <a:t>Días</a:t>
                </a:r>
              </a:p>
            </p:txBody>
          </p:sp>
          <p:sp>
            <p:nvSpPr>
              <p:cNvPr id="39963" name="Text Box 24"/>
              <p:cNvSpPr txBox="1">
                <a:spLocks noChangeArrowheads="1"/>
              </p:cNvSpPr>
              <p:nvPr/>
            </p:nvSpPr>
            <p:spPr bwMode="auto">
              <a:xfrm>
                <a:off x="3120" y="2428"/>
                <a:ext cx="580" cy="23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>
                    <a:solidFill>
                      <a:schemeClr val="accent1"/>
                    </a:solidFill>
                    <a:latin typeface="Verdana" pitchFamily="34" charset="0"/>
                    <a:cs typeface="Times New Roman" pitchFamily="18" charset="0"/>
                  </a:rPr>
                  <a:t>Sem</a:t>
                </a:r>
              </a:p>
            </p:txBody>
          </p:sp>
          <p:grpSp>
            <p:nvGrpSpPr>
              <p:cNvPr id="39964" name="Group 25"/>
              <p:cNvGrpSpPr>
                <a:grpSpLocks/>
              </p:cNvGrpSpPr>
              <p:nvPr/>
            </p:nvGrpSpPr>
            <p:grpSpPr bwMode="auto">
              <a:xfrm>
                <a:off x="2324" y="1342"/>
                <a:ext cx="864" cy="1088"/>
                <a:chOff x="2736" y="1360"/>
                <a:chExt cx="864" cy="1088"/>
              </a:xfrm>
            </p:grpSpPr>
            <p:sp>
              <p:nvSpPr>
                <p:cNvPr id="39967" name="Freeform 26"/>
                <p:cNvSpPr>
                  <a:spLocks/>
                </p:cNvSpPr>
                <p:nvPr/>
              </p:nvSpPr>
              <p:spPr bwMode="auto">
                <a:xfrm>
                  <a:off x="2736" y="1360"/>
                  <a:ext cx="480" cy="224"/>
                </a:xfrm>
                <a:custGeom>
                  <a:avLst/>
                  <a:gdLst>
                    <a:gd name="T0" fmla="*/ 480 w 480"/>
                    <a:gd name="T1" fmla="*/ 176 h 224"/>
                    <a:gd name="T2" fmla="*/ 384 w 480"/>
                    <a:gd name="T3" fmla="*/ 32 h 224"/>
                    <a:gd name="T4" fmla="*/ 144 w 480"/>
                    <a:gd name="T5" fmla="*/ 32 h 224"/>
                    <a:gd name="T6" fmla="*/ 0 w 480"/>
                    <a:gd name="T7" fmla="*/ 224 h 22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0"/>
                    <a:gd name="T13" fmla="*/ 0 h 224"/>
                    <a:gd name="T14" fmla="*/ 480 w 480"/>
                    <a:gd name="T15" fmla="*/ 224 h 22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0" h="224">
                      <a:moveTo>
                        <a:pt x="480" y="176"/>
                      </a:moveTo>
                      <a:cubicBezTo>
                        <a:pt x="460" y="116"/>
                        <a:pt x="440" y="56"/>
                        <a:pt x="384" y="32"/>
                      </a:cubicBezTo>
                      <a:cubicBezTo>
                        <a:pt x="328" y="8"/>
                        <a:pt x="208" y="0"/>
                        <a:pt x="144" y="32"/>
                      </a:cubicBezTo>
                      <a:cubicBezTo>
                        <a:pt x="80" y="64"/>
                        <a:pt x="24" y="192"/>
                        <a:pt x="0" y="224"/>
                      </a:cubicBezTo>
                    </a:path>
                  </a:pathLst>
                </a:custGeom>
                <a:noFill/>
                <a:ln w="38100">
                  <a:solidFill>
                    <a:srgbClr val="FFFF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HN"/>
                </a:p>
              </p:txBody>
            </p:sp>
            <p:sp>
              <p:nvSpPr>
                <p:cNvPr id="39968" name="Line 27"/>
                <p:cNvSpPr>
                  <a:spLocks noChangeShapeType="1"/>
                </p:cNvSpPr>
                <p:nvPr/>
              </p:nvSpPr>
              <p:spPr bwMode="auto">
                <a:xfrm>
                  <a:off x="3216" y="1536"/>
                  <a:ext cx="384" cy="912"/>
                </a:xfrm>
                <a:prstGeom prst="line">
                  <a:avLst/>
                </a:prstGeom>
                <a:noFill/>
                <a:ln w="38100">
                  <a:solidFill>
                    <a:srgbClr val="FFFF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969" name="Line 28"/>
                <p:cNvSpPr>
                  <a:spLocks noChangeShapeType="1"/>
                </p:cNvSpPr>
                <p:nvPr/>
              </p:nvSpPr>
              <p:spPr bwMode="auto">
                <a:xfrm>
                  <a:off x="2736" y="1584"/>
                  <a:ext cx="0" cy="768"/>
                </a:xfrm>
                <a:prstGeom prst="line">
                  <a:avLst/>
                </a:prstGeom>
                <a:noFill/>
                <a:ln w="38100">
                  <a:solidFill>
                    <a:srgbClr val="FFFF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9965" name="Line 29"/>
              <p:cNvSpPr>
                <a:spLocks noChangeShapeType="1"/>
              </p:cNvSpPr>
              <p:nvPr/>
            </p:nvSpPr>
            <p:spPr bwMode="auto">
              <a:xfrm flipV="1">
                <a:off x="4512" y="3504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66" name="Line 30"/>
              <p:cNvSpPr>
                <a:spLocks noChangeShapeType="1"/>
              </p:cNvSpPr>
              <p:nvPr/>
            </p:nvSpPr>
            <p:spPr bwMode="auto">
              <a:xfrm>
                <a:off x="1152" y="3552"/>
                <a:ext cx="33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942" name="Text Box 31"/>
            <p:cNvSpPr txBox="1">
              <a:spLocks noChangeArrowheads="1"/>
            </p:cNvSpPr>
            <p:nvPr/>
          </p:nvSpPr>
          <p:spPr bwMode="auto">
            <a:xfrm>
              <a:off x="4438" y="2418"/>
              <a:ext cx="1008" cy="52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chemeClr val="accent1"/>
                  </a:solidFill>
                  <a:latin typeface="Verdana" pitchFamily="34" charset="0"/>
                  <a:cs typeface="Times New Roman" pitchFamily="18" charset="0"/>
                </a:rPr>
                <a:t>Nivel de</a:t>
              </a:r>
              <a:br>
                <a:rPr lang="en-US" sz="1600" b="1">
                  <a:solidFill>
                    <a:schemeClr val="accent1"/>
                  </a:solidFill>
                  <a:latin typeface="Verdana" pitchFamily="34" charset="0"/>
                  <a:cs typeface="Times New Roman" pitchFamily="18" charset="0"/>
                </a:rPr>
              </a:br>
              <a:r>
                <a:rPr lang="en-US" sz="1600" b="1">
                  <a:solidFill>
                    <a:schemeClr val="accent1"/>
                  </a:solidFill>
                  <a:latin typeface="Verdana" pitchFamily="34" charset="0"/>
                  <a:cs typeface="Times New Roman" pitchFamily="18" charset="0"/>
                </a:rPr>
                <a:t>ansiedad crónica </a:t>
              </a:r>
            </a:p>
          </p:txBody>
        </p:sp>
      </p:grpSp>
      <p:sp>
        <p:nvSpPr>
          <p:cNvPr id="39939" name="Text Box 32"/>
          <p:cNvSpPr txBox="1">
            <a:spLocks noChangeArrowheads="1"/>
          </p:cNvSpPr>
          <p:nvPr/>
        </p:nvSpPr>
        <p:spPr bwMode="auto">
          <a:xfrm>
            <a:off x="3851275" y="6477000"/>
            <a:ext cx="5292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eaLnBrk="0" hangingPunct="0"/>
            <a:r>
              <a:rPr lang="en-US" sz="1600" b="1">
                <a:latin typeface="Arial" charset="0"/>
                <a:cs typeface="Times New Roman" pitchFamily="18" charset="0"/>
              </a:rPr>
              <a:t>Rickels. </a:t>
            </a:r>
            <a:r>
              <a:rPr lang="en-GB" sz="1600" b="1" i="1">
                <a:latin typeface="Arial" charset="0"/>
                <a:cs typeface="Times New Roman" pitchFamily="18" charset="0"/>
              </a:rPr>
              <a:t>J Clin Psychiatry </a:t>
            </a:r>
            <a:r>
              <a:rPr lang="en-GB" sz="1600" b="1">
                <a:latin typeface="Arial" charset="0"/>
                <a:cs typeface="Times New Roman" pitchFamily="18" charset="0"/>
              </a:rPr>
              <a:t>1997; 58 (Supl 11): 4-10</a:t>
            </a:r>
            <a:r>
              <a:rPr lang="en-GB" sz="1400" b="1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.</a:t>
            </a:r>
            <a:endParaRPr lang="sv-SE" sz="1400" b="1">
              <a:solidFill>
                <a:srgbClr val="FFFF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39940" name="Rectangle 33"/>
          <p:cNvSpPr>
            <a:spLocks noGrp="1" noChangeArrowheads="1"/>
          </p:cNvSpPr>
          <p:nvPr>
            <p:ph type="title"/>
          </p:nvPr>
        </p:nvSpPr>
        <p:spPr>
          <a:xfrm>
            <a:off x="144463" y="500063"/>
            <a:ext cx="8855075" cy="1190625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chemeClr val="tx1"/>
                </a:solidFill>
                <a:latin typeface="Tahoma" pitchFamily="34" charset="0"/>
              </a:rPr>
              <a:t>Ansiedad crónica </a:t>
            </a:r>
            <a:br>
              <a:rPr lang="en-US" sz="3600" b="1" smtClean="0">
                <a:solidFill>
                  <a:schemeClr val="tx1"/>
                </a:solidFill>
                <a:latin typeface="Tahoma" pitchFamily="34" charset="0"/>
              </a:rPr>
            </a:br>
            <a:r>
              <a:rPr lang="en-US" sz="3600" b="1" smtClean="0">
                <a:solidFill>
                  <a:schemeClr val="tx1"/>
                </a:solidFill>
                <a:latin typeface="Tahoma" pitchFamily="34" charset="0"/>
              </a:rPr>
              <a:t>con períodos de exacerbación</a:t>
            </a:r>
            <a:endParaRPr lang="en-GB" sz="3600" b="1" smtClean="0">
              <a:solidFill>
                <a:schemeClr val="tx1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2514600"/>
            <a:ext cx="6705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s-MX" sz="28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Regiones Parietales posteriores</a:t>
            </a:r>
          </a:p>
          <a:p>
            <a:pPr eaLnBrk="1" hangingPunct="1">
              <a:defRPr/>
            </a:pPr>
            <a:r>
              <a:rPr lang="es-MX" sz="28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(proceso de información)</a:t>
            </a:r>
            <a:endParaRPr lang="en-US" sz="280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762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MX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TRASTORNO DE ANSIEDAD GENERALIZADA</a:t>
            </a:r>
            <a:endParaRPr lang="en-US" sz="44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762000" y="4495800"/>
            <a:ext cx="34702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MX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Areas primarias</a:t>
            </a:r>
          </a:p>
          <a:p>
            <a:pPr algn="ctr">
              <a:defRPr/>
            </a:pPr>
            <a:r>
              <a:rPr lang="es-MX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Visuales y Auditivas</a:t>
            </a:r>
            <a:endParaRPr lang="en-US">
              <a:solidFill>
                <a:srgbClr val="CCEC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6477000" y="4495800"/>
            <a:ext cx="17748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MX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Cortezas </a:t>
            </a:r>
          </a:p>
          <a:p>
            <a:pPr algn="ctr">
              <a:defRPr/>
            </a:pPr>
            <a:r>
              <a:rPr lang="es-MX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Frontales</a:t>
            </a:r>
            <a:endParaRPr lang="en-US">
              <a:solidFill>
                <a:srgbClr val="CCEC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0966" name="AutoShape 7"/>
          <p:cNvSpPr>
            <a:spLocks noChangeArrowheads="1"/>
          </p:cNvSpPr>
          <p:nvPr/>
        </p:nvSpPr>
        <p:spPr bwMode="auto">
          <a:xfrm rot="-2912290">
            <a:off x="2324100" y="3771900"/>
            <a:ext cx="762000" cy="533400"/>
          </a:xfrm>
          <a:prstGeom prst="rightArrow">
            <a:avLst>
              <a:gd name="adj1" fmla="val 50000"/>
              <a:gd name="adj2" fmla="val 35714"/>
            </a:avLst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HN"/>
          </a:p>
        </p:txBody>
      </p:sp>
      <p:sp>
        <p:nvSpPr>
          <p:cNvPr id="40967" name="AutoShape 8"/>
          <p:cNvSpPr>
            <a:spLocks noChangeArrowheads="1"/>
          </p:cNvSpPr>
          <p:nvPr/>
        </p:nvSpPr>
        <p:spPr bwMode="auto">
          <a:xfrm rot="2885737">
            <a:off x="6286500" y="3771900"/>
            <a:ext cx="762000" cy="533400"/>
          </a:xfrm>
          <a:prstGeom prst="rightArrow">
            <a:avLst>
              <a:gd name="adj1" fmla="val 50000"/>
              <a:gd name="adj2" fmla="val 35714"/>
            </a:avLst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HN"/>
          </a:p>
        </p:txBody>
      </p:sp>
      <p:sp>
        <p:nvSpPr>
          <p:cNvPr id="40968" name="Text Box 9"/>
          <p:cNvSpPr txBox="1">
            <a:spLocks noChangeArrowheads="1"/>
          </p:cNvSpPr>
          <p:nvPr/>
        </p:nvSpPr>
        <p:spPr bwMode="auto">
          <a:xfrm>
            <a:off x="5703888" y="6257925"/>
            <a:ext cx="2114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FFFF00"/>
                </a:solidFill>
              </a:rPr>
              <a:t>Beretta P, ipbi 2007</a:t>
            </a:r>
          </a:p>
          <a:p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286000"/>
            <a:ext cx="6477000" cy="3886200"/>
          </a:xfrm>
        </p:spPr>
        <p:txBody>
          <a:bodyPr/>
          <a:lstStyle/>
          <a:p>
            <a:pPr eaLnBrk="1" hangingPunct="1">
              <a:defRPr/>
            </a:pPr>
            <a:r>
              <a:rPr lang="es-MX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Miedo excesivo</a:t>
            </a:r>
          </a:p>
          <a:p>
            <a:pPr eaLnBrk="1" hangingPunct="1">
              <a:defRPr/>
            </a:pPr>
            <a:r>
              <a:rPr lang="es-MX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Conducta evitativa</a:t>
            </a:r>
          </a:p>
          <a:p>
            <a:pPr eaLnBrk="1" hangingPunct="1">
              <a:defRPr/>
            </a:pPr>
            <a:endParaRPr lang="es-MX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s-MX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Específica</a:t>
            </a:r>
          </a:p>
          <a:p>
            <a:pPr eaLnBrk="1" hangingPunct="1">
              <a:defRPr/>
            </a:pPr>
            <a:r>
              <a:rPr lang="es-MX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Social</a:t>
            </a:r>
          </a:p>
          <a:p>
            <a:pPr eaLnBrk="1" hangingPunct="1">
              <a:defRPr/>
            </a:pPr>
            <a:r>
              <a:rPr lang="es-MX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Agorafobia</a:t>
            </a:r>
            <a:endParaRPr lang="en-US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762000" y="762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MX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FOBIAS</a:t>
            </a:r>
            <a:endParaRPr lang="en-US" sz="44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48132" name="Text Box 5"/>
          <p:cNvSpPr txBox="1">
            <a:spLocks noChangeArrowheads="1"/>
          </p:cNvSpPr>
          <p:nvPr/>
        </p:nvSpPr>
        <p:spPr bwMode="auto">
          <a:xfrm>
            <a:off x="6784975" y="6186488"/>
            <a:ext cx="2114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FFFF00"/>
                </a:solidFill>
              </a:rPr>
              <a:t>Beretta P, ipbi 2007</a:t>
            </a:r>
          </a:p>
          <a:p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2484438" y="304800"/>
            <a:ext cx="3816350" cy="892175"/>
          </a:xfrm>
          <a:prstGeom prst="rect">
            <a:avLst/>
          </a:prstGeom>
          <a:solidFill>
            <a:srgbClr val="000099"/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AR" sz="24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TRASTORNOS FÓBICOS</a:t>
            </a:r>
            <a:endParaRPr lang="es-ES" sz="2400">
              <a:solidFill>
                <a:schemeClr val="bg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81000" y="3500438"/>
            <a:ext cx="2057400" cy="2514600"/>
          </a:xfrm>
          <a:prstGeom prst="rect">
            <a:avLst/>
          </a:prstGeom>
          <a:solidFill>
            <a:srgbClr val="0000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AR" sz="18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Hiperactividad</a:t>
            </a:r>
          </a:p>
          <a:p>
            <a:pPr algn="ctr"/>
            <a:r>
              <a:rPr lang="es-AR" sz="18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Autonómica</a:t>
            </a:r>
          </a:p>
          <a:p>
            <a:pPr algn="ctr"/>
            <a:r>
              <a:rPr lang="es-AR" sz="18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(simpática)</a:t>
            </a:r>
          </a:p>
          <a:p>
            <a:pPr algn="ctr"/>
            <a:endParaRPr lang="es-AR" sz="1800" b="1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  <a:p>
            <a:pPr algn="ctr"/>
            <a:r>
              <a:rPr lang="es-AR" sz="18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Respuestas </a:t>
            </a:r>
          </a:p>
          <a:p>
            <a:pPr algn="ctr"/>
            <a:r>
              <a:rPr lang="es-AR" sz="18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Parasimpáticas</a:t>
            </a:r>
          </a:p>
          <a:p>
            <a:pPr algn="ctr"/>
            <a:endParaRPr lang="es-AR" sz="1800" b="1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  <a:p>
            <a:pPr algn="ctr"/>
            <a:r>
              <a:rPr lang="es-AR" sz="18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Switches</a:t>
            </a:r>
            <a:endParaRPr lang="es-ES" sz="1800" b="1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2667000" y="4038600"/>
            <a:ext cx="1676400" cy="1600200"/>
          </a:xfrm>
          <a:prstGeom prst="rect">
            <a:avLst/>
          </a:prstGeom>
          <a:solidFill>
            <a:srgbClr val="0000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AR" sz="18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Miedo</a:t>
            </a:r>
          </a:p>
          <a:p>
            <a:pPr algn="ctr"/>
            <a:r>
              <a:rPr lang="es-AR" sz="18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Asco</a:t>
            </a:r>
          </a:p>
          <a:p>
            <a:pPr algn="ctr"/>
            <a:endParaRPr lang="es-AR" sz="1800" b="1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  <a:p>
            <a:pPr algn="ctr"/>
            <a:r>
              <a:rPr lang="es-AR" sz="18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Ansiedad</a:t>
            </a:r>
          </a:p>
          <a:p>
            <a:pPr algn="ctr"/>
            <a:r>
              <a:rPr lang="es-AR" sz="18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anticipatoria</a:t>
            </a: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4572000" y="3429000"/>
            <a:ext cx="2667000" cy="2514600"/>
          </a:xfrm>
          <a:prstGeom prst="rect">
            <a:avLst/>
          </a:prstGeom>
          <a:solidFill>
            <a:srgbClr val="0000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AR" sz="18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Condicionamientos</a:t>
            </a:r>
          </a:p>
          <a:p>
            <a:pPr algn="ctr"/>
            <a:endParaRPr lang="es-AR" sz="1800" b="1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  <a:p>
            <a:pPr algn="ctr"/>
            <a:r>
              <a:rPr lang="es-AR" sz="18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Mecanismos vicarios</a:t>
            </a:r>
          </a:p>
          <a:p>
            <a:pPr algn="ctr"/>
            <a:r>
              <a:rPr lang="es-AR" sz="18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Aprendizaje</a:t>
            </a:r>
          </a:p>
          <a:p>
            <a:pPr algn="ctr"/>
            <a:r>
              <a:rPr lang="es-AR" sz="18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Aversión </a:t>
            </a:r>
          </a:p>
          <a:p>
            <a:pPr algn="ctr"/>
            <a:endParaRPr lang="es-AR" sz="1800" b="1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  <a:p>
            <a:pPr algn="ctr"/>
            <a:r>
              <a:rPr lang="es-AR" sz="18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Preparación</a:t>
            </a:r>
            <a:endParaRPr lang="es-ES" sz="1800" b="1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7340600" y="4005263"/>
            <a:ext cx="1803400" cy="914400"/>
          </a:xfrm>
          <a:prstGeom prst="rect">
            <a:avLst/>
          </a:prstGeom>
          <a:solidFill>
            <a:srgbClr val="0000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AR" sz="18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Evitación</a:t>
            </a:r>
            <a:endParaRPr lang="es-ES" sz="1800" b="1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</p:txBody>
      </p:sp>
      <p:cxnSp>
        <p:nvCxnSpPr>
          <p:cNvPr id="49159" name="AutoShape 7"/>
          <p:cNvCxnSpPr>
            <a:cxnSpLocks noChangeShapeType="1"/>
          </p:cNvCxnSpPr>
          <p:nvPr/>
        </p:nvCxnSpPr>
        <p:spPr bwMode="auto">
          <a:xfrm rot="10800000" flipV="1">
            <a:off x="1219200" y="609600"/>
            <a:ext cx="1323975" cy="2870200"/>
          </a:xfrm>
          <a:prstGeom prst="bentConnector2">
            <a:avLst/>
          </a:prstGeom>
          <a:noFill/>
          <a:ln w="63500">
            <a:solidFill>
              <a:srgbClr val="FFFF00"/>
            </a:solidFill>
            <a:miter lim="800000"/>
            <a:headEnd/>
            <a:tailEnd type="triangle" w="med" len="med"/>
          </a:ln>
        </p:spPr>
      </p:cxnSp>
      <p:cxnSp>
        <p:nvCxnSpPr>
          <p:cNvPr id="49160" name="AutoShape 8"/>
          <p:cNvCxnSpPr>
            <a:cxnSpLocks noChangeShapeType="1"/>
          </p:cNvCxnSpPr>
          <p:nvPr/>
        </p:nvCxnSpPr>
        <p:spPr bwMode="auto">
          <a:xfrm>
            <a:off x="6443663" y="333375"/>
            <a:ext cx="1587500" cy="3644900"/>
          </a:xfrm>
          <a:prstGeom prst="bentConnector2">
            <a:avLst/>
          </a:prstGeom>
          <a:noFill/>
          <a:ln w="63500">
            <a:solidFill>
              <a:srgbClr val="FFFF00"/>
            </a:solidFill>
            <a:miter lim="800000"/>
            <a:headEnd/>
            <a:tailEnd type="triangle" w="med" len="med"/>
          </a:ln>
        </p:spPr>
      </p:cxnSp>
      <p:sp>
        <p:nvSpPr>
          <p:cNvPr id="49161" name="Line 9"/>
          <p:cNvSpPr>
            <a:spLocks noChangeShapeType="1"/>
          </p:cNvSpPr>
          <p:nvPr/>
        </p:nvSpPr>
        <p:spPr bwMode="auto">
          <a:xfrm>
            <a:off x="3522663" y="1219200"/>
            <a:ext cx="25400" cy="2714625"/>
          </a:xfrm>
          <a:prstGeom prst="line">
            <a:avLst/>
          </a:prstGeom>
          <a:noFill/>
          <a:ln w="635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5867400" y="1412875"/>
            <a:ext cx="0" cy="1800225"/>
          </a:xfrm>
          <a:prstGeom prst="line">
            <a:avLst/>
          </a:prstGeom>
          <a:noFill/>
          <a:ln w="635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381000" y="6092825"/>
            <a:ext cx="8396288" cy="554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600" b="1">
                <a:latin typeface="Verdana" pitchFamily="34" charset="0"/>
                <a:cs typeface="Times New Roman" pitchFamily="18" charset="0"/>
              </a:rPr>
              <a:t>Somáticos               Emocionales                 Cognitivos        Conductuales</a:t>
            </a:r>
          </a:p>
          <a:p>
            <a:r>
              <a:rPr lang="es-AR" sz="1400" b="1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							</a:t>
            </a:r>
            <a:endParaRPr lang="es-ES" sz="1600" b="1">
              <a:solidFill>
                <a:srgbClr val="FFFF00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484313"/>
            <a:ext cx="7924800" cy="4572000"/>
          </a:xfrm>
        </p:spPr>
        <p:txBody>
          <a:bodyPr/>
          <a:lstStyle/>
          <a:p>
            <a:pPr eaLnBrk="1" hangingPunct="1">
              <a:defRPr/>
            </a:pPr>
            <a:r>
              <a:rPr lang="es-MX" sz="280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Miedo:</a:t>
            </a:r>
            <a:r>
              <a:rPr lang="es-MX" sz="28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</a:p>
          <a:p>
            <a:pPr eaLnBrk="1" hangingPunct="1">
              <a:defRPr/>
            </a:pPr>
            <a:r>
              <a:rPr lang="es-MX" sz="28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Amígdala ventromedial y conexiones límbicas</a:t>
            </a:r>
          </a:p>
          <a:p>
            <a:pPr eaLnBrk="1" hangingPunct="1">
              <a:defRPr/>
            </a:pPr>
            <a:endParaRPr lang="es-MX" sz="200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s-MX" sz="280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Síntomas Autonómicos: </a:t>
            </a:r>
          </a:p>
          <a:p>
            <a:pPr eaLnBrk="1" hangingPunct="1">
              <a:defRPr/>
            </a:pPr>
            <a:r>
              <a:rPr lang="es-MX" sz="28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Simpático o Parasimpático (sangre)</a:t>
            </a:r>
          </a:p>
          <a:p>
            <a:pPr eaLnBrk="1" hangingPunct="1">
              <a:defRPr/>
            </a:pPr>
            <a:endParaRPr lang="es-MX" sz="280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s-MX" sz="280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Ansiedad anticipatoria:</a:t>
            </a:r>
          </a:p>
          <a:p>
            <a:pPr eaLnBrk="1" hangingPunct="1">
              <a:defRPr/>
            </a:pPr>
            <a:r>
              <a:rPr lang="es-MX" sz="28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S. Septohipocampico </a:t>
            </a:r>
          </a:p>
          <a:p>
            <a:pPr eaLnBrk="1" hangingPunct="1">
              <a:defRPr/>
            </a:pPr>
            <a:r>
              <a:rPr lang="es-MX" sz="28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y Amígdala – Cx PreF Orbitaria</a:t>
            </a:r>
            <a:endParaRPr lang="en-US" sz="280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7620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MX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FOBIAS</a:t>
            </a:r>
            <a:endParaRPr lang="en-US" sz="44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50180" name="Text Box 5"/>
          <p:cNvSpPr txBox="1">
            <a:spLocks noChangeArrowheads="1"/>
          </p:cNvSpPr>
          <p:nvPr/>
        </p:nvSpPr>
        <p:spPr bwMode="auto">
          <a:xfrm>
            <a:off x="6711950" y="6388100"/>
            <a:ext cx="2114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FFFF00"/>
                </a:solidFill>
              </a:rPr>
              <a:t>Beretta P, ipbi 2007</a:t>
            </a:r>
          </a:p>
          <a:p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981200"/>
            <a:ext cx="8305800" cy="3810000"/>
          </a:xfrm>
        </p:spPr>
        <p:txBody>
          <a:bodyPr/>
          <a:lstStyle/>
          <a:p>
            <a:pPr eaLnBrk="1" hangingPunct="1">
              <a:defRPr/>
            </a:pPr>
            <a:r>
              <a:rPr lang="es-MX" sz="28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Disminución:</a:t>
            </a:r>
          </a:p>
          <a:p>
            <a:pPr eaLnBrk="1" hangingPunct="1">
              <a:defRPr/>
            </a:pPr>
            <a:r>
              <a:rPr lang="es-MX" sz="28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5 HIA en LCR</a:t>
            </a:r>
          </a:p>
          <a:p>
            <a:pPr eaLnBrk="1" hangingPunct="1">
              <a:defRPr/>
            </a:pPr>
            <a:r>
              <a:rPr lang="es-MX" sz="28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5 HT plaquetaria</a:t>
            </a:r>
          </a:p>
          <a:p>
            <a:pPr eaLnBrk="1" hangingPunct="1">
              <a:defRPr/>
            </a:pPr>
            <a:r>
              <a:rPr lang="es-MX" sz="2800" i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Binding</a:t>
            </a:r>
            <a:r>
              <a:rPr lang="es-MX" sz="28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Imipramina</a:t>
            </a:r>
          </a:p>
          <a:p>
            <a:pPr eaLnBrk="1" hangingPunct="1">
              <a:defRPr/>
            </a:pPr>
            <a:endParaRPr lang="es-MX" sz="200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s-MX" sz="28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Alteración pruebas funcionales de estimulación</a:t>
            </a:r>
          </a:p>
          <a:p>
            <a:pPr eaLnBrk="1" hangingPunct="1">
              <a:defRPr/>
            </a:pPr>
            <a:endParaRPr lang="es-MX" sz="200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s-MX" sz="28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Receptores implicados: 5HT1A, 5HT2 y 5HT4</a:t>
            </a:r>
            <a:endParaRPr lang="en-US" sz="280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7620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MX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FOBIAS</a:t>
            </a:r>
            <a:endParaRPr lang="en-US" sz="44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51204" name="Text Box 5"/>
          <p:cNvSpPr txBox="1">
            <a:spLocks noChangeArrowheads="1"/>
          </p:cNvSpPr>
          <p:nvPr/>
        </p:nvSpPr>
        <p:spPr bwMode="auto">
          <a:xfrm>
            <a:off x="5632450" y="6186488"/>
            <a:ext cx="2114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FFFF00"/>
                </a:solidFill>
              </a:rPr>
              <a:t>Beretta P, ipbi 2007</a:t>
            </a:r>
          </a:p>
          <a:p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2133600" y="304800"/>
            <a:ext cx="4724400" cy="914400"/>
          </a:xfrm>
          <a:prstGeom prst="rect">
            <a:avLst/>
          </a:prstGeom>
          <a:solidFill>
            <a:srgbClr val="000099"/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AR" sz="2400" b="1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TRASTORNO DE ANSIEDAD </a:t>
            </a:r>
          </a:p>
          <a:p>
            <a:pPr algn="ctr"/>
            <a:r>
              <a:rPr lang="es-AR" sz="2400" b="1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SOCIAL</a:t>
            </a:r>
            <a:endParaRPr lang="es-ES" sz="2400" b="1">
              <a:solidFill>
                <a:schemeClr val="bg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457200" y="3886200"/>
            <a:ext cx="2001838" cy="1905000"/>
          </a:xfrm>
          <a:prstGeom prst="rect">
            <a:avLst/>
          </a:prstGeom>
          <a:solidFill>
            <a:srgbClr val="0000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Rubor, temblor,</a:t>
            </a:r>
          </a:p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palpitaciones,</a:t>
            </a:r>
          </a:p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transpiración,</a:t>
            </a:r>
          </a:p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náusas, diarreas,</a:t>
            </a:r>
          </a:p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uretra púdica</a:t>
            </a:r>
            <a:endParaRPr lang="es-ES" sz="1600" b="1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2667000" y="4005263"/>
            <a:ext cx="1531938" cy="1709737"/>
          </a:xfrm>
          <a:prstGeom prst="rect">
            <a:avLst/>
          </a:prstGeom>
          <a:solidFill>
            <a:srgbClr val="0000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Miedo</a:t>
            </a:r>
          </a:p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Vergüenza</a:t>
            </a:r>
          </a:p>
          <a:p>
            <a:pPr algn="ctr"/>
            <a:endParaRPr lang="es-AR" sz="1600" b="1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Ansiedad</a:t>
            </a:r>
          </a:p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anticipatoria</a:t>
            </a:r>
          </a:p>
          <a:p>
            <a:pPr algn="ctr"/>
            <a:endParaRPr lang="es-AR" sz="1600" b="1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4495800" y="3505200"/>
            <a:ext cx="2514600" cy="2390775"/>
          </a:xfrm>
          <a:prstGeom prst="rect">
            <a:avLst/>
          </a:prstGeom>
          <a:solidFill>
            <a:srgbClr val="000099"/>
          </a:solidFill>
          <a:ln w="25400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Evaluación social </a:t>
            </a:r>
          </a:p>
          <a:p>
            <a:pPr algn="ctr"/>
            <a:r>
              <a:rPr lang="en-US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negativa  </a:t>
            </a:r>
          </a:p>
          <a:p>
            <a:pPr algn="ctr"/>
            <a:r>
              <a:rPr lang="en-US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de interacción social </a:t>
            </a:r>
          </a:p>
          <a:p>
            <a:pPr algn="ctr"/>
            <a:r>
              <a:rPr lang="en-US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y de rendimiento</a:t>
            </a:r>
          </a:p>
          <a:p>
            <a:pPr algn="ctr"/>
            <a:r>
              <a:rPr lang="en-US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Sesgos atencionales</a:t>
            </a:r>
          </a:p>
          <a:p>
            <a:pPr algn="ctr"/>
            <a:r>
              <a:rPr lang="en-US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 y  emocionales</a:t>
            </a:r>
          </a:p>
          <a:p>
            <a:pPr algn="ctr">
              <a:spcBef>
                <a:spcPct val="20000"/>
              </a:spcBef>
            </a:pPr>
            <a:r>
              <a:rPr lang="en-US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Desvalorización</a:t>
            </a:r>
            <a:endParaRPr lang="es-ES" sz="2000" b="1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7162800" y="3644900"/>
            <a:ext cx="1752600" cy="1978025"/>
          </a:xfrm>
          <a:prstGeom prst="rect">
            <a:avLst/>
          </a:prstGeom>
          <a:solidFill>
            <a:srgbClr val="0000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Evitación</a:t>
            </a:r>
          </a:p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Mirada baja</a:t>
            </a:r>
          </a:p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Voz hipofónica</a:t>
            </a:r>
          </a:p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Limitaciones </a:t>
            </a:r>
          </a:p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gestuales</a:t>
            </a:r>
          </a:p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Monosílabos</a:t>
            </a:r>
          </a:p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Mutismo</a:t>
            </a:r>
            <a:endParaRPr lang="es-ES" sz="1600" b="1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</p:txBody>
      </p:sp>
      <p:cxnSp>
        <p:nvCxnSpPr>
          <p:cNvPr id="52231" name="AutoShape 7"/>
          <p:cNvCxnSpPr>
            <a:cxnSpLocks noChangeShapeType="1"/>
          </p:cNvCxnSpPr>
          <p:nvPr/>
        </p:nvCxnSpPr>
        <p:spPr bwMode="auto">
          <a:xfrm rot="10800000" flipV="1">
            <a:off x="1692275" y="476250"/>
            <a:ext cx="106363" cy="3159125"/>
          </a:xfrm>
          <a:prstGeom prst="bentConnector2">
            <a:avLst/>
          </a:prstGeom>
          <a:noFill/>
          <a:ln w="63500">
            <a:solidFill>
              <a:srgbClr val="FFFF00"/>
            </a:solidFill>
            <a:miter lim="800000"/>
            <a:headEnd/>
            <a:tailEnd type="triangle" w="med" len="med"/>
          </a:ln>
        </p:spPr>
      </p:cxnSp>
      <p:cxnSp>
        <p:nvCxnSpPr>
          <p:cNvPr id="52232" name="AutoShape 8"/>
          <p:cNvCxnSpPr>
            <a:cxnSpLocks noChangeShapeType="1"/>
          </p:cNvCxnSpPr>
          <p:nvPr/>
        </p:nvCxnSpPr>
        <p:spPr bwMode="auto">
          <a:xfrm>
            <a:off x="6877050" y="333375"/>
            <a:ext cx="1828800" cy="3302000"/>
          </a:xfrm>
          <a:prstGeom prst="bentConnector2">
            <a:avLst/>
          </a:prstGeom>
          <a:noFill/>
          <a:ln w="63500">
            <a:solidFill>
              <a:srgbClr val="FFFF00"/>
            </a:solidFill>
            <a:miter lim="800000"/>
            <a:headEnd/>
            <a:tailEnd type="triangle" w="med" len="med"/>
          </a:ln>
        </p:spPr>
      </p:cxn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3548063" y="1196975"/>
            <a:ext cx="0" cy="2736850"/>
          </a:xfrm>
          <a:prstGeom prst="line">
            <a:avLst/>
          </a:prstGeom>
          <a:noFill/>
          <a:ln w="635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 flipH="1">
            <a:off x="5562600" y="1295400"/>
            <a:ext cx="0" cy="2181225"/>
          </a:xfrm>
          <a:prstGeom prst="line">
            <a:avLst/>
          </a:prstGeom>
          <a:noFill/>
          <a:ln w="635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381000" y="5876925"/>
            <a:ext cx="8396288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1600" b="1">
                <a:latin typeface="Verdana" pitchFamily="34" charset="0"/>
                <a:cs typeface="Times New Roman" pitchFamily="18" charset="0"/>
              </a:rPr>
              <a:t>Somáticos             Emocionales             Cognitivos               Conductuales</a:t>
            </a:r>
          </a:p>
          <a:p>
            <a:r>
              <a:rPr lang="es-AR" sz="1600" b="1">
                <a:latin typeface="Verdana" pitchFamily="34" charset="0"/>
                <a:cs typeface="Times New Roman" pitchFamily="18" charset="0"/>
              </a:rPr>
              <a:t>					                            </a:t>
            </a:r>
          </a:p>
          <a:p>
            <a:r>
              <a:rPr lang="es-AR" sz="1600" b="1">
                <a:latin typeface="Verdana" pitchFamily="34" charset="0"/>
                <a:cs typeface="Times New Roman" pitchFamily="18" charset="0"/>
              </a:rPr>
              <a:t>							</a:t>
            </a:r>
            <a:endParaRPr lang="es-ES" sz="1600" b="1">
              <a:solidFill>
                <a:srgbClr val="FFFF00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19100"/>
            <a:ext cx="8940800" cy="762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tx1"/>
                </a:solidFill>
                <a:latin typeface="Tahoma" pitchFamily="34" charset="0"/>
              </a:rPr>
              <a:t>Prevalencia del TAS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458200" cy="4114800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US" sz="2600" b="1" smtClean="0">
                <a:solidFill>
                  <a:schemeClr val="accent1"/>
                </a:solidFill>
                <a:latin typeface="Arial" charset="0"/>
              </a:rPr>
              <a:t>Prevalencia en tiempo de vida 13-14%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US" sz="2600" b="1" smtClean="0">
                <a:solidFill>
                  <a:schemeClr val="accent1"/>
                </a:solidFill>
                <a:latin typeface="Arial" charset="0"/>
              </a:rPr>
              <a:t>Es el trastorno de ansiedad más común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US" sz="2600" b="1" smtClean="0">
                <a:solidFill>
                  <a:schemeClr val="accent1"/>
                </a:solidFill>
                <a:latin typeface="Arial" charset="0"/>
              </a:rPr>
              <a:t>Es el tercer trastorno psiquiátrico más común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US" sz="2600" b="1" smtClean="0">
                <a:solidFill>
                  <a:schemeClr val="accent1"/>
                </a:solidFill>
                <a:latin typeface="Arial" charset="0"/>
              </a:rPr>
              <a:t>La proporción de mujeres afectadas  es de 1.4:1 hombre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3068638" y="5300663"/>
            <a:ext cx="59944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r" defTabSz="661988" eaLnBrk="0" hangingPunct="0">
              <a:spcBef>
                <a:spcPct val="20000"/>
              </a:spcBef>
            </a:pPr>
            <a:r>
              <a:rPr lang="sv-SE" sz="1600" b="1">
                <a:latin typeface="Arial" charset="0"/>
              </a:rPr>
              <a:t>Magee et al. </a:t>
            </a:r>
            <a:r>
              <a:rPr lang="sv-SE" sz="1600" b="1" i="1">
                <a:latin typeface="Arial" charset="0"/>
              </a:rPr>
              <a:t>Arch Gen Psychiatry</a:t>
            </a:r>
            <a:r>
              <a:rPr lang="sv-SE" sz="1600" b="1">
                <a:latin typeface="Arial" charset="0"/>
              </a:rPr>
              <a:t> 1996; 53: 159-168.</a:t>
            </a:r>
          </a:p>
          <a:p>
            <a:pPr algn="r" defTabSz="661988" eaLnBrk="0" hangingPunct="0">
              <a:spcBef>
                <a:spcPct val="20000"/>
              </a:spcBef>
            </a:pPr>
            <a:r>
              <a:rPr lang="sv-SE" sz="1600" b="1">
                <a:latin typeface="Arial" charset="0"/>
              </a:rPr>
              <a:t>Kessler et al. </a:t>
            </a:r>
            <a:r>
              <a:rPr lang="sv-SE" sz="1600" b="1" i="1">
                <a:latin typeface="Arial" charset="0"/>
              </a:rPr>
              <a:t>Arch Gen Psychiatry</a:t>
            </a:r>
            <a:r>
              <a:rPr lang="sv-SE" sz="1600" b="1">
                <a:latin typeface="Arial" charset="0"/>
              </a:rPr>
              <a:t> 1994; 51: 8-19.</a:t>
            </a:r>
          </a:p>
          <a:p>
            <a:pPr algn="r" defTabSz="661988" eaLnBrk="0" hangingPunct="0">
              <a:spcBef>
                <a:spcPct val="20000"/>
              </a:spcBef>
            </a:pPr>
            <a:r>
              <a:rPr lang="sv-SE" sz="1600" b="1">
                <a:latin typeface="Arial" charset="0"/>
              </a:rPr>
              <a:t>Weiller et al. </a:t>
            </a:r>
            <a:r>
              <a:rPr lang="sv-SE" sz="1600" b="1" i="1">
                <a:latin typeface="Arial" charset="0"/>
              </a:rPr>
              <a:t>Br J Psychiatry</a:t>
            </a:r>
            <a:r>
              <a:rPr lang="sv-SE" sz="1600" b="1">
                <a:latin typeface="Arial" charset="0"/>
              </a:rPr>
              <a:t> 1996; 168: 169-174</a:t>
            </a:r>
            <a:r>
              <a:rPr lang="sv-SE" sz="1600" b="1">
                <a:solidFill>
                  <a:srgbClr val="FFFF00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3886200" y="5984875"/>
            <a:ext cx="5257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r" defTabSz="661988" eaLnBrk="0" hangingPunct="0">
              <a:lnSpc>
                <a:spcPct val="85000"/>
              </a:lnSpc>
            </a:pPr>
            <a:endParaRPr lang="sv-SE" sz="1200">
              <a:solidFill>
                <a:srgbClr val="E7E7E7"/>
              </a:solidFill>
              <a:latin typeface="Arial" charset="0"/>
            </a:endParaRPr>
          </a:p>
          <a:p>
            <a:pPr algn="r" defTabSz="661988" eaLnBrk="0" hangingPunct="0">
              <a:lnSpc>
                <a:spcPct val="85000"/>
              </a:lnSpc>
            </a:pPr>
            <a:r>
              <a:rPr lang="sv-SE" sz="1400" b="1">
                <a:latin typeface="Arial" charset="0"/>
              </a:rPr>
              <a:t>Davidson et al. </a:t>
            </a:r>
            <a:r>
              <a:rPr lang="sv-SE" sz="1400" b="1" i="1">
                <a:latin typeface="Arial" charset="0"/>
              </a:rPr>
              <a:t>Psychol Med</a:t>
            </a:r>
            <a:r>
              <a:rPr lang="sv-SE" sz="1400" b="1">
                <a:latin typeface="Arial" charset="0"/>
              </a:rPr>
              <a:t> 1993; 23: 709-718.</a:t>
            </a:r>
          </a:p>
          <a:p>
            <a:pPr algn="r" defTabSz="661988" eaLnBrk="0" hangingPunct="0">
              <a:lnSpc>
                <a:spcPct val="85000"/>
              </a:lnSpc>
            </a:pPr>
            <a:r>
              <a:rPr lang="sv-SE" sz="1400" b="1">
                <a:latin typeface="Arial" charset="0"/>
              </a:rPr>
              <a:t>Schneier et al. </a:t>
            </a:r>
            <a:r>
              <a:rPr lang="sv-SE" sz="1400" b="1" i="1">
                <a:latin typeface="Arial" charset="0"/>
              </a:rPr>
              <a:t>Arch Gen Psychiatry</a:t>
            </a:r>
            <a:r>
              <a:rPr lang="sv-SE" sz="1400" b="1">
                <a:latin typeface="Arial" charset="0"/>
              </a:rPr>
              <a:t> 1992; 49: 282-288.</a:t>
            </a:r>
          </a:p>
          <a:p>
            <a:pPr algn="r" defTabSz="661988" eaLnBrk="0" hangingPunct="0">
              <a:lnSpc>
                <a:spcPct val="85000"/>
              </a:lnSpc>
            </a:pPr>
            <a:r>
              <a:rPr lang="sv-SE" sz="1400" b="1">
                <a:latin typeface="Arial" charset="0"/>
              </a:rPr>
              <a:t>Thyer et al. </a:t>
            </a:r>
            <a:r>
              <a:rPr lang="sv-SE" sz="1400" b="1" i="1">
                <a:latin typeface="Arial" charset="0"/>
              </a:rPr>
              <a:t>Compr Psychiatry </a:t>
            </a:r>
            <a:r>
              <a:rPr lang="sv-SE" sz="1400" b="1">
                <a:latin typeface="Arial" charset="0"/>
              </a:rPr>
              <a:t>1985; 26: 113-122.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438150"/>
            <a:ext cx="9144000" cy="1311275"/>
          </a:xfrm>
        </p:spPr>
        <p:txBody>
          <a:bodyPr/>
          <a:lstStyle/>
          <a:p>
            <a:pPr eaLnBrk="1" hangingPunct="1"/>
            <a:r>
              <a:rPr lang="sv-SE" sz="4000" b="1" smtClean="0">
                <a:solidFill>
                  <a:srgbClr val="FF0066"/>
                </a:solidFill>
                <a:latin typeface="Tahoma" pitchFamily="34" charset="0"/>
              </a:rPr>
              <a:t>   </a:t>
            </a:r>
            <a:r>
              <a:rPr lang="sv-SE" sz="3600" b="1" smtClean="0">
                <a:solidFill>
                  <a:schemeClr val="tx1"/>
                </a:solidFill>
                <a:latin typeface="Tahoma" pitchFamily="34" charset="0"/>
              </a:rPr>
              <a:t>TRASTORNO DE ANSIEDAD </a:t>
            </a:r>
            <a:r>
              <a:rPr lang="sv-SE" sz="3600" b="1" smtClean="0">
                <a:solidFill>
                  <a:schemeClr val="bg1"/>
                </a:solidFill>
                <a:latin typeface="Tahoma" pitchFamily="34" charset="0"/>
              </a:rPr>
              <a:t>SOCIAL</a:t>
            </a:r>
            <a:r>
              <a:rPr lang="sv-SE" sz="4000" b="1" smtClean="0">
                <a:solidFill>
                  <a:srgbClr val="FF0066"/>
                </a:solidFill>
                <a:latin typeface="Tahoma" pitchFamily="34" charset="0"/>
              </a:rPr>
              <a:t>      			</a:t>
            </a:r>
            <a:endParaRPr lang="sv-SE" b="1" smtClean="0">
              <a:solidFill>
                <a:srgbClr val="FF0066"/>
              </a:solidFill>
              <a:latin typeface="Tahoma" pitchFamily="34" charset="0"/>
            </a:endParaRP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893175" cy="4999037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spcAft>
                <a:spcPct val="30000"/>
              </a:spcAft>
              <a:buFontTx/>
              <a:buNone/>
            </a:pPr>
            <a:r>
              <a:rPr lang="en-GB" sz="2800" b="1" smtClean="0">
                <a:latin typeface="Arial" charset="0"/>
              </a:rPr>
              <a:t>Inicio temprano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GB" sz="2800" b="1" smtClean="0">
                <a:solidFill>
                  <a:schemeClr val="accent1"/>
                </a:solidFill>
                <a:latin typeface="Arial" charset="0"/>
              </a:rPr>
              <a:t>Gral en la adolescencia pero posible en infancia 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GB" sz="2800" b="1" smtClean="0">
                <a:solidFill>
                  <a:schemeClr val="accent1"/>
                </a:solidFill>
                <a:latin typeface="Arial" charset="0"/>
              </a:rPr>
              <a:t>Inicio más temprano = curso más crónico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GB" sz="2800" b="1" smtClean="0">
                <a:solidFill>
                  <a:schemeClr val="accent1"/>
                </a:solidFill>
                <a:latin typeface="Arial" charset="0"/>
              </a:rPr>
              <a:t>Factores genéticos .</a:t>
            </a:r>
          </a:p>
          <a:p>
            <a:pPr eaLnBrk="1" hangingPunct="1">
              <a:lnSpc>
                <a:spcPct val="150000"/>
              </a:lnSpc>
              <a:spcBef>
                <a:spcPct val="30000"/>
              </a:spcBef>
              <a:spcAft>
                <a:spcPct val="30000"/>
              </a:spcAft>
              <a:buFontTx/>
              <a:buNone/>
            </a:pPr>
            <a:r>
              <a:rPr lang="en-GB" sz="2800" b="1" smtClean="0">
                <a:latin typeface="Arial" charset="0"/>
              </a:rPr>
              <a:t>Larga duración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GB" sz="2800" b="1" smtClean="0">
                <a:solidFill>
                  <a:schemeClr val="accent1"/>
                </a:solidFill>
                <a:latin typeface="Arial" charset="0"/>
              </a:rPr>
              <a:t>Duración del episodio ~ 20 años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GB" sz="2800" b="1" smtClean="0">
                <a:solidFill>
                  <a:schemeClr val="accent1"/>
                </a:solidFill>
                <a:latin typeface="Arial" charset="0"/>
              </a:rPr>
              <a:t>Curso sin remisión cuando no hay intervención</a:t>
            </a:r>
          </a:p>
          <a:p>
            <a:pPr eaLnBrk="1" hangingPunct="1">
              <a:buFontTx/>
              <a:buNone/>
            </a:pPr>
            <a:endParaRPr lang="en-GB" sz="2000" b="1" smtClean="0">
              <a:solidFill>
                <a:schemeClr val="accent1"/>
              </a:solidFill>
            </a:endParaRP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0" y="5981700"/>
            <a:ext cx="52451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sv-SE" sz="1400" b="1">
                <a:latin typeface="Arial" charset="0"/>
              </a:rPr>
              <a:t>Yonkers et al. </a:t>
            </a:r>
            <a:r>
              <a:rPr lang="sv-SE" sz="1400" b="1" i="1">
                <a:latin typeface="Arial" charset="0"/>
              </a:rPr>
              <a:t>Psychiatr Serv </a:t>
            </a:r>
            <a:r>
              <a:rPr lang="sv-SE" sz="1400" b="1">
                <a:latin typeface="Arial" charset="0"/>
              </a:rPr>
              <a:t>2001; 52: 637-643.</a:t>
            </a:r>
          </a:p>
          <a:p>
            <a:pPr eaLnBrk="0" hangingPunct="0">
              <a:lnSpc>
                <a:spcPct val="85000"/>
              </a:lnSpc>
            </a:pPr>
            <a:r>
              <a:rPr lang="sv-SE" sz="1400" b="1">
                <a:latin typeface="Arial" charset="0"/>
              </a:rPr>
              <a:t>Li et al.</a:t>
            </a:r>
            <a:r>
              <a:rPr lang="sv-SE" sz="1400" b="1" i="1">
                <a:latin typeface="Arial" charset="0"/>
              </a:rPr>
              <a:t>J Psychiatry Neurosci</a:t>
            </a:r>
            <a:r>
              <a:rPr lang="sv-SE" sz="1400" b="1">
                <a:latin typeface="Arial" charset="0"/>
              </a:rPr>
              <a:t> 2001; 26: 190-202. </a:t>
            </a:r>
          </a:p>
          <a:p>
            <a:pPr eaLnBrk="0" hangingPunct="0">
              <a:lnSpc>
                <a:spcPct val="85000"/>
              </a:lnSpc>
            </a:pPr>
            <a:r>
              <a:rPr lang="sv-SE" sz="1400" b="1">
                <a:latin typeface="Arial" charset="0"/>
              </a:rPr>
              <a:t>Weiller et al. </a:t>
            </a:r>
            <a:r>
              <a:rPr lang="sv-SE" sz="1400" b="1" i="1">
                <a:latin typeface="Arial" charset="0"/>
              </a:rPr>
              <a:t>Br J Psychiatry </a:t>
            </a:r>
            <a:r>
              <a:rPr lang="sv-SE" sz="1400" b="1">
                <a:latin typeface="Arial" charset="0"/>
              </a:rPr>
              <a:t>1996; 168: 169-174.</a:t>
            </a:r>
          </a:p>
          <a:p>
            <a:pPr eaLnBrk="0" hangingPunct="0">
              <a:lnSpc>
                <a:spcPct val="85000"/>
              </a:lnSpc>
            </a:pPr>
            <a:r>
              <a:rPr lang="sv-SE" sz="1400" b="1">
                <a:latin typeface="Arial" charset="0"/>
              </a:rPr>
              <a:t>Wittchen Beloch. </a:t>
            </a:r>
            <a:r>
              <a:rPr lang="sv-SE" sz="1400" b="1" i="1">
                <a:latin typeface="Arial" charset="0"/>
              </a:rPr>
              <a:t>Int Clin Psychopharmacol</a:t>
            </a:r>
            <a:r>
              <a:rPr lang="sv-SE" sz="1400" b="1">
                <a:latin typeface="Arial" charset="0"/>
              </a:rPr>
              <a:t> 1996; 11.</a:t>
            </a:r>
            <a:endParaRPr lang="en-GB" sz="14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214313"/>
            <a:ext cx="77724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tx1"/>
                </a:solidFill>
                <a:latin typeface="Tahoma" pitchFamily="34" charset="0"/>
              </a:rPr>
              <a:t>ANSIEDAD NORMAL</a:t>
            </a:r>
            <a:endParaRPr lang="es-MX" b="1" smtClean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74788"/>
            <a:ext cx="8686800" cy="41148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z="30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Es una emoción psicobiológica básica, adaptativa ante un desafío o peligro actual        o futuro</a:t>
            </a:r>
          </a:p>
          <a:p>
            <a:pPr eaLnBrk="1" hangingPunct="1">
              <a:defRPr/>
            </a:pPr>
            <a:endParaRPr lang="en-US" sz="300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eaLnBrk="1" hangingPunct="1">
              <a:defRPr/>
            </a:pPr>
            <a:r>
              <a:rPr lang="en-US" sz="30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Estimula conductas apropiadas para superar  tal situación</a:t>
            </a:r>
          </a:p>
          <a:p>
            <a:pPr eaLnBrk="1" hangingPunct="1">
              <a:defRPr/>
            </a:pPr>
            <a:endParaRPr lang="en-US" sz="300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eaLnBrk="1" hangingPunct="1">
              <a:defRPr/>
            </a:pPr>
            <a:r>
              <a:rPr lang="en-US" sz="30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La duración depende de la magnitud y la factible resolución de la situación ansiogénica</a:t>
            </a:r>
            <a:endParaRPr lang="es-MX" sz="300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4011613" y="6405563"/>
            <a:ext cx="5087937" cy="3365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sv-SE" sz="1600" b="1">
                <a:solidFill>
                  <a:srgbClr val="FFFF00"/>
                </a:solidFill>
                <a:latin typeface="Arial" charset="0"/>
              </a:rPr>
              <a:t>Turner et al. </a:t>
            </a:r>
            <a:r>
              <a:rPr lang="sv-SE" sz="1600" b="1" i="1">
                <a:solidFill>
                  <a:srgbClr val="FFFF00"/>
                </a:solidFill>
                <a:latin typeface="Arial" charset="0"/>
              </a:rPr>
              <a:t>J Abnorm Psychol </a:t>
            </a:r>
            <a:r>
              <a:rPr lang="sv-SE" sz="1600" b="1">
                <a:solidFill>
                  <a:srgbClr val="FFFF00"/>
                </a:solidFill>
                <a:latin typeface="Arial" charset="0"/>
              </a:rPr>
              <a:t>1992; 101: 326-331.</a:t>
            </a:r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sv-SE" sz="3600" b="1">
                <a:latin typeface="Tahoma" pitchFamily="34" charset="0"/>
              </a:rPr>
              <a:t>Situaciones sociales comúnmente temidas en TAS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728663" y="1658938"/>
          <a:ext cx="7769225" cy="3644900"/>
        </p:xfrm>
        <a:graphic>
          <a:graphicData uri="http://schemas.openxmlformats.org/presentationml/2006/ole">
            <p:oleObj spid="_x0000_s1026" name="Gráfico" r:id="rId4" imgW="8848802" imgH="4686223" progId="MSGraph.Chart.8">
              <p:embed followColorScheme="full"/>
            </p:oleObj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5999163" y="1822450"/>
            <a:ext cx="127000" cy="1412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HN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5999163" y="2212975"/>
            <a:ext cx="127000" cy="141288"/>
          </a:xfrm>
          <a:prstGeom prst="rect">
            <a:avLst/>
          </a:prstGeom>
          <a:solidFill>
            <a:srgbClr val="FFCC00"/>
          </a:soli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HN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6207125" y="1695450"/>
            <a:ext cx="21605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800" b="1">
                <a:solidFill>
                  <a:schemeClr val="accent1"/>
                </a:solidFill>
                <a:latin typeface="Arial" charset="0"/>
              </a:rPr>
              <a:t>Generalizado</a:t>
            </a: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6207125" y="2085975"/>
            <a:ext cx="21605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800" b="1">
                <a:solidFill>
                  <a:schemeClr val="accent1"/>
                </a:solidFill>
                <a:latin typeface="Arial" charset="0"/>
              </a:rPr>
              <a:t>No-generalizado</a:t>
            </a: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 rot="-5400000">
            <a:off x="-864394" y="3113882"/>
            <a:ext cx="30813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GB" sz="1800" b="1">
                <a:solidFill>
                  <a:schemeClr val="accent1"/>
                </a:solidFill>
                <a:latin typeface="Arial" charset="0"/>
              </a:rPr>
              <a:t>% pacientes  que experimentan temor</a:t>
            </a:r>
            <a:endParaRPr lang="en-US" sz="1800" b="1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 rot="-2424607">
            <a:off x="898525" y="5603875"/>
            <a:ext cx="17795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1500" b="1">
                <a:solidFill>
                  <a:srgbClr val="FF0066"/>
                </a:solidFill>
                <a:latin typeface="Arial" charset="0"/>
              </a:rPr>
              <a:t>Hablar en público</a:t>
            </a:r>
            <a:endParaRPr lang="en-US" sz="1500" b="1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 rot="-2424607">
            <a:off x="2533650" y="5432425"/>
            <a:ext cx="11572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1500" b="1">
                <a:solidFill>
                  <a:srgbClr val="FF0066"/>
                </a:solidFill>
                <a:latin typeface="Arial" charset="0"/>
              </a:rPr>
              <a:t>Reuniones</a:t>
            </a:r>
            <a:endParaRPr lang="en-US" sz="1500" b="1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 rot="-2424607">
            <a:off x="3873500" y="5405438"/>
            <a:ext cx="84137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1500" b="1">
                <a:solidFill>
                  <a:srgbClr val="FF0066"/>
                </a:solidFill>
                <a:latin typeface="Arial" charset="0"/>
              </a:rPr>
              <a:t>Fiestas</a:t>
            </a:r>
            <a:endParaRPr lang="en-US" sz="1500" b="1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 rot="-2424607">
            <a:off x="4578350" y="5530850"/>
            <a:ext cx="1412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500" b="1">
                <a:solidFill>
                  <a:srgbClr val="FF0066"/>
                </a:solidFill>
                <a:latin typeface="Arial" charset="0"/>
              </a:rPr>
              <a:t>Iniciar una </a:t>
            </a:r>
          </a:p>
          <a:p>
            <a:pPr algn="ctr" eaLnBrk="0" hangingPunct="0"/>
            <a:r>
              <a:rPr lang="en-GB" sz="1500" b="1">
                <a:solidFill>
                  <a:srgbClr val="FF0066"/>
                </a:solidFill>
                <a:latin typeface="Arial" charset="0"/>
              </a:rPr>
              <a:t>conversación</a:t>
            </a:r>
            <a:endParaRPr lang="en-US" sz="1500" b="1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 rot="-2424607">
            <a:off x="5370513" y="5634038"/>
            <a:ext cx="17907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500" b="1">
                <a:solidFill>
                  <a:srgbClr val="FF0066"/>
                </a:solidFill>
                <a:latin typeface="Arial" charset="0"/>
              </a:rPr>
              <a:t>Comer en público</a:t>
            </a:r>
            <a:endParaRPr lang="en-US" sz="1500" b="1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 rot="-2424607">
            <a:off x="6442075" y="5641975"/>
            <a:ext cx="189547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500" b="1">
                <a:solidFill>
                  <a:srgbClr val="FF0066"/>
                </a:solidFill>
                <a:latin typeface="Arial" charset="0"/>
              </a:rPr>
              <a:t>Escribir en público</a:t>
            </a:r>
            <a:endParaRPr lang="en-US" sz="1500" b="1">
              <a:solidFill>
                <a:srgbClr val="FF0066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92163"/>
            <a:ext cx="7772400" cy="777875"/>
          </a:xfrm>
        </p:spPr>
        <p:txBody>
          <a:bodyPr/>
          <a:lstStyle/>
          <a:p>
            <a:pPr eaLnBrk="1" hangingPunct="1"/>
            <a:r>
              <a:rPr lang="es-AR" sz="4000" b="1" smtClean="0">
                <a:solidFill>
                  <a:schemeClr val="tx1"/>
                </a:solidFill>
                <a:latin typeface="Tahoma" pitchFamily="34" charset="0"/>
              </a:rPr>
              <a:t>TRASTORNO DE ANSIEDAD SOCIAL (TAS)</a:t>
            </a:r>
            <a:endParaRPr lang="es-ES" sz="4000" b="1" smtClean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514600"/>
            <a:ext cx="8893175" cy="3578225"/>
          </a:xfrm>
        </p:spPr>
        <p:txBody>
          <a:bodyPr/>
          <a:lstStyle/>
          <a:p>
            <a:pPr eaLnBrk="1" hangingPunct="1"/>
            <a:r>
              <a:rPr lang="es-AR" b="1" smtClean="0">
                <a:solidFill>
                  <a:schemeClr val="accent1"/>
                </a:solidFill>
                <a:latin typeface="Arial" charset="0"/>
              </a:rPr>
              <a:t>Hipotesis serotononérgica</a:t>
            </a:r>
          </a:p>
          <a:p>
            <a:pPr eaLnBrk="1" hangingPunct="1"/>
            <a:r>
              <a:rPr lang="es-AR" b="1" smtClean="0">
                <a:solidFill>
                  <a:schemeClr val="accent1"/>
                </a:solidFill>
                <a:latin typeface="Arial" charset="0"/>
              </a:rPr>
              <a:t>Hipotesis noradrenérgica</a:t>
            </a:r>
          </a:p>
          <a:p>
            <a:pPr eaLnBrk="1" hangingPunct="1"/>
            <a:r>
              <a:rPr lang="es-AR" b="1" smtClean="0">
                <a:solidFill>
                  <a:schemeClr val="accent1"/>
                </a:solidFill>
                <a:latin typeface="Arial" charset="0"/>
              </a:rPr>
              <a:t>Hipotesis autonómica</a:t>
            </a:r>
          </a:p>
          <a:p>
            <a:pPr eaLnBrk="1" hangingPunct="1"/>
            <a:r>
              <a:rPr lang="es-AR" b="1" smtClean="0">
                <a:solidFill>
                  <a:schemeClr val="accent1"/>
                </a:solidFill>
                <a:latin typeface="Arial" charset="0"/>
              </a:rPr>
              <a:t>Hipotesis glutamatérgica</a:t>
            </a:r>
          </a:p>
          <a:p>
            <a:pPr eaLnBrk="1" hangingPunct="1"/>
            <a:r>
              <a:rPr lang="es-AR" b="1" smtClean="0">
                <a:solidFill>
                  <a:schemeClr val="accent1"/>
                </a:solidFill>
                <a:latin typeface="Arial" charset="0"/>
              </a:rPr>
              <a:t>Disbalance de fondo con exacerbaciones</a:t>
            </a:r>
            <a:endParaRPr lang="es-ES" b="1" smtClean="0">
              <a:solidFill>
                <a:schemeClr val="accent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060575"/>
            <a:ext cx="8353425" cy="3384550"/>
          </a:xfrm>
        </p:spPr>
        <p:txBody>
          <a:bodyPr/>
          <a:lstStyle/>
          <a:p>
            <a:pPr algn="l" eaLnBrk="1" hangingPunct="1"/>
            <a:r>
              <a:rPr lang="en-US" sz="2800" b="1" smtClean="0">
                <a:solidFill>
                  <a:schemeClr val="accent1"/>
                </a:solidFill>
                <a:latin typeface="Arial" charset="0"/>
              </a:rPr>
              <a:t>Asociado POSITIVAMENTE con la activación de una red lateralizada de corteza paralímbica  (ínsula, circunvolución media temporal), estriatal (núcleo caudado), frontal, premotora, y </a:t>
            </a:r>
            <a:br>
              <a:rPr lang="en-US" sz="2800" b="1" smtClean="0">
                <a:solidFill>
                  <a:schemeClr val="accent1"/>
                </a:solidFill>
                <a:latin typeface="Arial" charset="0"/>
              </a:rPr>
            </a:br>
            <a:r>
              <a:rPr lang="en-US" sz="2800" b="1" smtClean="0">
                <a:solidFill>
                  <a:schemeClr val="accent1"/>
                </a:solidFill>
                <a:latin typeface="Arial" charset="0"/>
              </a:rPr>
              <a:t>somatosensorial relacionada con el alarma</a:t>
            </a:r>
            <a:br>
              <a:rPr lang="en-US" sz="2800" b="1" smtClean="0">
                <a:solidFill>
                  <a:schemeClr val="accent1"/>
                </a:solidFill>
                <a:latin typeface="Arial" charset="0"/>
              </a:rPr>
            </a:br>
            <a:r>
              <a:rPr lang="en-US" sz="2800" b="1" smtClean="0">
                <a:solidFill>
                  <a:schemeClr val="accent1"/>
                </a:solidFill>
                <a:latin typeface="Arial" charset="0"/>
              </a:rPr>
              <a:t/>
            </a:r>
            <a:br>
              <a:rPr lang="en-US" sz="2800" b="1" smtClean="0">
                <a:solidFill>
                  <a:schemeClr val="accent1"/>
                </a:solidFill>
                <a:latin typeface="Arial" charset="0"/>
              </a:rPr>
            </a:br>
            <a:r>
              <a:rPr lang="en-US" sz="2800" b="1" smtClean="0">
                <a:solidFill>
                  <a:schemeClr val="accent1"/>
                </a:solidFill>
                <a:latin typeface="Arial" charset="0"/>
              </a:rPr>
              <a:t>Asociado NEGATIVAMENTE con la actividad en áreas ejecutivas de la corteza frontal asociada con la atención, memoria y toma de decisiones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395288" y="555625"/>
            <a:ext cx="864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latin typeface="Tahoma" pitchFamily="34" charset="0"/>
              </a:rPr>
              <a:t>TRASTORNO DE ANSIEDAD SOCIAL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4551363" y="6040438"/>
            <a:ext cx="172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Illa L, ipbi 2004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2895600"/>
            <a:ext cx="7162800" cy="3581400"/>
          </a:xfrm>
        </p:spPr>
        <p:txBody>
          <a:bodyPr/>
          <a:lstStyle/>
          <a:p>
            <a:pPr eaLnBrk="1" hangingPunct="1">
              <a:defRPr/>
            </a:pPr>
            <a:r>
              <a:rPr lang="es-MX" sz="280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Evento traumático</a:t>
            </a:r>
          </a:p>
          <a:p>
            <a:pPr eaLnBrk="1" hangingPunct="1">
              <a:defRPr/>
            </a:pPr>
            <a:r>
              <a:rPr lang="es-MX" sz="280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Revivicencias</a:t>
            </a:r>
          </a:p>
          <a:p>
            <a:pPr eaLnBrk="1" hangingPunct="1">
              <a:defRPr/>
            </a:pPr>
            <a:r>
              <a:rPr lang="es-MX" sz="280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Hiperalerta</a:t>
            </a:r>
          </a:p>
          <a:p>
            <a:pPr eaLnBrk="1" hangingPunct="1">
              <a:defRPr/>
            </a:pPr>
            <a:r>
              <a:rPr lang="es-MX" sz="280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Conductas evitativas</a:t>
            </a:r>
            <a:endParaRPr lang="en-US" sz="2800" smtClean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762000" y="914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MX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TRASTORNO POR ESTRES</a:t>
            </a:r>
          </a:p>
          <a:p>
            <a:pPr algn="ctr">
              <a:defRPr/>
            </a:pPr>
            <a:r>
              <a:rPr lang="es-MX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POST TRAUMATICO</a:t>
            </a:r>
            <a:endParaRPr lang="en-US" sz="44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57348" name="Text Box 5"/>
          <p:cNvSpPr txBox="1">
            <a:spLocks noChangeArrowheads="1"/>
          </p:cNvSpPr>
          <p:nvPr/>
        </p:nvSpPr>
        <p:spPr bwMode="auto">
          <a:xfrm>
            <a:off x="5992813" y="5969000"/>
            <a:ext cx="229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FFFF00"/>
                </a:solidFill>
                <a:latin typeface="Arial" charset="0"/>
              </a:rPr>
              <a:t>Beretta P, ipbi 2007</a:t>
            </a:r>
          </a:p>
          <a:p>
            <a:endParaRPr lang="en-US" sz="18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3" descr="00000043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3429000"/>
            <a:ext cx="3127375" cy="282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1" name="Text Box 4"/>
          <p:cNvSpPr txBox="1">
            <a:spLocks noChangeArrowheads="1"/>
          </p:cNvSpPr>
          <p:nvPr/>
        </p:nvSpPr>
        <p:spPr bwMode="auto">
          <a:xfrm>
            <a:off x="1371600" y="1981200"/>
            <a:ext cx="63658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MX" sz="3200">
                <a:solidFill>
                  <a:srgbClr val="FF9900"/>
                </a:solidFill>
                <a:latin typeface="Comic Sans MS" pitchFamily="66" charset="0"/>
              </a:rPr>
              <a:t>Hans Selye (1936)</a:t>
            </a:r>
          </a:p>
          <a:p>
            <a:pPr algn="ctr"/>
            <a:r>
              <a:rPr lang="es-MX" sz="3200">
                <a:solidFill>
                  <a:srgbClr val="FF9900"/>
                </a:solidFill>
                <a:latin typeface="Comic Sans MS" pitchFamily="66" charset="0"/>
              </a:rPr>
              <a:t>Sindrome General de Adaptación</a:t>
            </a:r>
            <a:endParaRPr lang="en-US" sz="3200">
              <a:solidFill>
                <a:srgbClr val="FF9900"/>
              </a:solidFill>
              <a:latin typeface="Comic Sans MS" pitchFamily="66" charset="0"/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981200" y="3505200"/>
            <a:ext cx="1471613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MX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Eustrés</a:t>
            </a:r>
          </a:p>
          <a:p>
            <a:pPr>
              <a:defRPr/>
            </a:pPr>
            <a:endParaRPr lang="es-MX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>
              <a:defRPr/>
            </a:pPr>
            <a:r>
              <a:rPr lang="es-MX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Distrés</a:t>
            </a:r>
            <a:endParaRPr lang="en-US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609600" y="5181600"/>
            <a:ext cx="46355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24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Respuesta rápida: NA y A</a:t>
            </a:r>
          </a:p>
          <a:p>
            <a:pPr>
              <a:defRPr/>
            </a:pPr>
            <a:r>
              <a:rPr lang="es-MX" sz="24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Respuesta lenta: Cortisol</a:t>
            </a:r>
          </a:p>
          <a:p>
            <a:pPr>
              <a:defRPr/>
            </a:pPr>
            <a:r>
              <a:rPr lang="es-MX" sz="24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3 Etapa: Agotamiento y Muerte</a:t>
            </a:r>
            <a:endParaRPr lang="en-US" sz="240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7620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MX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TRASTORNO POR ESTRES</a:t>
            </a:r>
          </a:p>
          <a:p>
            <a:pPr algn="ctr">
              <a:defRPr/>
            </a:pPr>
            <a:r>
              <a:rPr lang="es-MX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POST TRAUMATICO</a:t>
            </a:r>
            <a:endParaRPr lang="en-US" sz="4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914400" y="1844675"/>
            <a:ext cx="73310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MX" sz="24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OPIACEOS		 	Embotamiento (disociación)</a:t>
            </a:r>
          </a:p>
          <a:p>
            <a:pPr>
              <a:defRPr/>
            </a:pPr>
            <a:r>
              <a:rPr lang="es-MX" sz="24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(b-endorfinas) 			Analgesia</a:t>
            </a:r>
          </a:p>
          <a:p>
            <a:pPr>
              <a:defRPr/>
            </a:pPr>
            <a:endParaRPr lang="en-US" sz="240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914400" y="2997200"/>
            <a:ext cx="73310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MX" sz="24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CATECOLAMINAS		Ansiedad</a:t>
            </a:r>
          </a:p>
          <a:p>
            <a:pPr>
              <a:defRPr/>
            </a:pPr>
            <a:r>
              <a:rPr lang="es-MX" sz="24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(activación autonómica) 	Evitación</a:t>
            </a:r>
          </a:p>
          <a:p>
            <a:pPr>
              <a:defRPr/>
            </a:pPr>
            <a:endParaRPr lang="en-US" sz="240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914400" y="4495800"/>
            <a:ext cx="73310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MX" sz="24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CORTICOIDES		Amnesia (disociación)</a:t>
            </a:r>
          </a:p>
          <a:p>
            <a:pPr>
              <a:defRPr/>
            </a:pPr>
            <a:r>
              <a:rPr lang="es-MX" sz="24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(alteración neuronas		Deterioro de la memoria</a:t>
            </a:r>
          </a:p>
          <a:p>
            <a:pPr>
              <a:defRPr/>
            </a:pPr>
            <a:r>
              <a:rPr lang="es-MX" sz="24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del Hipocampo) 	</a:t>
            </a:r>
          </a:p>
          <a:p>
            <a:pPr>
              <a:defRPr/>
            </a:pPr>
            <a:endParaRPr lang="en-US" sz="240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914400" y="5867400"/>
            <a:ext cx="733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MX" sz="24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HT – DA			Reexperimentación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7620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MX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TRASTORNO POR ESTRES</a:t>
            </a:r>
          </a:p>
          <a:p>
            <a:pPr algn="ctr">
              <a:defRPr/>
            </a:pPr>
            <a:r>
              <a:rPr lang="es-MX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POST TRAUMATICO</a:t>
            </a:r>
            <a:endParaRPr lang="en-US" sz="4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59399" name="Text Box 8"/>
          <p:cNvSpPr txBox="1">
            <a:spLocks noChangeArrowheads="1"/>
          </p:cNvSpPr>
          <p:nvPr/>
        </p:nvSpPr>
        <p:spPr bwMode="auto">
          <a:xfrm>
            <a:off x="6383338" y="6453188"/>
            <a:ext cx="229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FFFF00"/>
                </a:solidFill>
                <a:latin typeface="Arial" charset="0"/>
              </a:rPr>
              <a:t>Beretta P, ipbi 2007</a:t>
            </a:r>
          </a:p>
          <a:p>
            <a:endParaRPr lang="en-US" sz="1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524000"/>
            <a:ext cx="8458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MX" sz="280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ALTERACI0NES NEUROENDOCRINOLOGICAS</a:t>
            </a:r>
            <a:endParaRPr lang="en-US" sz="2800" smtClean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667000"/>
            <a:ext cx="8382000" cy="4191000"/>
          </a:xfrm>
        </p:spPr>
        <p:txBody>
          <a:bodyPr/>
          <a:lstStyle/>
          <a:p>
            <a:pPr eaLnBrk="1" hangingPunct="1">
              <a:defRPr/>
            </a:pPr>
            <a:r>
              <a:rPr lang="es-MX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CRF</a:t>
            </a:r>
          </a:p>
          <a:p>
            <a:pPr eaLnBrk="1" hangingPunct="1">
              <a:defRPr/>
            </a:pPr>
            <a:endParaRPr lang="es-MX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s-MX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ACTH</a:t>
            </a:r>
          </a:p>
          <a:p>
            <a:pPr eaLnBrk="1" hangingPunct="1">
              <a:defRPr/>
            </a:pPr>
            <a:endParaRPr lang="es-MX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s-MX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CORTISOL</a:t>
            </a:r>
          </a:p>
          <a:p>
            <a:pPr eaLnBrk="1" hangingPunct="1">
              <a:defRPr/>
            </a:pPr>
            <a:endParaRPr lang="es-MX" sz="180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es-MX" sz="28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TSD: SUPER SUPRESOR</a:t>
            </a:r>
            <a:endParaRPr lang="en-US" sz="280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7620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MX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TRASTORNO POR ESTRES</a:t>
            </a:r>
          </a:p>
          <a:p>
            <a:pPr algn="ctr">
              <a:defRPr/>
            </a:pPr>
            <a:r>
              <a:rPr lang="es-MX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POST TRAUMATICO</a:t>
            </a:r>
            <a:endParaRPr lang="en-US" sz="4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5715000" y="2590800"/>
            <a:ext cx="685800" cy="609600"/>
          </a:xfrm>
          <a:prstGeom prst="up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HN"/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5715000" y="3733800"/>
            <a:ext cx="685800" cy="609600"/>
          </a:xfrm>
          <a:prstGeom prst="up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HN"/>
          </a:p>
        </p:txBody>
      </p:sp>
      <p:sp>
        <p:nvSpPr>
          <p:cNvPr id="61447" name="AutoShape 7"/>
          <p:cNvSpPr>
            <a:spLocks noChangeArrowheads="1"/>
          </p:cNvSpPr>
          <p:nvPr/>
        </p:nvSpPr>
        <p:spPr bwMode="auto">
          <a:xfrm rot="10730971">
            <a:off x="5715000" y="4876800"/>
            <a:ext cx="685800" cy="609600"/>
          </a:xfrm>
          <a:prstGeom prst="up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H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667000"/>
            <a:ext cx="7239000" cy="3886200"/>
          </a:xfrm>
        </p:spPr>
        <p:txBody>
          <a:bodyPr/>
          <a:lstStyle/>
          <a:p>
            <a:pPr eaLnBrk="1" hangingPunct="1">
              <a:defRPr/>
            </a:pPr>
            <a:r>
              <a:rPr lang="es-MX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TRH</a:t>
            </a:r>
          </a:p>
          <a:p>
            <a:pPr eaLnBrk="1" hangingPunct="1">
              <a:defRPr/>
            </a:pPr>
            <a:endParaRPr lang="es-MX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s-MX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TSH</a:t>
            </a:r>
          </a:p>
          <a:p>
            <a:pPr eaLnBrk="1" hangingPunct="1">
              <a:defRPr/>
            </a:pPr>
            <a:endParaRPr lang="es-MX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s-MX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T3 – T4</a:t>
            </a:r>
          </a:p>
          <a:p>
            <a:pPr eaLnBrk="1" hangingPunct="1">
              <a:defRPr/>
            </a:pPr>
            <a:endParaRPr lang="es-MX" sz="180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es-MX" sz="28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TEST TRH–TSH: HIPERRESPUESTA</a:t>
            </a:r>
            <a:endParaRPr lang="en-US" sz="280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7620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MX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TRASTORNO POR ESTRES</a:t>
            </a:r>
          </a:p>
          <a:p>
            <a:pPr algn="ctr">
              <a:defRPr/>
            </a:pPr>
            <a:r>
              <a:rPr lang="es-MX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POST TRAUMATICO</a:t>
            </a:r>
            <a:endParaRPr lang="en-US" sz="4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685800" y="1524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MX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ALTERACI0NES NEUROENDOCRINOLOGICAS</a:t>
            </a:r>
            <a:endParaRPr lang="en-US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62469" name="AutoShape 6"/>
          <p:cNvSpPr>
            <a:spLocks noChangeArrowheads="1"/>
          </p:cNvSpPr>
          <p:nvPr/>
        </p:nvSpPr>
        <p:spPr bwMode="auto">
          <a:xfrm>
            <a:off x="5715000" y="4876800"/>
            <a:ext cx="685800" cy="609600"/>
          </a:xfrm>
          <a:prstGeom prst="up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HN"/>
          </a:p>
        </p:txBody>
      </p:sp>
      <p:sp>
        <p:nvSpPr>
          <p:cNvPr id="62470" name="AutoShape 7"/>
          <p:cNvSpPr>
            <a:spLocks noChangeArrowheads="1"/>
          </p:cNvSpPr>
          <p:nvPr/>
        </p:nvSpPr>
        <p:spPr bwMode="auto">
          <a:xfrm>
            <a:off x="5715000" y="3733800"/>
            <a:ext cx="685800" cy="609600"/>
          </a:xfrm>
          <a:prstGeom prst="up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HN"/>
          </a:p>
        </p:txBody>
      </p:sp>
      <p:sp>
        <p:nvSpPr>
          <p:cNvPr id="62471" name="AutoShape 8"/>
          <p:cNvSpPr>
            <a:spLocks noChangeArrowheads="1"/>
          </p:cNvSpPr>
          <p:nvPr/>
        </p:nvSpPr>
        <p:spPr bwMode="auto">
          <a:xfrm>
            <a:off x="6553200" y="4876800"/>
            <a:ext cx="685800" cy="609600"/>
          </a:xfrm>
          <a:prstGeom prst="up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HN"/>
          </a:p>
        </p:txBody>
      </p:sp>
      <p:sp>
        <p:nvSpPr>
          <p:cNvPr id="62472" name="AutoShape 9"/>
          <p:cNvSpPr>
            <a:spLocks noChangeArrowheads="1"/>
          </p:cNvSpPr>
          <p:nvPr/>
        </p:nvSpPr>
        <p:spPr bwMode="auto">
          <a:xfrm>
            <a:off x="5715000" y="2590800"/>
            <a:ext cx="685800" cy="609600"/>
          </a:xfrm>
          <a:prstGeom prst="up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H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s-MX" sz="280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OBSESION - COMPULSION</a:t>
            </a:r>
          </a:p>
          <a:p>
            <a:pPr eaLnBrk="1" hangingPunct="1">
              <a:defRPr/>
            </a:pPr>
            <a:endParaRPr lang="es-MX" sz="2000" smtClean="0">
              <a:solidFill>
                <a:srgbClr val="FF99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eaLnBrk="1" hangingPunct="1">
              <a:defRPr/>
            </a:pPr>
            <a:r>
              <a:rPr lang="es-MX" sz="280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ESPECTRO TOC</a:t>
            </a:r>
          </a:p>
          <a:p>
            <a:pPr eaLnBrk="1" hangingPunct="1">
              <a:defRPr/>
            </a:pPr>
            <a:endParaRPr lang="es-MX" sz="2000" smtClean="0">
              <a:solidFill>
                <a:srgbClr val="FF99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eaLnBrk="1" hangingPunct="1">
              <a:defRPr/>
            </a:pPr>
            <a:r>
              <a:rPr lang="es-MX" sz="280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PSICOSIS</a:t>
            </a:r>
          </a:p>
          <a:p>
            <a:pPr eaLnBrk="1" hangingPunct="1">
              <a:defRPr/>
            </a:pPr>
            <a:endParaRPr lang="es-MX" sz="2000" smtClean="0">
              <a:solidFill>
                <a:srgbClr val="FF99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eaLnBrk="1" hangingPunct="1">
              <a:defRPr/>
            </a:pPr>
            <a:r>
              <a:rPr lang="es-MX" sz="280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TOC DE LA PERSONALIDAD</a:t>
            </a:r>
            <a:endParaRPr lang="en-US" sz="2800" smtClean="0">
              <a:solidFill>
                <a:srgbClr val="FF99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762000" y="685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MX" sz="4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TRASTORNO </a:t>
            </a:r>
            <a:br>
              <a:rPr lang="es-MX" sz="4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s-MX" sz="4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OBSESIVO COMPULSIVO</a:t>
            </a:r>
            <a:endParaRPr lang="en-US" sz="4000" b="1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3492" name="Text Box 6"/>
          <p:cNvSpPr txBox="1">
            <a:spLocks noChangeArrowheads="1"/>
          </p:cNvSpPr>
          <p:nvPr/>
        </p:nvSpPr>
        <p:spPr bwMode="auto">
          <a:xfrm>
            <a:off x="6424613" y="6184900"/>
            <a:ext cx="2228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FF00"/>
                </a:solidFill>
                <a:latin typeface="Arial" charset="0"/>
              </a:rPr>
              <a:t>Toro Martinez, 2006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2555875" y="304800"/>
            <a:ext cx="4149725" cy="892175"/>
          </a:xfrm>
          <a:prstGeom prst="rect">
            <a:avLst/>
          </a:prstGeom>
          <a:solidFill>
            <a:srgbClr val="000099"/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AR" sz="2400" b="1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TRASTORNO OBSESIVO </a:t>
            </a:r>
          </a:p>
          <a:p>
            <a:pPr algn="ctr"/>
            <a:r>
              <a:rPr lang="es-AR" sz="2400" b="1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COMPULSIVO</a:t>
            </a:r>
            <a:endParaRPr lang="es-ES" sz="2400" b="1">
              <a:solidFill>
                <a:schemeClr val="bg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744538" y="5410200"/>
            <a:ext cx="1693862" cy="609600"/>
          </a:xfrm>
          <a:prstGeom prst="rect">
            <a:avLst/>
          </a:prstGeom>
          <a:solidFill>
            <a:srgbClr val="000099"/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AR" sz="1800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Hiperactividad</a:t>
            </a:r>
          </a:p>
          <a:p>
            <a:pPr algn="ctr"/>
            <a:r>
              <a:rPr lang="es-AR" sz="1800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autonómica</a:t>
            </a:r>
            <a:endParaRPr lang="es-ES" sz="1800" b="1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2913063" y="4419600"/>
            <a:ext cx="1285875" cy="914400"/>
          </a:xfrm>
          <a:prstGeom prst="rect">
            <a:avLst/>
          </a:prstGeom>
          <a:solidFill>
            <a:srgbClr val="000099"/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Miedo</a:t>
            </a:r>
          </a:p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Ansiedad</a:t>
            </a:r>
          </a:p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Rabia</a:t>
            </a: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4611688" y="3141663"/>
            <a:ext cx="2913062" cy="2590800"/>
          </a:xfrm>
          <a:prstGeom prst="rect">
            <a:avLst/>
          </a:prstGeom>
          <a:solidFill>
            <a:srgbClr val="000099"/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Eventos Intrusivos </a:t>
            </a:r>
          </a:p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Obsesiones</a:t>
            </a:r>
          </a:p>
          <a:p>
            <a:pPr algn="ctr">
              <a:spcBef>
                <a:spcPct val="20000"/>
              </a:spcBef>
            </a:pPr>
            <a:r>
              <a:rPr lang="es-ES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Rigidez cognitiva</a:t>
            </a:r>
            <a:endParaRPr lang="es-ES_tradnl" sz="1600" b="1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 </a:t>
            </a:r>
            <a:r>
              <a:rPr lang="es-ES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Sesgos atencionale</a:t>
            </a:r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s</a:t>
            </a:r>
          </a:p>
          <a:p>
            <a:pPr algn="ctr">
              <a:spcBef>
                <a:spcPct val="20000"/>
              </a:spcBef>
            </a:pPr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y </a:t>
            </a:r>
            <a:r>
              <a:rPr lang="es-ES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motivacionales</a:t>
            </a:r>
            <a:endParaRPr lang="es-MX" sz="1600" b="1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en-US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Fallas en </a:t>
            </a:r>
            <a:r>
              <a:rPr lang="es-ES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fluidez verbal y</a:t>
            </a:r>
            <a:endParaRPr lang="en-US" sz="1600" b="1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es-ES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no verbal</a:t>
            </a:r>
            <a:endParaRPr lang="es-MX" sz="1600" b="1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es-ES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Déficits mnésicos para </a:t>
            </a:r>
            <a:endParaRPr lang="es-AR" sz="1600" b="1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es-ES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material verbal y visual</a:t>
            </a: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7772400" y="4419600"/>
            <a:ext cx="1371600" cy="1143000"/>
          </a:xfrm>
          <a:prstGeom prst="rect">
            <a:avLst/>
          </a:prstGeom>
          <a:solidFill>
            <a:srgbClr val="000099"/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Tensión</a:t>
            </a:r>
          </a:p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Motora</a:t>
            </a:r>
          </a:p>
          <a:p>
            <a:pPr algn="ctr"/>
            <a:endParaRPr lang="es-AR" sz="1600" b="1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  <a:p>
            <a:pPr algn="ctr"/>
            <a:r>
              <a:rPr lang="es-AR" sz="1600" b="1">
                <a:solidFill>
                  <a:schemeClr val="accent1"/>
                </a:solidFill>
                <a:latin typeface="Verdana" pitchFamily="34" charset="0"/>
                <a:cs typeface="Times New Roman" pitchFamily="18" charset="0"/>
              </a:rPr>
              <a:t>Inquietud</a:t>
            </a:r>
            <a:endParaRPr lang="es-ES" sz="1600" b="1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</p:txBody>
      </p:sp>
      <p:cxnSp>
        <p:nvCxnSpPr>
          <p:cNvPr id="64519" name="AutoShape 7"/>
          <p:cNvCxnSpPr>
            <a:cxnSpLocks noChangeShapeType="1"/>
          </p:cNvCxnSpPr>
          <p:nvPr/>
        </p:nvCxnSpPr>
        <p:spPr bwMode="auto">
          <a:xfrm rot="10800000" flipV="1">
            <a:off x="1219200" y="762000"/>
            <a:ext cx="1244600" cy="4635500"/>
          </a:xfrm>
          <a:prstGeom prst="bentConnector2">
            <a:avLst/>
          </a:prstGeom>
          <a:noFill/>
          <a:ln w="63500">
            <a:solidFill>
              <a:srgbClr val="FFFF00"/>
            </a:solidFill>
            <a:miter lim="800000"/>
            <a:headEnd/>
            <a:tailEnd type="triangle" w="med" len="med"/>
          </a:ln>
        </p:spPr>
      </p:cxnSp>
      <p:cxnSp>
        <p:nvCxnSpPr>
          <p:cNvPr id="64520" name="AutoShape 8"/>
          <p:cNvCxnSpPr>
            <a:cxnSpLocks noChangeShapeType="1"/>
          </p:cNvCxnSpPr>
          <p:nvPr/>
        </p:nvCxnSpPr>
        <p:spPr bwMode="auto">
          <a:xfrm>
            <a:off x="6804025" y="692150"/>
            <a:ext cx="2044700" cy="3644900"/>
          </a:xfrm>
          <a:prstGeom prst="bentConnector2">
            <a:avLst/>
          </a:prstGeom>
          <a:noFill/>
          <a:ln w="63500">
            <a:solidFill>
              <a:srgbClr val="FFFF00"/>
            </a:solidFill>
            <a:miter lim="800000"/>
            <a:headEnd/>
            <a:tailEnd type="triangle" w="med" len="med"/>
          </a:ln>
        </p:spPr>
      </p:cxnSp>
      <p:sp>
        <p:nvSpPr>
          <p:cNvPr id="64521" name="Line 9"/>
          <p:cNvSpPr>
            <a:spLocks noChangeShapeType="1"/>
          </p:cNvSpPr>
          <p:nvPr/>
        </p:nvSpPr>
        <p:spPr bwMode="auto">
          <a:xfrm>
            <a:off x="3522663" y="1219200"/>
            <a:ext cx="0" cy="3200400"/>
          </a:xfrm>
          <a:prstGeom prst="line">
            <a:avLst/>
          </a:prstGeom>
          <a:noFill/>
          <a:ln w="635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>
            <a:off x="5724525" y="1341438"/>
            <a:ext cx="0" cy="1636712"/>
          </a:xfrm>
          <a:prstGeom prst="line">
            <a:avLst/>
          </a:prstGeom>
          <a:noFill/>
          <a:ln w="635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304800" y="6092825"/>
            <a:ext cx="883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1600" b="1">
                <a:latin typeface="Verdana" pitchFamily="34" charset="0"/>
                <a:cs typeface="Times New Roman" pitchFamily="18" charset="0"/>
              </a:rPr>
              <a:t>Somáticos                  Emocionales              Cognitivos              Conductuales</a:t>
            </a:r>
          </a:p>
          <a:p>
            <a:r>
              <a:rPr lang="es-AR" sz="1400">
                <a:latin typeface="Verdana" pitchFamily="34" charset="0"/>
                <a:cs typeface="Times New Roman" pitchFamily="18" charset="0"/>
              </a:rPr>
              <a:t>						                        </a:t>
            </a:r>
          </a:p>
          <a:p>
            <a:r>
              <a:rPr lang="es-AR" sz="1400">
                <a:latin typeface="Verdana" pitchFamily="34" charset="0"/>
                <a:cs typeface="Times New Roman" pitchFamily="18" charset="0"/>
              </a:rPr>
              <a:t>							 </a:t>
            </a:r>
            <a:r>
              <a:rPr lang="es-AR" sz="1400" b="1">
                <a:latin typeface="Arial" charset="0"/>
                <a:cs typeface="Times New Roman" pitchFamily="18" charset="0"/>
              </a:rPr>
              <a:t>Marquez Miguel</a:t>
            </a:r>
            <a:endParaRPr lang="es-ES" sz="1400" b="1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tx1"/>
                </a:solidFill>
                <a:latin typeface="Tahoma" pitchFamily="34" charset="0"/>
              </a:rPr>
              <a:t>ANSIEDAD PATOLÓGICA</a:t>
            </a:r>
            <a:endParaRPr lang="es-MX" b="1" smtClean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134350" cy="4538662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Es una respuesta exagerada en diración o magnitud, no necesariamente ligada a un peligro, situación u objeto externo</a:t>
            </a:r>
          </a:p>
          <a:p>
            <a:pPr eaLnBrk="1" hangingPunct="1">
              <a:defRPr/>
            </a:pPr>
            <a:endParaRPr lang="en-US" sz="3000" b="1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eaLnBrk="1" hangingPunct="1">
              <a:defRPr/>
            </a:pPr>
            <a:r>
              <a:rPr lang="en-US" sz="30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Puede resultar incapacitante (condicionando la conducta)</a:t>
            </a:r>
          </a:p>
          <a:p>
            <a:pPr eaLnBrk="1" hangingPunct="1">
              <a:defRPr/>
            </a:pPr>
            <a:endParaRPr lang="en-US" sz="3000" b="1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eaLnBrk="1" hangingPunct="1">
              <a:defRPr/>
            </a:pPr>
            <a:r>
              <a:rPr lang="en-US" sz="30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Su aparición o desaparición son aleatorias</a:t>
            </a:r>
            <a:endParaRPr lang="es-MX" sz="3000" b="1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09600"/>
            <a:ext cx="8280400" cy="874713"/>
          </a:xfrm>
        </p:spPr>
        <p:txBody>
          <a:bodyPr/>
          <a:lstStyle/>
          <a:p>
            <a:pPr eaLnBrk="1" hangingPunct="1"/>
            <a:r>
              <a:rPr lang="es-ES_tradnl" b="1" smtClean="0">
                <a:solidFill>
                  <a:schemeClr val="tx1"/>
                </a:solidFill>
                <a:latin typeface="Tahoma" pitchFamily="34" charset="0"/>
              </a:rPr>
              <a:t>TRASTORNOS DE ANSIEDAD</a:t>
            </a:r>
            <a:endParaRPr lang="en-US" b="1" smtClean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3600" b="1" smtClean="0">
                <a:solidFill>
                  <a:schemeClr val="accent1"/>
                </a:solidFill>
              </a:rPr>
              <a:t>             OTRAS CUESTIONES</a:t>
            </a:r>
            <a:r>
              <a:rPr lang="en-US" smtClean="0">
                <a:solidFill>
                  <a:schemeClr val="accent1"/>
                </a:solidFill>
              </a:rPr>
              <a:t> </a:t>
            </a:r>
          </a:p>
          <a:p>
            <a:pPr lvl="1" eaLnBrk="1" hangingPunct="1">
              <a:buFontTx/>
              <a:buNone/>
            </a:pPr>
            <a:r>
              <a:rPr lang="en-US" sz="3600" b="1" smtClean="0">
                <a:solidFill>
                  <a:schemeClr val="accent1"/>
                </a:solidFill>
                <a:latin typeface="Arial" charset="0"/>
              </a:rPr>
              <a:t> </a:t>
            </a:r>
          </a:p>
          <a:p>
            <a:pPr lvl="1" eaLnBrk="1" hangingPunct="1"/>
            <a:r>
              <a:rPr lang="en-US" sz="3600" b="1" smtClean="0">
                <a:solidFill>
                  <a:schemeClr val="accent1"/>
                </a:solidFill>
                <a:latin typeface="Arial" charset="0"/>
              </a:rPr>
              <a:t> Neurobiológicas</a:t>
            </a:r>
          </a:p>
          <a:p>
            <a:pPr lvl="1" eaLnBrk="1" hangingPunct="1"/>
            <a:r>
              <a:rPr lang="en-US" sz="3600" b="1" smtClean="0">
                <a:solidFill>
                  <a:schemeClr val="accent1"/>
                </a:solidFill>
                <a:latin typeface="Arial" charset="0"/>
              </a:rPr>
              <a:t> Clínicas</a:t>
            </a:r>
          </a:p>
          <a:p>
            <a:pPr lvl="1" eaLnBrk="1" hangingPunct="1"/>
            <a:r>
              <a:rPr lang="en-US" sz="3600" b="1" smtClean="0">
                <a:solidFill>
                  <a:schemeClr val="accent1"/>
                </a:solidFill>
                <a:latin typeface="Arial" charset="0"/>
              </a:rPr>
              <a:t> Pronósticas</a:t>
            </a:r>
          </a:p>
          <a:p>
            <a:pPr lvl="1" eaLnBrk="1" hangingPunct="1"/>
            <a:r>
              <a:rPr lang="en-US" sz="3600" b="1" smtClean="0">
                <a:solidFill>
                  <a:schemeClr val="accent1"/>
                </a:solidFill>
                <a:latin typeface="Arial" charset="0"/>
              </a:rPr>
              <a:t> Terapéuticas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-252413" y="639763"/>
            <a:ext cx="9144001" cy="701675"/>
          </a:xfrm>
          <a:noFill/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chemeClr val="tx1"/>
                </a:solidFill>
                <a:latin typeface="Tahoma" pitchFamily="34" charset="0"/>
              </a:rPr>
              <a:t>Comorbilidad de TAS</a:t>
            </a:r>
          </a:p>
        </p:txBody>
      </p:sp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1169988" y="5838825"/>
            <a:ext cx="7912100" cy="106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lvl="1" algn="r" eaLnBrk="0" hangingPunct="0">
              <a:lnSpc>
                <a:spcPct val="80000"/>
              </a:lnSpc>
            </a:pPr>
            <a:r>
              <a:rPr lang="sv-SE" sz="1600" b="1">
                <a:latin typeface="Arial" charset="0"/>
              </a:rPr>
              <a:t>Lecrubier &amp; Weille. </a:t>
            </a:r>
            <a:r>
              <a:rPr lang="sv-SE" sz="1600" b="1" i="1">
                <a:latin typeface="Arial" charset="0"/>
              </a:rPr>
              <a:t>Int Clin Psychopharmacol</a:t>
            </a:r>
            <a:r>
              <a:rPr lang="sv-SE" sz="1600" b="1">
                <a:latin typeface="Arial" charset="0"/>
              </a:rPr>
              <a:t> 1997; 12 (Suppl 6): S17-S21.</a:t>
            </a:r>
            <a:endParaRPr lang="sv-SE" sz="1800" b="1">
              <a:latin typeface="Arial" charset="0"/>
            </a:endParaRPr>
          </a:p>
          <a:p>
            <a:pPr lvl="1" algn="r" eaLnBrk="0" hangingPunct="0">
              <a:lnSpc>
                <a:spcPct val="80000"/>
              </a:lnSpc>
            </a:pPr>
            <a:r>
              <a:rPr lang="sv-SE" sz="1600" b="1">
                <a:latin typeface="Arial" charset="0"/>
              </a:rPr>
              <a:t>Merikangas &amp; Angst. </a:t>
            </a:r>
            <a:r>
              <a:rPr lang="sv-SE" sz="1600" b="1" i="1">
                <a:latin typeface="Arial" charset="0"/>
              </a:rPr>
              <a:t>Eur Arch Psychiatry Clin Neurosci</a:t>
            </a:r>
            <a:r>
              <a:rPr lang="sv-SE" sz="1600" b="1">
                <a:latin typeface="Arial" charset="0"/>
              </a:rPr>
              <a:t> 1995; 244: 297-303.</a:t>
            </a:r>
          </a:p>
          <a:p>
            <a:pPr lvl="1" algn="r" eaLnBrk="0" hangingPunct="0">
              <a:lnSpc>
                <a:spcPct val="80000"/>
              </a:lnSpc>
            </a:pPr>
            <a:r>
              <a:rPr lang="sv-SE" sz="1600" b="1">
                <a:latin typeface="Arial" charset="0"/>
              </a:rPr>
              <a:t> Schneier et al. </a:t>
            </a:r>
            <a:r>
              <a:rPr lang="sv-SE" sz="1600" b="1" i="1">
                <a:latin typeface="Arial" charset="0"/>
              </a:rPr>
              <a:t>Arch Gen Psychiatry</a:t>
            </a:r>
            <a:r>
              <a:rPr lang="sv-SE" sz="1600" b="1">
                <a:latin typeface="Arial" charset="0"/>
              </a:rPr>
              <a:t> 1992; 49: 282-288.</a:t>
            </a:r>
          </a:p>
          <a:p>
            <a:pPr algn="r" eaLnBrk="0" hangingPunct="0">
              <a:lnSpc>
                <a:spcPct val="80000"/>
              </a:lnSpc>
            </a:pPr>
            <a:r>
              <a:rPr lang="sv-SE" sz="1600" b="1">
                <a:latin typeface="Arial" charset="0"/>
              </a:rPr>
              <a:t>Magee et al. </a:t>
            </a:r>
            <a:r>
              <a:rPr lang="sv-SE" sz="1600" b="1" i="1">
                <a:latin typeface="Arial" charset="0"/>
              </a:rPr>
              <a:t>Arch Gen Psychiatry</a:t>
            </a:r>
            <a:r>
              <a:rPr lang="sv-SE" sz="1600" b="1">
                <a:latin typeface="Arial" charset="0"/>
              </a:rPr>
              <a:t> 1996; 53: 159-168.</a:t>
            </a:r>
          </a:p>
          <a:p>
            <a:pPr algn="r" eaLnBrk="0" hangingPunct="0">
              <a:lnSpc>
                <a:spcPct val="80000"/>
              </a:lnSpc>
            </a:pPr>
            <a:r>
              <a:rPr lang="en-US" altLang="en-US" sz="1600" b="1">
                <a:latin typeface="Arial" charset="0"/>
              </a:rPr>
              <a:t>Massion et al. </a:t>
            </a:r>
            <a:r>
              <a:rPr lang="en-US" altLang="en-US" sz="1600" b="1" i="1">
                <a:latin typeface="Arial" charset="0"/>
              </a:rPr>
              <a:t>Arch Gen Psychiatry </a:t>
            </a:r>
            <a:r>
              <a:rPr lang="en-US" altLang="en-US" sz="1600" b="1">
                <a:latin typeface="Arial" charset="0"/>
              </a:rPr>
              <a:t>200</a:t>
            </a:r>
            <a:r>
              <a:rPr lang="en-GB" altLang="en-US" sz="1600" b="1">
                <a:latin typeface="Arial" charset="0"/>
              </a:rPr>
              <a:t>2</a:t>
            </a:r>
            <a:r>
              <a:rPr lang="en-US" altLang="en-US" sz="1600" b="1">
                <a:latin typeface="Arial" charset="0"/>
              </a:rPr>
              <a:t>; in press</a:t>
            </a:r>
            <a:r>
              <a:rPr lang="en-GB" altLang="en-US" sz="1600" b="1">
                <a:solidFill>
                  <a:srgbClr val="FFFF00"/>
                </a:solidFill>
                <a:latin typeface="Arial" charset="0"/>
              </a:rPr>
              <a:t>.</a:t>
            </a:r>
            <a:endParaRPr lang="sv-SE" sz="1600" b="1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1148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sv-SE" sz="2600" b="1" smtClean="0">
                <a:solidFill>
                  <a:schemeClr val="accent1"/>
                </a:solidFill>
                <a:latin typeface="Arial" charset="0"/>
              </a:rPr>
              <a:t>70%-80% con al menos un trastorno psiquiátrico adicional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Tx/>
              <a:buNone/>
            </a:pPr>
            <a:r>
              <a:rPr lang="sv-SE" sz="2400" b="1" smtClean="0">
                <a:solidFill>
                  <a:schemeClr val="accent1"/>
                </a:solidFill>
                <a:latin typeface="Arial" charset="0"/>
              </a:rPr>
              <a:t>     -  57% trastorno de ansiedad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Tx/>
              <a:buNone/>
            </a:pPr>
            <a:r>
              <a:rPr lang="sv-SE" sz="2400" b="1" smtClean="0">
                <a:solidFill>
                  <a:schemeClr val="accent1"/>
                </a:solidFill>
                <a:latin typeface="Arial" charset="0"/>
              </a:rPr>
              <a:t>     - 41% trastorno afectivo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Tx/>
              <a:buNone/>
            </a:pPr>
            <a:r>
              <a:rPr lang="sv-SE" sz="2400" b="1" smtClean="0">
                <a:solidFill>
                  <a:schemeClr val="accent1"/>
                </a:solidFill>
                <a:latin typeface="Arial" charset="0"/>
              </a:rPr>
              <a:t>     - 40% abuso de sustancias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Tx/>
              <a:buNone/>
            </a:pPr>
            <a:r>
              <a:rPr lang="sv-SE" sz="2400" b="1" smtClean="0">
                <a:solidFill>
                  <a:schemeClr val="accent1"/>
                </a:solidFill>
                <a:latin typeface="Arial" charset="0"/>
              </a:rPr>
              <a:t>     - 44% trastorno de personalidad  (35.5% trastorno de personalidad evasiva)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sv-SE" sz="2600" b="1" smtClean="0">
                <a:solidFill>
                  <a:schemeClr val="accent1"/>
                </a:solidFill>
                <a:latin typeface="Arial" charset="0"/>
              </a:rPr>
              <a:t>48% experimenta otros tres trastornos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Tx/>
              <a:buNone/>
            </a:pPr>
            <a:endParaRPr lang="sv-SE" sz="2600" b="1" smtClean="0">
              <a:solidFill>
                <a:schemeClr val="accent1"/>
              </a:solidFill>
              <a:latin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143000"/>
          </a:xfrm>
        </p:spPr>
        <p:txBody>
          <a:bodyPr/>
          <a:lstStyle/>
          <a:p>
            <a:pPr eaLnBrk="1" hangingPunct="1"/>
            <a:r>
              <a:rPr lang="en-US" sz="4800" b="1" smtClean="0">
                <a:solidFill>
                  <a:schemeClr val="tx1"/>
                </a:solidFill>
                <a:latin typeface="Tahoma" pitchFamily="34" charset="0"/>
              </a:rPr>
              <a:t>ANSIEDAD PATOLOGICA </a:t>
            </a:r>
            <a:endParaRPr lang="es-MX" sz="4800" b="1" smtClean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981200"/>
            <a:ext cx="446405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smtClean="0">
                <a:latin typeface="Arial" charset="0"/>
              </a:rPr>
              <a:t>Cognitivo</a:t>
            </a:r>
            <a:r>
              <a:rPr lang="en-US" sz="2400" smtClean="0">
                <a:latin typeface="Arial" charset="0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chemeClr val="accent1"/>
                </a:solidFill>
                <a:latin typeface="Arial" charset="0"/>
              </a:rPr>
              <a:t>Pensamientos persistentes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chemeClr val="accent1"/>
                </a:solidFill>
                <a:latin typeface="Arial" charset="0"/>
              </a:rPr>
              <a:t>Sensación de fallar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chemeClr val="accent1"/>
                </a:solidFill>
                <a:latin typeface="Arial" charset="0"/>
              </a:rPr>
              <a:t>Verguenza</a:t>
            </a:r>
          </a:p>
          <a:p>
            <a:pPr lvl="1" eaLnBrk="1" hangingPunct="1">
              <a:lnSpc>
                <a:spcPct val="90000"/>
              </a:lnSpc>
            </a:pPr>
            <a:endParaRPr lang="en-US" smtClean="0">
              <a:solidFill>
                <a:schemeClr val="accent1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b="1" smtClean="0">
                <a:latin typeface="Arial" charset="0"/>
              </a:rPr>
              <a:t>Fisiológico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solidFill>
                  <a:schemeClr val="accent1"/>
                </a:solidFill>
                <a:latin typeface="Arial" charset="0"/>
              </a:rPr>
              <a:t>Palpitaciones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solidFill>
                  <a:schemeClr val="accent1"/>
                </a:solidFill>
                <a:latin typeface="Arial" charset="0"/>
              </a:rPr>
              <a:t>Nauseas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solidFill>
                  <a:schemeClr val="accent1"/>
                </a:solidFill>
                <a:latin typeface="Arial" charset="0"/>
              </a:rPr>
              <a:t>Contracturas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solidFill>
                  <a:schemeClr val="accent1"/>
                </a:solidFill>
                <a:latin typeface="Arial" charset="0"/>
              </a:rPr>
              <a:t>Diarreas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solidFill>
                  <a:schemeClr val="accent1"/>
                </a:solidFill>
                <a:latin typeface="Arial" charset="0"/>
              </a:rPr>
              <a:t>Sudoración</a:t>
            </a:r>
            <a:endParaRPr lang="es-MX" b="1" smtClean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00563" y="1905000"/>
            <a:ext cx="4567237" cy="47640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smtClean="0">
                <a:latin typeface="Arial" charset="0"/>
              </a:rPr>
              <a:t>Comportamentales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solidFill>
                  <a:schemeClr val="accent1"/>
                </a:solidFill>
                <a:latin typeface="Arial" charset="0"/>
              </a:rPr>
              <a:t>Onicofagia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solidFill>
                  <a:schemeClr val="accent1"/>
                </a:solidFill>
                <a:latin typeface="Arial" charset="0"/>
              </a:rPr>
              <a:t>Morderse los labios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solidFill>
                  <a:schemeClr val="accent1"/>
                </a:solidFill>
                <a:latin typeface="Arial" charset="0"/>
              </a:rPr>
              <a:t>Sonarse nudillos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solidFill>
                  <a:schemeClr val="accent1"/>
                </a:solidFill>
                <a:latin typeface="Arial" charset="0"/>
              </a:rPr>
              <a:t>Inquietud motora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b="1" smtClean="0">
                <a:latin typeface="Arial" charset="0"/>
              </a:rPr>
              <a:t>Emocionales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solidFill>
                  <a:schemeClr val="accent1"/>
                </a:solidFill>
                <a:latin typeface="Arial" charset="0"/>
              </a:rPr>
              <a:t>Angustia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solidFill>
                  <a:schemeClr val="accent1"/>
                </a:solidFill>
                <a:latin typeface="Arial" charset="0"/>
              </a:rPr>
              <a:t>Miedos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solidFill>
                  <a:schemeClr val="accent1"/>
                </a:solidFill>
                <a:latin typeface="Arial" charset="0"/>
              </a:rPr>
              <a:t>Aprension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solidFill>
                  <a:schemeClr val="accent1"/>
                </a:solidFill>
                <a:latin typeface="Arial" charset="0"/>
              </a:rPr>
              <a:t>Irritabilidad</a:t>
            </a:r>
          </a:p>
          <a:p>
            <a:pPr lvl="1" eaLnBrk="1" hangingPunct="1">
              <a:lnSpc>
                <a:spcPct val="90000"/>
              </a:lnSpc>
            </a:pPr>
            <a:endParaRPr lang="es-MX" b="1" smtClean="0">
              <a:solidFill>
                <a:schemeClr val="accent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625600" y="446088"/>
            <a:ext cx="666750" cy="396875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2000" b="1">
                <a:solidFill>
                  <a:schemeClr val="bg1"/>
                </a:solidFill>
                <a:latin typeface="Arial Unicode MS" pitchFamily="34" charset="-128"/>
                <a:cs typeface="Times New Roman" pitchFamily="18" charset="0"/>
              </a:rPr>
              <a:t>CSM</a:t>
            </a:r>
            <a:endParaRPr lang="es-ES_tradnl" sz="1600"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454400" y="247650"/>
            <a:ext cx="615950" cy="396875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2000" b="1">
                <a:latin typeface="Arial Unicode MS" pitchFamily="34" charset="-128"/>
                <a:cs typeface="Times New Roman" pitchFamily="18" charset="0"/>
              </a:rPr>
              <a:t>CPF</a:t>
            </a:r>
            <a:endParaRPr lang="es-ES_tradnl" sz="1600"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7604125" y="750888"/>
            <a:ext cx="415925" cy="3365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600" b="1">
                <a:solidFill>
                  <a:schemeClr val="bg1"/>
                </a:solidFill>
                <a:latin typeface="Arial Unicode MS" pitchFamily="34" charset="-128"/>
                <a:cs typeface="Times New Roman" pitchFamily="18" charset="0"/>
              </a:rPr>
              <a:t>CE</a:t>
            </a:r>
            <a:endParaRPr lang="es-ES_tradnl" sz="1400"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8466138" y="1295400"/>
            <a:ext cx="401637" cy="304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400" b="1">
                <a:latin typeface="Arial Unicode MS" pitchFamily="34" charset="-128"/>
                <a:cs typeface="Times New Roman" pitchFamily="18" charset="0"/>
              </a:rPr>
              <a:t>GD</a:t>
            </a:r>
            <a:endParaRPr lang="es-ES_tradnl" sz="1400"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8442325" y="1916113"/>
            <a:ext cx="471488" cy="304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400" b="1">
                <a:latin typeface="Arial Unicode MS" pitchFamily="34" charset="-128"/>
                <a:cs typeface="Times New Roman" pitchFamily="18" charset="0"/>
              </a:rPr>
              <a:t>CA3</a:t>
            </a:r>
            <a:endParaRPr lang="es-ES_tradnl" sz="1400"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7518400" y="1905000"/>
            <a:ext cx="541338" cy="304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1400" b="1">
                <a:solidFill>
                  <a:schemeClr val="bg1"/>
                </a:solidFill>
                <a:latin typeface="Arial Unicode MS" pitchFamily="34" charset="-128"/>
                <a:cs typeface="Times New Roman" pitchFamily="18" charset="0"/>
              </a:rPr>
              <a:t>CA1</a:t>
            </a:r>
            <a:endParaRPr lang="es-ES_tradnl" sz="1400"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7043738" y="1300163"/>
            <a:ext cx="441325" cy="39687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2000" b="1">
                <a:solidFill>
                  <a:schemeClr val="bg1"/>
                </a:solidFill>
                <a:latin typeface="Arial Unicode MS" pitchFamily="34" charset="-128"/>
                <a:cs typeface="Times New Roman" pitchFamily="18" charset="0"/>
              </a:rPr>
              <a:t>Su</a:t>
            </a:r>
            <a:endParaRPr lang="es-ES_tradnl" sz="1600" b="1">
              <a:solidFill>
                <a:schemeClr val="bg1"/>
              </a:solidFill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8737600" y="4022725"/>
            <a:ext cx="346075" cy="45720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2400">
                <a:solidFill>
                  <a:schemeClr val="bg1"/>
                </a:solidFill>
                <a:latin typeface="Arial Unicode MS" pitchFamily="34" charset="-128"/>
                <a:cs typeface="Times New Roman" pitchFamily="18" charset="0"/>
              </a:rPr>
              <a:t>R</a:t>
            </a:r>
            <a:endParaRPr lang="es-ES_tradnl" sz="2400"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3908425" y="6143625"/>
            <a:ext cx="533400" cy="3365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6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NPP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860800" y="6521450"/>
            <a:ext cx="638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800">
                <a:solidFill>
                  <a:schemeClr val="bg1"/>
                </a:solidFill>
                <a:latin typeface="Arial Unicode MS" pitchFamily="34" charset="-128"/>
                <a:cs typeface="Times New Roman" pitchFamily="18" charset="0"/>
              </a:rPr>
              <a:t>Actividad</a:t>
            </a:r>
          </a:p>
          <a:p>
            <a:pPr eaLnBrk="0" hangingPunct="0"/>
            <a:r>
              <a:rPr lang="es-ES_tradnl" sz="800">
                <a:solidFill>
                  <a:schemeClr val="bg1"/>
                </a:solidFill>
                <a:latin typeface="Arial Unicode MS" pitchFamily="34" charset="-128"/>
                <a:cs typeface="Times New Roman" pitchFamily="18" charset="0"/>
              </a:rPr>
              <a:t> locomotora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5689600" y="1143000"/>
            <a:ext cx="541338" cy="366713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1800" b="1">
                <a:solidFill>
                  <a:schemeClr val="bg1"/>
                </a:solidFill>
                <a:latin typeface="Arial Unicode MS" pitchFamily="34" charset="-128"/>
                <a:cs typeface="Times New Roman" pitchFamily="18" charset="0"/>
              </a:rPr>
              <a:t>CC</a:t>
            </a:r>
            <a:endParaRPr lang="es-ES_tradnl" sz="1400" b="1">
              <a:solidFill>
                <a:schemeClr val="bg1"/>
              </a:solidFill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3522663" y="2771775"/>
            <a:ext cx="442912" cy="581025"/>
          </a:xfrm>
          <a:prstGeom prst="rect">
            <a:avLst/>
          </a:prstGeom>
          <a:solidFill>
            <a:srgbClr val="33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1600" b="1" u="sng">
                <a:latin typeface="Arial Unicode MS" pitchFamily="34" charset="-128"/>
                <a:cs typeface="Times New Roman" pitchFamily="18" charset="0"/>
              </a:rPr>
              <a:t>PD</a:t>
            </a:r>
            <a:endParaRPr lang="es-ES_tradnl" sz="1600" b="1">
              <a:latin typeface="Arial Unicode MS" pitchFamily="34" charset="-128"/>
              <a:cs typeface="Times New Roman" pitchFamily="18" charset="0"/>
            </a:endParaRPr>
          </a:p>
          <a:p>
            <a:pPr eaLnBrk="0" hangingPunct="0"/>
            <a:r>
              <a:rPr lang="es-ES_tradnl" sz="1600" b="1">
                <a:latin typeface="Arial Unicode MS" pitchFamily="34" charset="-128"/>
                <a:cs typeface="Times New Roman" pitchFamily="18" charset="0"/>
              </a:rPr>
              <a:t>PV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214938" y="3733800"/>
            <a:ext cx="746125" cy="822325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2400"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s-ES_tradnl" sz="2400" b="1">
                <a:latin typeface="Arial Unicode MS" pitchFamily="34" charset="-128"/>
                <a:cs typeface="Times New Roman" pitchFamily="18" charset="0"/>
              </a:rPr>
              <a:t>N</a:t>
            </a:r>
          </a:p>
          <a:p>
            <a:pPr eaLnBrk="0" hangingPunct="0"/>
            <a:r>
              <a:rPr lang="es-ES_tradnl" sz="2400" b="1">
                <a:latin typeface="Arial Unicode MS" pitchFamily="34" charset="-128"/>
                <a:cs typeface="Times New Roman" pitchFamily="18" charset="0"/>
              </a:rPr>
              <a:t>Acc</a:t>
            </a:r>
            <a:endParaRPr lang="es-ES_tradnl" sz="1800" b="1"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3708400" y="841375"/>
            <a:ext cx="674688" cy="33655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600">
                <a:latin typeface="Arial Unicode MS" pitchFamily="34" charset="-128"/>
                <a:cs typeface="Times New Roman" pitchFamily="18" charset="0"/>
              </a:rPr>
              <a:t>NVMT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4267200" y="2257425"/>
            <a:ext cx="687388" cy="33655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600">
                <a:latin typeface="Arial Unicode MS" pitchFamily="34" charset="-128"/>
                <a:cs typeface="Times New Roman" pitchFamily="18" charset="0"/>
              </a:rPr>
              <a:t>NDMT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3860800" y="1600200"/>
            <a:ext cx="609600" cy="517525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1400">
                <a:latin typeface="Arial Unicode MS" pitchFamily="34" charset="-128"/>
                <a:cs typeface="Times New Roman" pitchFamily="18" charset="0"/>
              </a:rPr>
              <a:t>NVAT </a:t>
            </a:r>
          </a:p>
          <a:p>
            <a:pPr eaLnBrk="0" hangingPunct="0"/>
            <a:r>
              <a:rPr lang="es-ES_tradnl" sz="1400">
                <a:latin typeface="Arial Unicode MS" pitchFamily="34" charset="-128"/>
                <a:cs typeface="Times New Roman" pitchFamily="18" charset="0"/>
              </a:rPr>
              <a:t>NVLT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757863" y="1830388"/>
            <a:ext cx="407987" cy="304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400" b="1">
                <a:solidFill>
                  <a:schemeClr val="bg1"/>
                </a:solidFill>
                <a:latin typeface="Arial Unicode MS" pitchFamily="34" charset="-128"/>
                <a:cs typeface="Times New Roman" pitchFamily="18" charset="0"/>
              </a:rPr>
              <a:t>CM</a:t>
            </a:r>
            <a:endParaRPr lang="es-ES_tradnl" sz="1400"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6705600" y="3814763"/>
            <a:ext cx="1169988" cy="7016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2000" b="1">
                <a:solidFill>
                  <a:schemeClr val="bg1"/>
                </a:solidFill>
                <a:latin typeface="Arial Unicode MS" pitchFamily="34" charset="-128"/>
                <a:cs typeface="Times New Roman" pitchFamily="18" charset="0"/>
              </a:rPr>
              <a:t>Amígdala</a:t>
            </a:r>
          </a:p>
          <a:p>
            <a:pPr eaLnBrk="0" hangingPunct="0"/>
            <a:r>
              <a:rPr lang="es-ES_tradnl" sz="2000" b="1">
                <a:solidFill>
                  <a:schemeClr val="bg1"/>
                </a:solidFill>
                <a:latin typeface="Arial Unicode MS" pitchFamily="34" charset="-128"/>
                <a:cs typeface="Times New Roman" pitchFamily="18" charset="0"/>
              </a:rPr>
              <a:t>Extendida</a:t>
            </a:r>
            <a:endParaRPr lang="es-ES_tradnl" sz="2000"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7993063" y="5946775"/>
            <a:ext cx="422275" cy="366713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800" b="1">
                <a:solidFill>
                  <a:schemeClr val="bg1"/>
                </a:solidFill>
                <a:latin typeface="Arial Unicode MS" pitchFamily="34" charset="-128"/>
                <a:cs typeface="Times New Roman" pitchFamily="18" charset="0"/>
              </a:rPr>
              <a:t>LC</a:t>
            </a:r>
            <a:endParaRPr lang="es-ES_tradnl" sz="1800"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6164263" y="5867400"/>
            <a:ext cx="433387" cy="822325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2400">
                <a:latin typeface="Arial Unicode MS" pitchFamily="34" charset="-128"/>
                <a:cs typeface="Times New Roman" pitchFamily="18" charset="0"/>
              </a:rPr>
              <a:t>Ht</a:t>
            </a:r>
            <a:endParaRPr lang="es-ES_tradnl" sz="1800"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5291138" y="6051550"/>
            <a:ext cx="517525" cy="581025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600" b="1">
                <a:solidFill>
                  <a:schemeClr val="bg1"/>
                </a:solidFill>
                <a:latin typeface="Arial Unicode MS" pitchFamily="34" charset="-128"/>
                <a:cs typeface="Times New Roman" pitchFamily="18" charset="0"/>
              </a:rPr>
              <a:t>ATV</a:t>
            </a:r>
          </a:p>
          <a:p>
            <a:pPr eaLnBrk="0" hangingPunct="0"/>
            <a:r>
              <a:rPr lang="es-ES_tradnl" sz="1600" b="1">
                <a:solidFill>
                  <a:schemeClr val="bg1"/>
                </a:solidFill>
                <a:latin typeface="Arial Unicode MS" pitchFamily="34" charset="-128"/>
                <a:cs typeface="Times New Roman" pitchFamily="18" charset="0"/>
              </a:rPr>
              <a:t>A10</a:t>
            </a: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6230938" y="2747963"/>
            <a:ext cx="495300" cy="4572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2400" b="1">
                <a:latin typeface="Arial Unicode MS" pitchFamily="34" charset="-128"/>
                <a:cs typeface="Times New Roman" pitchFamily="18" charset="0"/>
              </a:rPr>
              <a:t>Se</a:t>
            </a:r>
            <a:endParaRPr lang="es-ES_tradnl" sz="1800" b="1"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1557338" y="2438400"/>
            <a:ext cx="812800" cy="762000"/>
          </a:xfrm>
          <a:prstGeom prst="rect">
            <a:avLst/>
          </a:prstGeom>
          <a:solidFill>
            <a:srgbClr val="33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1600">
                <a:latin typeface="Arial Unicode MS" pitchFamily="34" charset="-128"/>
                <a:cs typeface="Times New Roman" pitchFamily="18" charset="0"/>
              </a:rPr>
              <a:t>  </a:t>
            </a:r>
            <a:r>
              <a:rPr lang="es-ES_tradnl" sz="1400">
                <a:latin typeface="Arial Unicode MS" pitchFamily="34" charset="-128"/>
                <a:cs typeface="Times New Roman" pitchFamily="18" charset="0"/>
              </a:rPr>
              <a:t>NC/P</a:t>
            </a:r>
          </a:p>
          <a:p>
            <a:pPr eaLnBrk="0" hangingPunct="0"/>
            <a:r>
              <a:rPr lang="es-ES_tradnl" sz="1400">
                <a:latin typeface="Arial Unicode MS" pitchFamily="34" charset="-128"/>
                <a:cs typeface="Times New Roman" pitchFamily="18" charset="0"/>
              </a:rPr>
              <a:t>Estriado</a:t>
            </a:r>
          </a:p>
          <a:p>
            <a:pPr eaLnBrk="0" hangingPunct="0"/>
            <a:r>
              <a:rPr lang="es-ES_tradnl" sz="1400">
                <a:latin typeface="Arial Unicode MS" pitchFamily="34" charset="-128"/>
                <a:cs typeface="Times New Roman" pitchFamily="18" charset="0"/>
              </a:rPr>
              <a:t> Dorsal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2506663" y="4117975"/>
            <a:ext cx="465137" cy="581025"/>
          </a:xfrm>
          <a:prstGeom prst="rect">
            <a:avLst/>
          </a:prstGeom>
          <a:solidFill>
            <a:srgbClr val="3333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600">
                <a:solidFill>
                  <a:schemeClr val="bg1"/>
                </a:solidFill>
                <a:latin typeface="Arial Unicode MS" pitchFamily="34" charset="-128"/>
                <a:cs typeface="Times New Roman" pitchFamily="18" charset="0"/>
              </a:rPr>
              <a:t>SN</a:t>
            </a:r>
          </a:p>
          <a:p>
            <a:pPr eaLnBrk="0" hangingPunct="0"/>
            <a:r>
              <a:rPr lang="es-ES_tradnl" sz="1600">
                <a:solidFill>
                  <a:schemeClr val="bg1"/>
                </a:solidFill>
                <a:latin typeface="Arial Unicode MS" pitchFamily="34" charset="-128"/>
                <a:cs typeface="Times New Roman" pitchFamily="18" charset="0"/>
              </a:rPr>
              <a:t>Pr</a:t>
            </a: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2844800" y="4114800"/>
            <a:ext cx="541338" cy="581025"/>
          </a:xfrm>
          <a:prstGeom prst="rect">
            <a:avLst/>
          </a:prstGeom>
          <a:solidFill>
            <a:srgbClr val="33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1600">
                <a:solidFill>
                  <a:schemeClr val="bg1"/>
                </a:solidFill>
                <a:latin typeface="Arial Unicode MS" pitchFamily="34" charset="-128"/>
                <a:cs typeface="Times New Roman" pitchFamily="18" charset="0"/>
              </a:rPr>
              <a:t>SN</a:t>
            </a:r>
          </a:p>
          <a:p>
            <a:pPr eaLnBrk="0" hangingPunct="0"/>
            <a:r>
              <a:rPr lang="es-ES_tradnl" sz="1600">
                <a:solidFill>
                  <a:schemeClr val="bg1"/>
                </a:solidFill>
                <a:latin typeface="Arial Unicode MS" pitchFamily="34" charset="-128"/>
                <a:cs typeface="Times New Roman" pitchFamily="18" charset="0"/>
              </a:rPr>
              <a:t>Pc</a:t>
            </a:r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1897063" y="6143625"/>
            <a:ext cx="690562" cy="3365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6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CSup</a:t>
            </a:r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134938" y="4040188"/>
            <a:ext cx="8048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400">
                <a:solidFill>
                  <a:schemeClr val="bg1"/>
                </a:solidFill>
                <a:latin typeface="Arial Unicode MS" pitchFamily="34" charset="-128"/>
                <a:cs typeface="Times New Roman" pitchFamily="18" charset="0"/>
              </a:rPr>
              <a:t>Actividad</a:t>
            </a:r>
          </a:p>
          <a:p>
            <a:pPr eaLnBrk="0" hangingPunct="0"/>
            <a:r>
              <a:rPr lang="es-ES_tradnl" sz="1400">
                <a:solidFill>
                  <a:schemeClr val="bg1"/>
                </a:solidFill>
                <a:latin typeface="Arial Unicode MS" pitchFamily="34" charset="-128"/>
                <a:cs typeface="Times New Roman" pitchFamily="18" charset="0"/>
              </a:rPr>
              <a:t>  motora</a:t>
            </a:r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1824038" y="6492875"/>
            <a:ext cx="7493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900">
                <a:solidFill>
                  <a:schemeClr val="bg1"/>
                </a:solidFill>
                <a:latin typeface="Arial Unicode MS" pitchFamily="34" charset="-128"/>
                <a:cs typeface="Times New Roman" pitchFamily="18" charset="0"/>
              </a:rPr>
              <a:t>Movimiento</a:t>
            </a:r>
          </a:p>
          <a:p>
            <a:pPr eaLnBrk="0" hangingPunct="0"/>
            <a:r>
              <a:rPr lang="es-ES_tradnl" sz="900">
                <a:solidFill>
                  <a:schemeClr val="bg1"/>
                </a:solidFill>
                <a:latin typeface="Arial Unicode MS" pitchFamily="34" charset="-128"/>
                <a:cs typeface="Times New Roman" pitchFamily="18" charset="0"/>
              </a:rPr>
              <a:t>ojos/cabeza</a:t>
            </a:r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>
            <a:off x="2370138" y="2743200"/>
            <a:ext cx="1152525" cy="0"/>
          </a:xfrm>
          <a:prstGeom prst="line">
            <a:avLst/>
          </a:prstGeom>
          <a:noFill/>
          <a:ln w="38100">
            <a:solidFill>
              <a:srgbClr val="FFFF00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3" name="Line 31"/>
          <p:cNvSpPr>
            <a:spLocks noChangeShapeType="1"/>
          </p:cNvSpPr>
          <p:nvPr/>
        </p:nvSpPr>
        <p:spPr bwMode="auto">
          <a:xfrm>
            <a:off x="7993063" y="990600"/>
            <a:ext cx="6762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4" name="Line 32"/>
          <p:cNvSpPr>
            <a:spLocks noChangeShapeType="1"/>
          </p:cNvSpPr>
          <p:nvPr/>
        </p:nvSpPr>
        <p:spPr bwMode="auto">
          <a:xfrm>
            <a:off x="8669338" y="990600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5" name="Line 33"/>
          <p:cNvSpPr>
            <a:spLocks noChangeShapeType="1"/>
          </p:cNvSpPr>
          <p:nvPr/>
        </p:nvSpPr>
        <p:spPr bwMode="auto">
          <a:xfrm>
            <a:off x="8669338" y="1600200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6" name="Line 34"/>
          <p:cNvSpPr>
            <a:spLocks noChangeShapeType="1"/>
          </p:cNvSpPr>
          <p:nvPr/>
        </p:nvSpPr>
        <p:spPr bwMode="auto">
          <a:xfrm flipH="1">
            <a:off x="7315200" y="2057400"/>
            <a:ext cx="2714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7" name="Line 35"/>
          <p:cNvSpPr>
            <a:spLocks noChangeShapeType="1"/>
          </p:cNvSpPr>
          <p:nvPr/>
        </p:nvSpPr>
        <p:spPr bwMode="auto">
          <a:xfrm flipV="1">
            <a:off x="7315200" y="1752600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8" name="Line 36"/>
          <p:cNvSpPr>
            <a:spLocks noChangeShapeType="1"/>
          </p:cNvSpPr>
          <p:nvPr/>
        </p:nvSpPr>
        <p:spPr bwMode="auto">
          <a:xfrm>
            <a:off x="7043738" y="1676400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9" name="Line 37"/>
          <p:cNvSpPr>
            <a:spLocks noChangeShapeType="1"/>
          </p:cNvSpPr>
          <p:nvPr/>
        </p:nvSpPr>
        <p:spPr bwMode="auto">
          <a:xfrm flipH="1" flipV="1">
            <a:off x="4470400" y="1905000"/>
            <a:ext cx="12874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30" name="Line 38"/>
          <p:cNvSpPr>
            <a:spLocks noChangeShapeType="1"/>
          </p:cNvSpPr>
          <p:nvPr/>
        </p:nvSpPr>
        <p:spPr bwMode="auto">
          <a:xfrm flipV="1">
            <a:off x="4132263" y="1371600"/>
            <a:ext cx="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31" name="Line 39"/>
          <p:cNvSpPr>
            <a:spLocks noChangeShapeType="1"/>
          </p:cNvSpPr>
          <p:nvPr/>
        </p:nvSpPr>
        <p:spPr bwMode="auto">
          <a:xfrm>
            <a:off x="4132263" y="1371600"/>
            <a:ext cx="15573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32" name="Line 40"/>
          <p:cNvSpPr>
            <a:spLocks noChangeShapeType="1"/>
          </p:cNvSpPr>
          <p:nvPr/>
        </p:nvSpPr>
        <p:spPr bwMode="auto">
          <a:xfrm flipV="1">
            <a:off x="8196263" y="2209800"/>
            <a:ext cx="0" cy="3886200"/>
          </a:xfrm>
          <a:prstGeom prst="line">
            <a:avLst/>
          </a:prstGeom>
          <a:noFill/>
          <a:ln w="25400">
            <a:solidFill>
              <a:srgbClr val="CCFFFF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33" name="Line 41"/>
          <p:cNvSpPr>
            <a:spLocks noChangeShapeType="1"/>
          </p:cNvSpPr>
          <p:nvPr/>
        </p:nvSpPr>
        <p:spPr bwMode="auto">
          <a:xfrm flipV="1">
            <a:off x="8940800" y="2286000"/>
            <a:ext cx="0" cy="1676400"/>
          </a:xfrm>
          <a:prstGeom prst="line">
            <a:avLst/>
          </a:prstGeom>
          <a:noFill/>
          <a:ln w="9525">
            <a:solidFill>
              <a:srgbClr val="CCFF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34" name="Line 42"/>
          <p:cNvSpPr>
            <a:spLocks noChangeShapeType="1"/>
          </p:cNvSpPr>
          <p:nvPr/>
        </p:nvSpPr>
        <p:spPr bwMode="auto">
          <a:xfrm>
            <a:off x="6367463" y="3200400"/>
            <a:ext cx="0" cy="2743200"/>
          </a:xfrm>
          <a:prstGeom prst="line">
            <a:avLst/>
          </a:prstGeom>
          <a:noFill/>
          <a:ln w="9525">
            <a:solidFill>
              <a:srgbClr val="CCFF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35" name="Line 43"/>
          <p:cNvSpPr>
            <a:spLocks noChangeShapeType="1"/>
          </p:cNvSpPr>
          <p:nvPr/>
        </p:nvSpPr>
        <p:spPr bwMode="auto">
          <a:xfrm flipH="1">
            <a:off x="5961063" y="4114800"/>
            <a:ext cx="744537" cy="0"/>
          </a:xfrm>
          <a:prstGeom prst="line">
            <a:avLst/>
          </a:prstGeom>
          <a:noFill/>
          <a:ln w="63500">
            <a:solidFill>
              <a:srgbClr val="FFFF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36" name="Line 44"/>
          <p:cNvSpPr>
            <a:spLocks noChangeShapeType="1"/>
          </p:cNvSpPr>
          <p:nvPr/>
        </p:nvSpPr>
        <p:spPr bwMode="auto">
          <a:xfrm flipH="1">
            <a:off x="3319463" y="4267200"/>
            <a:ext cx="1895475" cy="0"/>
          </a:xfrm>
          <a:prstGeom prst="line">
            <a:avLst/>
          </a:prstGeom>
          <a:noFill/>
          <a:ln w="44450">
            <a:solidFill>
              <a:srgbClr val="FFFF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37" name="Line 45"/>
          <p:cNvSpPr>
            <a:spLocks noChangeShapeType="1"/>
          </p:cNvSpPr>
          <p:nvPr/>
        </p:nvSpPr>
        <p:spPr bwMode="auto">
          <a:xfrm flipH="1">
            <a:off x="6570663" y="6096000"/>
            <a:ext cx="1422400" cy="0"/>
          </a:xfrm>
          <a:prstGeom prst="line">
            <a:avLst/>
          </a:prstGeom>
          <a:noFill/>
          <a:ln w="9525">
            <a:solidFill>
              <a:srgbClr val="CCFF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38" name="Line 46"/>
          <p:cNvSpPr>
            <a:spLocks noChangeShapeType="1"/>
          </p:cNvSpPr>
          <p:nvPr/>
        </p:nvSpPr>
        <p:spPr bwMode="auto">
          <a:xfrm>
            <a:off x="6230938" y="1371600"/>
            <a:ext cx="812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39" name="Line 47"/>
          <p:cNvSpPr>
            <a:spLocks noChangeShapeType="1"/>
          </p:cNvSpPr>
          <p:nvPr/>
        </p:nvSpPr>
        <p:spPr bwMode="auto">
          <a:xfrm flipV="1">
            <a:off x="6096000" y="838200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40" name="Line 48"/>
          <p:cNvSpPr>
            <a:spLocks noChangeShapeType="1"/>
          </p:cNvSpPr>
          <p:nvPr/>
        </p:nvSpPr>
        <p:spPr bwMode="auto">
          <a:xfrm>
            <a:off x="6096000" y="838200"/>
            <a:ext cx="155733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41" name="Line 49"/>
          <p:cNvSpPr>
            <a:spLocks noChangeShapeType="1"/>
          </p:cNvSpPr>
          <p:nvPr/>
        </p:nvSpPr>
        <p:spPr bwMode="auto">
          <a:xfrm flipH="1">
            <a:off x="7924800" y="2133600"/>
            <a:ext cx="54133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42" name="Line 50"/>
          <p:cNvSpPr>
            <a:spLocks noChangeShapeType="1"/>
          </p:cNvSpPr>
          <p:nvPr/>
        </p:nvSpPr>
        <p:spPr bwMode="auto">
          <a:xfrm flipH="1">
            <a:off x="6367463" y="1600200"/>
            <a:ext cx="6762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43" name="Line 51"/>
          <p:cNvSpPr>
            <a:spLocks noChangeShapeType="1"/>
          </p:cNvSpPr>
          <p:nvPr/>
        </p:nvSpPr>
        <p:spPr bwMode="auto">
          <a:xfrm>
            <a:off x="6367463" y="1600200"/>
            <a:ext cx="0" cy="1143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44" name="Line 52"/>
          <p:cNvSpPr>
            <a:spLocks noChangeShapeType="1"/>
          </p:cNvSpPr>
          <p:nvPr/>
        </p:nvSpPr>
        <p:spPr bwMode="auto">
          <a:xfrm flipH="1">
            <a:off x="6164263" y="1981200"/>
            <a:ext cx="8794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45" name="Line 53"/>
          <p:cNvSpPr>
            <a:spLocks noChangeShapeType="1"/>
          </p:cNvSpPr>
          <p:nvPr/>
        </p:nvSpPr>
        <p:spPr bwMode="auto">
          <a:xfrm flipH="1" flipV="1">
            <a:off x="5554663" y="4495800"/>
            <a:ext cx="0" cy="152400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46" name="Text Box 54"/>
          <p:cNvSpPr txBox="1">
            <a:spLocks noChangeArrowheads="1"/>
          </p:cNvSpPr>
          <p:nvPr/>
        </p:nvSpPr>
        <p:spPr bwMode="auto">
          <a:xfrm>
            <a:off x="8591550" y="6088063"/>
            <a:ext cx="5397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s-ES_tradnl" sz="2000">
                <a:solidFill>
                  <a:schemeClr val="bg1"/>
                </a:solidFill>
                <a:latin typeface="Arial Unicode MS" pitchFamily="34" charset="-128"/>
                <a:cs typeface="Times New Roman" pitchFamily="18" charset="0"/>
              </a:rPr>
              <a:t>MM</a:t>
            </a:r>
          </a:p>
          <a:p>
            <a:pPr algn="ctr" eaLnBrk="0" hangingPunct="0"/>
            <a:r>
              <a:rPr lang="es-ES_tradnl" sz="2000">
                <a:solidFill>
                  <a:schemeClr val="bg1"/>
                </a:solidFill>
                <a:latin typeface="Arial Unicode MS" pitchFamily="34" charset="-128"/>
                <a:cs typeface="Times New Roman" pitchFamily="18" charset="0"/>
              </a:rPr>
              <a:t>01</a:t>
            </a:r>
          </a:p>
        </p:txBody>
      </p:sp>
      <p:cxnSp>
        <p:nvCxnSpPr>
          <p:cNvPr id="8247" name="AutoShape 55"/>
          <p:cNvCxnSpPr>
            <a:cxnSpLocks noChangeShapeType="1"/>
            <a:endCxn id="8194" idx="2"/>
          </p:cNvCxnSpPr>
          <p:nvPr/>
        </p:nvCxnSpPr>
        <p:spPr bwMode="auto">
          <a:xfrm rot="10800000">
            <a:off x="2205038" y="842963"/>
            <a:ext cx="2173287" cy="1187450"/>
          </a:xfrm>
          <a:prstGeom prst="bentConnector2">
            <a:avLst/>
          </a:prstGeom>
          <a:noFill/>
          <a:ln w="38100">
            <a:solidFill>
              <a:srgbClr val="FFFF00"/>
            </a:solidFill>
            <a:prstDash val="sysDot"/>
            <a:miter lim="800000"/>
            <a:headEnd type="triangle" w="med" len="med"/>
            <a:tailEnd type="triangle" w="med" len="med"/>
          </a:ln>
        </p:spPr>
      </p:cxnSp>
      <p:cxnSp>
        <p:nvCxnSpPr>
          <p:cNvPr id="8248" name="AutoShape 56"/>
          <p:cNvCxnSpPr>
            <a:cxnSpLocks noChangeShapeType="1"/>
            <a:endCxn id="8207" idx="1"/>
          </p:cNvCxnSpPr>
          <p:nvPr/>
        </p:nvCxnSpPr>
        <p:spPr bwMode="auto">
          <a:xfrm rot="-5400000">
            <a:off x="2139950" y="2146300"/>
            <a:ext cx="3168650" cy="895350"/>
          </a:xfrm>
          <a:prstGeom prst="bentConnector2">
            <a:avLst/>
          </a:prstGeom>
          <a:noFill/>
          <a:ln w="9525">
            <a:solidFill>
              <a:srgbClr val="FFFF00"/>
            </a:solidFill>
            <a:miter lim="800000"/>
            <a:headEnd/>
            <a:tailEnd type="triangle" w="med" len="med"/>
          </a:ln>
        </p:spPr>
      </p:cxnSp>
      <p:cxnSp>
        <p:nvCxnSpPr>
          <p:cNvPr id="8249" name="AutoShape 57"/>
          <p:cNvCxnSpPr>
            <a:cxnSpLocks noChangeShapeType="1"/>
            <a:stCxn id="8205" idx="1"/>
            <a:endCxn id="8217" idx="0"/>
          </p:cNvCxnSpPr>
          <p:nvPr/>
        </p:nvCxnSpPr>
        <p:spPr bwMode="auto">
          <a:xfrm rot="10800000" flipV="1">
            <a:off x="2740025" y="3062288"/>
            <a:ext cx="782638" cy="1055687"/>
          </a:xfrm>
          <a:prstGeom prst="bentConnector2">
            <a:avLst/>
          </a:prstGeom>
          <a:noFill/>
          <a:ln w="9525">
            <a:solidFill>
              <a:srgbClr val="FFFF00"/>
            </a:solidFill>
            <a:miter lim="800000"/>
            <a:headEnd/>
            <a:tailEnd type="triangle" w="med" len="med"/>
          </a:ln>
        </p:spPr>
      </p:cxnSp>
      <p:cxnSp>
        <p:nvCxnSpPr>
          <p:cNvPr id="8250" name="AutoShape 58"/>
          <p:cNvCxnSpPr>
            <a:cxnSpLocks noChangeShapeType="1"/>
          </p:cNvCxnSpPr>
          <p:nvPr/>
        </p:nvCxnSpPr>
        <p:spPr bwMode="auto">
          <a:xfrm rot="5400000" flipH="1">
            <a:off x="4686300" y="2857500"/>
            <a:ext cx="685800" cy="1676400"/>
          </a:xfrm>
          <a:prstGeom prst="bentConnector3">
            <a:avLst>
              <a:gd name="adj1" fmla="val -2315"/>
            </a:avLst>
          </a:prstGeom>
          <a:noFill/>
          <a:ln w="44450">
            <a:solidFill>
              <a:srgbClr val="FFFF00"/>
            </a:solidFill>
            <a:prstDash val="sysDot"/>
            <a:miter lim="800000"/>
            <a:headEnd/>
            <a:tailEnd type="triangle" w="med" len="med"/>
          </a:ln>
        </p:spPr>
      </p:cxnSp>
      <p:cxnSp>
        <p:nvCxnSpPr>
          <p:cNvPr id="8251" name="AutoShape 59"/>
          <p:cNvCxnSpPr>
            <a:cxnSpLocks noChangeShapeType="1"/>
            <a:stCxn id="8205" idx="3"/>
            <a:endCxn id="8202" idx="0"/>
          </p:cNvCxnSpPr>
          <p:nvPr/>
        </p:nvCxnSpPr>
        <p:spPr bwMode="auto">
          <a:xfrm>
            <a:off x="4460875" y="3062288"/>
            <a:ext cx="236538" cy="3081337"/>
          </a:xfrm>
          <a:prstGeom prst="bentConnector2">
            <a:avLst/>
          </a:prstGeom>
          <a:noFill/>
          <a:ln w="9525">
            <a:solidFill>
              <a:srgbClr val="CCFFFF"/>
            </a:solidFill>
            <a:miter lim="800000"/>
            <a:headEnd/>
            <a:tailEnd type="triangle" w="med" len="med"/>
          </a:ln>
        </p:spPr>
      </p:cxnSp>
      <p:cxnSp>
        <p:nvCxnSpPr>
          <p:cNvPr id="8252" name="AutoShape 60"/>
          <p:cNvCxnSpPr>
            <a:cxnSpLocks noChangeShapeType="1"/>
            <a:stCxn id="8205" idx="3"/>
            <a:endCxn id="8208" idx="2"/>
          </p:cNvCxnSpPr>
          <p:nvPr/>
        </p:nvCxnSpPr>
        <p:spPr bwMode="auto">
          <a:xfrm flipV="1">
            <a:off x="4460875" y="2593975"/>
            <a:ext cx="727075" cy="468313"/>
          </a:xfrm>
          <a:prstGeom prst="bentConnector2">
            <a:avLst/>
          </a:prstGeom>
          <a:noFill/>
          <a:ln w="38100">
            <a:solidFill>
              <a:srgbClr val="FFFF00"/>
            </a:solidFill>
            <a:prstDash val="sysDot"/>
            <a:miter lim="800000"/>
            <a:headEnd/>
            <a:tailEnd type="triangle" w="med" len="med"/>
          </a:ln>
        </p:spPr>
      </p:cxnSp>
      <p:sp>
        <p:nvSpPr>
          <p:cNvPr id="8253" name="Line 61"/>
          <p:cNvSpPr>
            <a:spLocks noChangeShapeType="1"/>
          </p:cNvSpPr>
          <p:nvPr/>
        </p:nvSpPr>
        <p:spPr bwMode="auto">
          <a:xfrm flipV="1">
            <a:off x="1760538" y="838200"/>
            <a:ext cx="0" cy="1600200"/>
          </a:xfrm>
          <a:prstGeom prst="line">
            <a:avLst/>
          </a:prstGeom>
          <a:noFill/>
          <a:ln w="38100">
            <a:solidFill>
              <a:srgbClr val="FFFF00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254" name="AutoShape 62"/>
          <p:cNvCxnSpPr>
            <a:cxnSpLocks noChangeShapeType="1"/>
          </p:cNvCxnSpPr>
          <p:nvPr/>
        </p:nvCxnSpPr>
        <p:spPr bwMode="auto">
          <a:xfrm rot="5400000">
            <a:off x="6160294" y="1780381"/>
            <a:ext cx="2041525" cy="1865313"/>
          </a:xfrm>
          <a:prstGeom prst="bentConnector3">
            <a:avLst>
              <a:gd name="adj1" fmla="val 78537"/>
            </a:avLst>
          </a:prstGeom>
          <a:noFill/>
          <a:ln w="38100">
            <a:solidFill>
              <a:srgbClr val="FF0000"/>
            </a:solidFill>
            <a:prstDash val="sysDot"/>
            <a:miter lim="800000"/>
            <a:headEnd/>
            <a:tailEnd type="triangle" w="med" len="med"/>
          </a:ln>
        </p:spPr>
      </p:cxnSp>
      <p:cxnSp>
        <p:nvCxnSpPr>
          <p:cNvPr id="8255" name="AutoShape 63"/>
          <p:cNvCxnSpPr>
            <a:cxnSpLocks noChangeShapeType="1"/>
          </p:cNvCxnSpPr>
          <p:nvPr/>
        </p:nvCxnSpPr>
        <p:spPr bwMode="auto">
          <a:xfrm rot="-5400000">
            <a:off x="2986881" y="1127919"/>
            <a:ext cx="579438" cy="2133600"/>
          </a:xfrm>
          <a:prstGeom prst="bentConnector2">
            <a:avLst/>
          </a:prstGeom>
          <a:noFill/>
          <a:ln w="38100">
            <a:solidFill>
              <a:srgbClr val="FFFF00"/>
            </a:solidFill>
            <a:prstDash val="sysDot"/>
            <a:miter lim="800000"/>
            <a:headEnd/>
            <a:tailEnd type="triangle" w="med" len="med"/>
          </a:ln>
        </p:spPr>
      </p:cxnSp>
      <p:cxnSp>
        <p:nvCxnSpPr>
          <p:cNvPr id="8256" name="AutoShape 64"/>
          <p:cNvCxnSpPr>
            <a:cxnSpLocks noChangeShapeType="1"/>
            <a:endCxn id="8195" idx="3"/>
          </p:cNvCxnSpPr>
          <p:nvPr/>
        </p:nvCxnSpPr>
        <p:spPr bwMode="auto">
          <a:xfrm rot="5400000" flipH="1">
            <a:off x="4019550" y="1006476"/>
            <a:ext cx="1812925" cy="692150"/>
          </a:xfrm>
          <a:prstGeom prst="bentConnector2">
            <a:avLst/>
          </a:prstGeom>
          <a:noFill/>
          <a:ln w="38100">
            <a:solidFill>
              <a:srgbClr val="FFFF00"/>
            </a:solidFill>
            <a:miter lim="800000"/>
            <a:headEnd/>
            <a:tailEnd type="triangle" w="med" len="med"/>
          </a:ln>
        </p:spPr>
      </p:cxnSp>
      <p:sp>
        <p:nvSpPr>
          <p:cNvPr id="8257" name="Text Box 65"/>
          <p:cNvSpPr txBox="1">
            <a:spLocks noChangeArrowheads="1"/>
          </p:cNvSpPr>
          <p:nvPr/>
        </p:nvSpPr>
        <p:spPr bwMode="auto">
          <a:xfrm>
            <a:off x="8494713" y="3175"/>
            <a:ext cx="546100" cy="5810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600" b="1">
                <a:latin typeface="Arial Unicode MS" pitchFamily="34" charset="-128"/>
                <a:cs typeface="Times New Roman" pitchFamily="18" charset="0"/>
              </a:rPr>
              <a:t>CPR</a:t>
            </a:r>
          </a:p>
          <a:p>
            <a:pPr eaLnBrk="0" hangingPunct="0"/>
            <a:r>
              <a:rPr lang="es-ES_tradnl" sz="1600" b="1">
                <a:latin typeface="Arial Unicode MS" pitchFamily="34" charset="-128"/>
                <a:cs typeface="Times New Roman" pitchFamily="18" charset="0"/>
              </a:rPr>
              <a:t>CPH</a:t>
            </a:r>
            <a:endParaRPr lang="es-ES_tradnl" sz="2000" b="1">
              <a:latin typeface="Arial Unicode MS" pitchFamily="34" charset="-128"/>
              <a:cs typeface="Times New Roman" pitchFamily="18" charset="0"/>
            </a:endParaRPr>
          </a:p>
        </p:txBody>
      </p:sp>
      <p:cxnSp>
        <p:nvCxnSpPr>
          <p:cNvPr id="8258" name="AutoShape 66"/>
          <p:cNvCxnSpPr>
            <a:cxnSpLocks noChangeShapeType="1"/>
            <a:stCxn id="8257" idx="1"/>
            <a:endCxn id="8196" idx="0"/>
          </p:cNvCxnSpPr>
          <p:nvPr/>
        </p:nvCxnSpPr>
        <p:spPr bwMode="auto">
          <a:xfrm rot="10800000" flipV="1">
            <a:off x="8789988" y="293688"/>
            <a:ext cx="766762" cy="457200"/>
          </a:xfrm>
          <a:prstGeom prst="bentConnector2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</p:spPr>
      </p:cxnSp>
      <p:cxnSp>
        <p:nvCxnSpPr>
          <p:cNvPr id="8259" name="AutoShape 67"/>
          <p:cNvCxnSpPr>
            <a:cxnSpLocks noChangeShapeType="1"/>
            <a:stCxn id="8195" idx="0"/>
          </p:cNvCxnSpPr>
          <p:nvPr/>
        </p:nvCxnSpPr>
        <p:spPr bwMode="auto">
          <a:xfrm rot="5400000" flipV="1">
            <a:off x="4985544" y="-504031"/>
            <a:ext cx="976313" cy="2479675"/>
          </a:xfrm>
          <a:prstGeom prst="bentConnector4">
            <a:avLst>
              <a:gd name="adj1" fmla="val -14472"/>
              <a:gd name="adj2" fmla="val 100319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</p:spPr>
      </p:cxnSp>
      <p:cxnSp>
        <p:nvCxnSpPr>
          <p:cNvPr id="8260" name="AutoShape 68"/>
          <p:cNvCxnSpPr>
            <a:cxnSpLocks noChangeShapeType="1"/>
            <a:stCxn id="8200" idx="3"/>
            <a:endCxn id="8196" idx="2"/>
          </p:cNvCxnSpPr>
          <p:nvPr/>
        </p:nvCxnSpPr>
        <p:spPr bwMode="auto">
          <a:xfrm flipV="1">
            <a:off x="8420100" y="1087438"/>
            <a:ext cx="369888" cy="411162"/>
          </a:xfrm>
          <a:prstGeom prst="bentConnector2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</p:spPr>
      </p:cxnSp>
      <p:cxnSp>
        <p:nvCxnSpPr>
          <p:cNvPr id="8261" name="AutoShape 69"/>
          <p:cNvCxnSpPr>
            <a:cxnSpLocks noChangeShapeType="1"/>
            <a:stCxn id="8217" idx="1"/>
            <a:endCxn id="8219" idx="0"/>
          </p:cNvCxnSpPr>
          <p:nvPr/>
        </p:nvCxnSpPr>
        <p:spPr bwMode="auto">
          <a:xfrm rot="10800000" flipV="1">
            <a:off x="2243138" y="4408488"/>
            <a:ext cx="263525" cy="1735137"/>
          </a:xfrm>
          <a:prstGeom prst="bentConnector2">
            <a:avLst/>
          </a:prstGeom>
          <a:noFill/>
          <a:ln w="9525">
            <a:solidFill>
              <a:srgbClr val="CCFFFF"/>
            </a:solidFill>
            <a:miter lim="800000"/>
            <a:headEnd/>
            <a:tailEnd type="triangle" w="med" len="med"/>
          </a:ln>
        </p:spPr>
      </p:cxnSp>
      <p:cxnSp>
        <p:nvCxnSpPr>
          <p:cNvPr id="8262" name="AutoShape 70"/>
          <p:cNvCxnSpPr>
            <a:cxnSpLocks noChangeShapeType="1"/>
          </p:cNvCxnSpPr>
          <p:nvPr/>
        </p:nvCxnSpPr>
        <p:spPr bwMode="auto">
          <a:xfrm rot="10800000" flipV="1">
            <a:off x="381000" y="808038"/>
            <a:ext cx="1447800" cy="2087562"/>
          </a:xfrm>
          <a:prstGeom prst="bentConnector2">
            <a:avLst/>
          </a:prstGeom>
          <a:noFill/>
          <a:ln w="9525">
            <a:solidFill>
              <a:srgbClr val="CCFFFF"/>
            </a:solidFill>
            <a:miter lim="800000"/>
            <a:headEnd/>
            <a:tailEnd type="triangle" w="med" len="med"/>
          </a:ln>
        </p:spPr>
      </p:cxnSp>
      <p:sp>
        <p:nvSpPr>
          <p:cNvPr id="8263" name="Text Box 71"/>
          <p:cNvSpPr txBox="1">
            <a:spLocks noChangeArrowheads="1"/>
          </p:cNvSpPr>
          <p:nvPr/>
        </p:nvSpPr>
        <p:spPr bwMode="auto">
          <a:xfrm>
            <a:off x="4252913" y="3430588"/>
            <a:ext cx="742950" cy="730250"/>
          </a:xfrm>
          <a:prstGeom prst="rect">
            <a:avLst/>
          </a:prstGeom>
          <a:solidFill>
            <a:srgbClr val="3333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400">
                <a:latin typeface="Arial Unicode MS" pitchFamily="34" charset="-128"/>
                <a:cs typeface="Times New Roman" pitchFamily="18" charset="0"/>
              </a:rPr>
              <a:t>NC/P</a:t>
            </a:r>
          </a:p>
          <a:p>
            <a:pPr eaLnBrk="0" hangingPunct="0"/>
            <a:r>
              <a:rPr lang="es-ES_tradnl" sz="1400">
                <a:latin typeface="Arial Unicode MS" pitchFamily="34" charset="-128"/>
                <a:cs typeface="Times New Roman" pitchFamily="18" charset="0"/>
              </a:rPr>
              <a:t>Estriado</a:t>
            </a:r>
          </a:p>
          <a:p>
            <a:pPr eaLnBrk="0" hangingPunct="0"/>
            <a:r>
              <a:rPr lang="es-ES_tradnl" sz="1400">
                <a:latin typeface="Arial Unicode MS" pitchFamily="34" charset="-128"/>
                <a:cs typeface="Times New Roman" pitchFamily="18" charset="0"/>
              </a:rPr>
              <a:t>Ventral</a:t>
            </a:r>
            <a:endParaRPr lang="es-ES_tradnl" sz="1800">
              <a:latin typeface="Arial Unicode MS" pitchFamily="34" charset="-128"/>
              <a:cs typeface="Times New Roman" pitchFamily="18" charset="0"/>
            </a:endParaRPr>
          </a:p>
        </p:txBody>
      </p:sp>
      <p:cxnSp>
        <p:nvCxnSpPr>
          <p:cNvPr id="8264" name="AutoShape 72"/>
          <p:cNvCxnSpPr>
            <a:cxnSpLocks noChangeShapeType="1"/>
            <a:stCxn id="8218" idx="0"/>
            <a:endCxn id="8216" idx="3"/>
          </p:cNvCxnSpPr>
          <p:nvPr/>
        </p:nvCxnSpPr>
        <p:spPr bwMode="auto">
          <a:xfrm rot="5400000" flipH="1">
            <a:off x="2438400" y="3048000"/>
            <a:ext cx="1295400" cy="838200"/>
          </a:xfrm>
          <a:prstGeom prst="bentConnector2">
            <a:avLst/>
          </a:prstGeom>
          <a:noFill/>
          <a:ln w="38100">
            <a:solidFill>
              <a:srgbClr val="FFFF00"/>
            </a:solidFill>
            <a:miter lim="800000"/>
            <a:headEnd/>
            <a:tailEnd type="triangle" w="med" len="med"/>
          </a:ln>
        </p:spPr>
      </p:cxnSp>
      <p:cxnSp>
        <p:nvCxnSpPr>
          <p:cNvPr id="8265" name="AutoShape 73"/>
          <p:cNvCxnSpPr>
            <a:cxnSpLocks noChangeShapeType="1"/>
            <a:endCxn id="8222" idx="0"/>
          </p:cNvCxnSpPr>
          <p:nvPr/>
        </p:nvCxnSpPr>
        <p:spPr bwMode="auto">
          <a:xfrm rot="5400000">
            <a:off x="2135187" y="973138"/>
            <a:ext cx="2282825" cy="1219200"/>
          </a:xfrm>
          <a:prstGeom prst="bentConnector3">
            <a:avLst>
              <a:gd name="adj1" fmla="val 1667"/>
            </a:avLst>
          </a:prstGeom>
          <a:noFill/>
          <a:ln w="38100">
            <a:solidFill>
              <a:srgbClr val="FFFF00"/>
            </a:solidFill>
            <a:miter lim="800000"/>
            <a:headEnd/>
            <a:tailEnd type="triangle" w="med" len="med"/>
          </a:ln>
        </p:spPr>
      </p:cxnSp>
      <p:cxnSp>
        <p:nvCxnSpPr>
          <p:cNvPr id="8266" name="AutoShape 74"/>
          <p:cNvCxnSpPr>
            <a:cxnSpLocks noChangeShapeType="1"/>
            <a:stCxn id="8215" idx="3"/>
          </p:cNvCxnSpPr>
          <p:nvPr/>
        </p:nvCxnSpPr>
        <p:spPr bwMode="auto">
          <a:xfrm>
            <a:off x="7567613" y="2976563"/>
            <a:ext cx="509587" cy="838200"/>
          </a:xfrm>
          <a:prstGeom prst="bentConnector2">
            <a:avLst/>
          </a:prstGeom>
          <a:noFill/>
          <a:ln w="25400">
            <a:solidFill>
              <a:srgbClr val="FF0000"/>
            </a:solidFill>
            <a:prstDash val="sysDot"/>
            <a:miter lim="800000"/>
            <a:headEnd/>
            <a:tailEnd type="triangle" w="med" len="med"/>
          </a:ln>
        </p:spPr>
      </p:cxnSp>
      <p:sp>
        <p:nvSpPr>
          <p:cNvPr id="8267" name="Line 75"/>
          <p:cNvSpPr>
            <a:spLocks noChangeShapeType="1"/>
          </p:cNvSpPr>
          <p:nvPr/>
        </p:nvSpPr>
        <p:spPr bwMode="auto">
          <a:xfrm flipV="1">
            <a:off x="4741863" y="2590800"/>
            <a:ext cx="0" cy="838200"/>
          </a:xfrm>
          <a:prstGeom prst="line">
            <a:avLst/>
          </a:prstGeom>
          <a:noFill/>
          <a:ln w="38100">
            <a:solidFill>
              <a:srgbClr val="FFFF00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268" name="AutoShape 76"/>
          <p:cNvCxnSpPr>
            <a:cxnSpLocks noChangeShapeType="1"/>
          </p:cNvCxnSpPr>
          <p:nvPr/>
        </p:nvCxnSpPr>
        <p:spPr bwMode="auto">
          <a:xfrm rot="-5400000">
            <a:off x="6852444" y="-2570956"/>
            <a:ext cx="119063" cy="5413375"/>
          </a:xfrm>
          <a:prstGeom prst="bentConnector2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</p:spPr>
      </p:cxnSp>
      <p:sp>
        <p:nvSpPr>
          <p:cNvPr id="8269" name="Text Box 77"/>
          <p:cNvSpPr txBox="1">
            <a:spLocks noChangeArrowheads="1"/>
          </p:cNvSpPr>
          <p:nvPr/>
        </p:nvSpPr>
        <p:spPr bwMode="auto">
          <a:xfrm>
            <a:off x="5083175" y="80963"/>
            <a:ext cx="863600" cy="701675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2000" b="1">
                <a:latin typeface="Arial Unicode MS" pitchFamily="34" charset="-128"/>
                <a:cs typeface="Times New Roman" pitchFamily="18" charset="0"/>
              </a:rPr>
              <a:t>AlloC</a:t>
            </a:r>
          </a:p>
          <a:p>
            <a:pPr eaLnBrk="0" hangingPunct="0"/>
            <a:r>
              <a:rPr lang="es-ES_tradnl" sz="2000" b="1">
                <a:latin typeface="Arial Unicode MS" pitchFamily="34" charset="-128"/>
                <a:cs typeface="Times New Roman" pitchFamily="18" charset="0"/>
              </a:rPr>
              <a:t>CAFT</a:t>
            </a:r>
            <a:endParaRPr lang="es-ES_tradnl" sz="1800" b="1">
              <a:latin typeface="Arial Unicode MS" pitchFamily="34" charset="-128"/>
              <a:cs typeface="Times New Roman" pitchFamily="18" charset="0"/>
            </a:endParaRPr>
          </a:p>
        </p:txBody>
      </p:sp>
      <p:cxnSp>
        <p:nvCxnSpPr>
          <p:cNvPr id="8270" name="AutoShape 78"/>
          <p:cNvCxnSpPr>
            <a:cxnSpLocks noChangeShapeType="1"/>
          </p:cNvCxnSpPr>
          <p:nvPr/>
        </p:nvCxnSpPr>
        <p:spPr bwMode="auto">
          <a:xfrm rot="5400000">
            <a:off x="4568825" y="1868488"/>
            <a:ext cx="2695575" cy="482600"/>
          </a:xfrm>
          <a:prstGeom prst="bentConnector3">
            <a:avLst>
              <a:gd name="adj1" fmla="val 100940"/>
            </a:avLst>
          </a:prstGeom>
          <a:noFill/>
          <a:ln w="38100">
            <a:solidFill>
              <a:srgbClr val="FFFF00"/>
            </a:solidFill>
            <a:prstDash val="sysDot"/>
            <a:miter lim="800000"/>
            <a:headEnd/>
            <a:tailEnd type="triangle" w="med" len="med"/>
          </a:ln>
        </p:spPr>
      </p:cxnSp>
      <p:cxnSp>
        <p:nvCxnSpPr>
          <p:cNvPr id="8271" name="AutoShape 79"/>
          <p:cNvCxnSpPr>
            <a:cxnSpLocks noChangeShapeType="1"/>
            <a:stCxn id="8205" idx="0"/>
            <a:endCxn id="8209" idx="2"/>
          </p:cNvCxnSpPr>
          <p:nvPr/>
        </p:nvCxnSpPr>
        <p:spPr bwMode="auto">
          <a:xfrm rot="-5400000">
            <a:off x="4121944" y="2207419"/>
            <a:ext cx="654050" cy="474662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FF00"/>
            </a:solidFill>
            <a:prstDash val="sysDot"/>
            <a:miter lim="800000"/>
            <a:headEnd/>
            <a:tailEnd type="triangle" w="med" len="med"/>
          </a:ln>
        </p:spPr>
      </p:cxnSp>
      <p:cxnSp>
        <p:nvCxnSpPr>
          <p:cNvPr id="8272" name="AutoShape 80"/>
          <p:cNvCxnSpPr>
            <a:cxnSpLocks noChangeShapeType="1"/>
            <a:stCxn id="8208" idx="3"/>
          </p:cNvCxnSpPr>
          <p:nvPr/>
        </p:nvCxnSpPr>
        <p:spPr bwMode="auto">
          <a:xfrm flipV="1">
            <a:off x="5573713" y="781050"/>
            <a:ext cx="404812" cy="1644650"/>
          </a:xfrm>
          <a:prstGeom prst="bentConnector2">
            <a:avLst/>
          </a:prstGeom>
          <a:noFill/>
          <a:ln w="38100">
            <a:solidFill>
              <a:srgbClr val="FFFF00"/>
            </a:solidFill>
            <a:prstDash val="sysDot"/>
            <a:miter lim="800000"/>
            <a:headEnd/>
            <a:tailEnd type="triangle" w="med" len="med"/>
          </a:ln>
        </p:spPr>
      </p:cxnSp>
      <p:sp>
        <p:nvSpPr>
          <p:cNvPr id="8273" name="Text Box 81"/>
          <p:cNvSpPr txBox="1">
            <a:spLocks noChangeArrowheads="1"/>
          </p:cNvSpPr>
          <p:nvPr/>
        </p:nvSpPr>
        <p:spPr bwMode="auto">
          <a:xfrm>
            <a:off x="271463" y="157163"/>
            <a:ext cx="628650" cy="396875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2000" b="1">
                <a:latin typeface="Arial Unicode MS" pitchFamily="34" charset="-128"/>
                <a:cs typeface="Times New Roman" pitchFamily="18" charset="0"/>
              </a:rPr>
              <a:t>CPP</a:t>
            </a:r>
            <a:endParaRPr lang="es-ES_tradnl" sz="1600"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8274" name="Line 82"/>
          <p:cNvSpPr>
            <a:spLocks noChangeShapeType="1"/>
          </p:cNvSpPr>
          <p:nvPr/>
        </p:nvSpPr>
        <p:spPr bwMode="auto">
          <a:xfrm>
            <a:off x="881063" y="304800"/>
            <a:ext cx="2573337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75" name="Text Box 83"/>
          <p:cNvSpPr txBox="1">
            <a:spLocks noChangeArrowheads="1"/>
          </p:cNvSpPr>
          <p:nvPr/>
        </p:nvSpPr>
        <p:spPr bwMode="auto">
          <a:xfrm>
            <a:off x="6824663" y="5133975"/>
            <a:ext cx="534987" cy="33655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600">
                <a:latin typeface="Arial Unicode MS" pitchFamily="34" charset="-128"/>
                <a:cs typeface="Times New Roman" pitchFamily="18" charset="0"/>
              </a:rPr>
              <a:t>NRT</a:t>
            </a:r>
          </a:p>
        </p:txBody>
      </p:sp>
      <p:sp>
        <p:nvSpPr>
          <p:cNvPr id="67668" name="Oval 84"/>
          <p:cNvSpPr>
            <a:spLocks noChangeArrowheads="1"/>
          </p:cNvSpPr>
          <p:nvPr/>
        </p:nvSpPr>
        <p:spPr bwMode="auto">
          <a:xfrm>
            <a:off x="931863" y="3086100"/>
            <a:ext cx="3673475" cy="22860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33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s-ES_tradnl" sz="3200" b="1">
                <a:effectLst>
                  <a:outerShdw blurRad="38100" dist="38100" dir="2700000" algn="tl">
                    <a:srgbClr val="FFFFFF"/>
                  </a:outerShdw>
                </a:effectLst>
                <a:latin typeface="Arial Unicode MS" pitchFamily="34" charset="-128"/>
                <a:cs typeface="Times New Roman" pitchFamily="18" charset="0"/>
              </a:rPr>
              <a:t>Estriado</a:t>
            </a:r>
          </a:p>
          <a:p>
            <a:pPr algn="ctr" eaLnBrk="0" hangingPunct="0">
              <a:defRPr/>
            </a:pPr>
            <a:r>
              <a:rPr lang="es-ES_tradnl" sz="3200" b="1">
                <a:effectLst>
                  <a:outerShdw blurRad="38100" dist="38100" dir="2700000" algn="tl">
                    <a:srgbClr val="FFFFFF"/>
                  </a:outerShdw>
                </a:effectLst>
                <a:latin typeface="Arial Unicode MS" pitchFamily="34" charset="-128"/>
                <a:cs typeface="Times New Roman" pitchFamily="18" charset="0"/>
              </a:rPr>
              <a:t>Ventral</a:t>
            </a:r>
          </a:p>
          <a:p>
            <a:pPr algn="ctr" eaLnBrk="0" hangingPunct="0">
              <a:defRPr/>
            </a:pPr>
            <a:r>
              <a:rPr lang="es-ES_tradnl">
                <a:latin typeface="Arial Unicode MS" pitchFamily="34" charset="-128"/>
                <a:cs typeface="Times New Roman" pitchFamily="18" charset="0"/>
              </a:rPr>
              <a:t>(motivaciones y</a:t>
            </a:r>
          </a:p>
          <a:p>
            <a:pPr algn="ctr" eaLnBrk="0" hangingPunct="0">
              <a:defRPr/>
            </a:pPr>
            <a:r>
              <a:rPr lang="es-ES_tradnl">
                <a:latin typeface="Arial Unicode MS" pitchFamily="34" charset="-128"/>
                <a:cs typeface="Times New Roman" pitchFamily="18" charset="0"/>
              </a:rPr>
              <a:t>programas)</a:t>
            </a:r>
            <a:endParaRPr lang="es-ES_tradnl" sz="3200" b="1">
              <a:effectLst>
                <a:outerShdw blurRad="38100" dist="38100" dir="2700000" algn="tl">
                  <a:srgbClr val="FFFFFF"/>
                </a:outerShdw>
              </a:effectLst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67669" name="Oval 85"/>
          <p:cNvSpPr>
            <a:spLocks noChangeArrowheads="1"/>
          </p:cNvSpPr>
          <p:nvPr/>
        </p:nvSpPr>
        <p:spPr bwMode="auto">
          <a:xfrm>
            <a:off x="5503863" y="4114800"/>
            <a:ext cx="2759075" cy="1866900"/>
          </a:xfrm>
          <a:prstGeom prst="ellipse">
            <a:avLst/>
          </a:prstGeom>
          <a:gradFill rotWithShape="0">
            <a:gsLst>
              <a:gs pos="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s-ES_tradnl" sz="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cs typeface="Times New Roman" pitchFamily="18" charset="0"/>
              </a:rPr>
              <a:t>Amígdala</a:t>
            </a:r>
          </a:p>
          <a:p>
            <a:pPr algn="ctr" eaLnBrk="0" hangingPunct="0">
              <a:defRPr/>
            </a:pPr>
            <a:r>
              <a:rPr lang="es-ES_tradnl">
                <a:latin typeface="Arial Unicode MS" pitchFamily="34" charset="-128"/>
                <a:cs typeface="Times New Roman" pitchFamily="18" charset="0"/>
              </a:rPr>
              <a:t>(asociaciones)</a:t>
            </a:r>
            <a:endParaRPr lang="es-ES_tradnl" sz="3200"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67670" name="Oval 86"/>
          <p:cNvSpPr>
            <a:spLocks noChangeArrowheads="1"/>
          </p:cNvSpPr>
          <p:nvPr/>
        </p:nvSpPr>
        <p:spPr bwMode="auto">
          <a:xfrm>
            <a:off x="4826000" y="514350"/>
            <a:ext cx="3759200" cy="2152650"/>
          </a:xfrm>
          <a:prstGeom prst="ellipse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s-ES_tradnl" sz="3200" b="1">
                <a:effectLst>
                  <a:outerShdw blurRad="38100" dist="38100" dir="2700000" algn="tl">
                    <a:srgbClr val="FFFFFF"/>
                  </a:outerShdw>
                </a:effectLst>
                <a:latin typeface="Arial Unicode MS" pitchFamily="34" charset="-128"/>
                <a:cs typeface="Times New Roman" pitchFamily="18" charset="0"/>
              </a:rPr>
              <a:t>Sistema </a:t>
            </a:r>
          </a:p>
          <a:p>
            <a:pPr algn="ctr" eaLnBrk="0" hangingPunct="0">
              <a:defRPr/>
            </a:pPr>
            <a:r>
              <a:rPr lang="es-ES_tradnl" sz="3200" b="1">
                <a:effectLst>
                  <a:outerShdw blurRad="38100" dist="38100" dir="2700000" algn="tl">
                    <a:srgbClr val="FFFFFF"/>
                  </a:outerShdw>
                </a:effectLst>
                <a:latin typeface="Arial Unicode MS" pitchFamily="34" charset="-128"/>
                <a:cs typeface="Times New Roman" pitchFamily="18" charset="0"/>
              </a:rPr>
              <a:t>Septo-hipocámpico</a:t>
            </a:r>
          </a:p>
          <a:p>
            <a:pPr algn="ctr" eaLnBrk="0" hangingPunct="0">
              <a:defRPr/>
            </a:pPr>
            <a:r>
              <a:rPr lang="es-ES_tradnl">
                <a:latin typeface="Arial Unicode MS" pitchFamily="34" charset="-128"/>
                <a:cs typeface="Times New Roman" pitchFamily="18" charset="0"/>
              </a:rPr>
              <a:t>(monitoreo)</a:t>
            </a:r>
            <a:endParaRPr lang="es-ES_tradnl" sz="3200" b="1">
              <a:effectLst>
                <a:outerShdw blurRad="38100" dist="38100" dir="2700000" algn="tl">
                  <a:srgbClr val="FFFFFF"/>
                </a:outerShdw>
              </a:effectLst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8279" name="Line 87"/>
          <p:cNvSpPr>
            <a:spLocks noChangeShapeType="1"/>
          </p:cNvSpPr>
          <p:nvPr/>
        </p:nvSpPr>
        <p:spPr bwMode="auto">
          <a:xfrm rot="2003972" flipH="1">
            <a:off x="4335463" y="4705350"/>
            <a:ext cx="1387475" cy="1588"/>
          </a:xfrm>
          <a:prstGeom prst="line">
            <a:avLst/>
          </a:prstGeom>
          <a:noFill/>
          <a:ln w="2540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80" name="Line 88"/>
          <p:cNvSpPr>
            <a:spLocks noChangeShapeType="1"/>
          </p:cNvSpPr>
          <p:nvPr/>
        </p:nvSpPr>
        <p:spPr bwMode="auto">
          <a:xfrm>
            <a:off x="3776663" y="1428750"/>
            <a:ext cx="1320800" cy="0"/>
          </a:xfrm>
          <a:prstGeom prst="line">
            <a:avLst/>
          </a:prstGeom>
          <a:noFill/>
          <a:ln w="254000">
            <a:solidFill>
              <a:srgbClr val="0099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81" name="AutoShape 8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2938" y="1333500"/>
            <a:ext cx="339725" cy="509588"/>
          </a:xfrm>
          <a:prstGeom prst="actionButtonInformatio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HN"/>
          </a:p>
        </p:txBody>
      </p:sp>
      <p:sp>
        <p:nvSpPr>
          <p:cNvPr id="8282" name="Line 90"/>
          <p:cNvSpPr>
            <a:spLocks noChangeShapeType="1"/>
          </p:cNvSpPr>
          <p:nvPr/>
        </p:nvSpPr>
        <p:spPr bwMode="auto">
          <a:xfrm rot="5365566" flipV="1">
            <a:off x="1846263" y="790575"/>
            <a:ext cx="1587" cy="1693863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83" name="Text Box 91"/>
          <p:cNvSpPr txBox="1">
            <a:spLocks noChangeArrowheads="1"/>
          </p:cNvSpPr>
          <p:nvPr/>
        </p:nvSpPr>
        <p:spPr bwMode="auto">
          <a:xfrm>
            <a:off x="2963863" y="1419225"/>
            <a:ext cx="534987" cy="33655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600">
                <a:latin typeface="Arial Unicode MS" pitchFamily="34" charset="-128"/>
                <a:cs typeface="Times New Roman" pitchFamily="18" charset="0"/>
              </a:rPr>
              <a:t>NRT</a:t>
            </a:r>
          </a:p>
        </p:txBody>
      </p:sp>
      <p:sp>
        <p:nvSpPr>
          <p:cNvPr id="67676" name="Oval 92"/>
          <p:cNvSpPr>
            <a:spLocks noChangeArrowheads="1"/>
          </p:cNvSpPr>
          <p:nvPr/>
        </p:nvSpPr>
        <p:spPr bwMode="auto">
          <a:xfrm>
            <a:off x="693738" y="361950"/>
            <a:ext cx="3235325" cy="2209800"/>
          </a:xfrm>
          <a:prstGeom prst="ellipse">
            <a:avLst/>
          </a:prstGeom>
          <a:gradFill rotWithShape="0">
            <a:gsLst>
              <a:gs pos="0">
                <a:srgbClr val="00FF00"/>
              </a:gs>
              <a:gs pos="100000">
                <a:srgbClr val="00FF00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s-ES_tradnl" sz="32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cs typeface="Times New Roman" pitchFamily="18" charset="0"/>
              </a:rPr>
              <a:t>Estriado</a:t>
            </a:r>
          </a:p>
          <a:p>
            <a:pPr algn="ctr" eaLnBrk="0" hangingPunct="0">
              <a:defRPr/>
            </a:pPr>
            <a:r>
              <a:rPr lang="es-ES_tradnl" sz="32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cs typeface="Times New Roman" pitchFamily="18" charset="0"/>
              </a:rPr>
              <a:t>Dorsal</a:t>
            </a:r>
            <a:endParaRPr lang="es-ES_tradnl" sz="3600">
              <a:solidFill>
                <a:srgbClr val="000066"/>
              </a:solidFill>
              <a:latin typeface="Arial Unicode MS" pitchFamily="34" charset="-128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es-ES_tradnl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(ejecución)</a:t>
            </a:r>
            <a:endParaRPr lang="es-ES_tradnl" sz="3600" b="1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8285" name="Line 93"/>
          <p:cNvSpPr>
            <a:spLocks noChangeShapeType="1"/>
          </p:cNvSpPr>
          <p:nvPr/>
        </p:nvSpPr>
        <p:spPr bwMode="auto">
          <a:xfrm flipV="1">
            <a:off x="2217738" y="2095500"/>
            <a:ext cx="0" cy="1219200"/>
          </a:xfrm>
          <a:prstGeom prst="line">
            <a:avLst/>
          </a:prstGeom>
          <a:noFill/>
          <a:ln w="254000">
            <a:solidFill>
              <a:srgbClr val="008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371600" y="-228600"/>
            <a:ext cx="7772400" cy="1143000"/>
          </a:xfrm>
        </p:spPr>
        <p:txBody>
          <a:bodyPr/>
          <a:lstStyle/>
          <a:p>
            <a:pPr algn="r" eaLnBrk="1" hangingPunct="1"/>
            <a:endParaRPr lang="es-ES_tradnl" sz="24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95288" y="260350"/>
            <a:ext cx="7605712" cy="5689600"/>
          </a:xfrm>
        </p:spPr>
        <p:txBody>
          <a:bodyPr/>
          <a:lstStyle/>
          <a:p>
            <a:pPr marL="0" indent="0" algn="ctr" eaLnBrk="1" hangingPunct="1">
              <a:buFont typeface="Monotype Sorts" pitchFamily="2" charset="2"/>
              <a:buNone/>
            </a:pPr>
            <a:endParaRPr lang="es-ES_tradnl" sz="6600" b="1" smtClean="0">
              <a:solidFill>
                <a:srgbClr val="A50021"/>
              </a:solidFill>
            </a:endParaRPr>
          </a:p>
          <a:p>
            <a:pPr marL="0" indent="0" algn="ctr" eaLnBrk="1" hangingPunct="1">
              <a:buFont typeface="Monotype Sorts" pitchFamily="2" charset="2"/>
              <a:buNone/>
            </a:pPr>
            <a:endParaRPr lang="es-ES_tradnl" sz="5400" b="1" smtClean="0">
              <a:solidFill>
                <a:srgbClr val="A50021"/>
              </a:solidFill>
            </a:endParaRPr>
          </a:p>
          <a:p>
            <a:pPr marL="0" indent="0" algn="ctr" eaLnBrk="1" hangingPunct="1">
              <a:buFont typeface="Monotype Sorts" pitchFamily="2" charset="2"/>
              <a:buNone/>
            </a:pPr>
            <a:r>
              <a:rPr lang="es-ES_tradnl" sz="5400" b="1" smtClean="0">
                <a:solidFill>
                  <a:srgbClr val="A50021"/>
                </a:solidFill>
              </a:rPr>
              <a:t>EPIDEMIOLOGÍA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50825" y="-228600"/>
            <a:ext cx="8893175" cy="849313"/>
          </a:xfrm>
        </p:spPr>
        <p:txBody>
          <a:bodyPr/>
          <a:lstStyle/>
          <a:p>
            <a:pPr algn="r" eaLnBrk="1" hangingPunct="1"/>
            <a:r>
              <a:rPr lang="es-ES" sz="2400" b="1" smtClean="0">
                <a:solidFill>
                  <a:schemeClr val="bg2"/>
                </a:solidFill>
              </a:rPr>
              <a:t/>
            </a:r>
            <a:br>
              <a:rPr lang="es-ES" sz="2400" b="1" smtClean="0">
                <a:solidFill>
                  <a:schemeClr val="bg2"/>
                </a:solidFill>
              </a:rPr>
            </a:br>
            <a:r>
              <a:rPr lang="es-ES" sz="2400" b="1" smtClean="0">
                <a:solidFill>
                  <a:schemeClr val="bg2"/>
                </a:solidFill>
              </a:rPr>
              <a:t/>
            </a:r>
            <a:br>
              <a:rPr lang="es-ES" sz="2400" b="1" smtClean="0">
                <a:solidFill>
                  <a:schemeClr val="bg2"/>
                </a:solidFill>
              </a:rPr>
            </a:br>
            <a:r>
              <a:rPr lang="es-ES" sz="2400" b="1" smtClean="0">
                <a:solidFill>
                  <a:schemeClr val="bg2"/>
                </a:solidFill>
              </a:rPr>
              <a:t/>
            </a:r>
            <a:br>
              <a:rPr lang="es-ES" sz="2400" b="1" smtClean="0">
                <a:solidFill>
                  <a:schemeClr val="bg2"/>
                </a:solidFill>
              </a:rPr>
            </a:br>
            <a:r>
              <a:rPr lang="es-ES" sz="1800" b="1" smtClean="0">
                <a:solidFill>
                  <a:srgbClr val="A50021"/>
                </a:solidFill>
              </a:rPr>
              <a:t>EPIDEMIOLOGÍA (I)</a:t>
            </a:r>
            <a:endParaRPr lang="es-ES_tradnl" sz="1800" b="1" smtClean="0">
              <a:solidFill>
                <a:srgbClr val="A50021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8313" y="1125538"/>
            <a:ext cx="8351837" cy="4824412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Char char="ü"/>
            </a:pPr>
            <a:r>
              <a:rPr lang="es-ES" sz="2000" b="1" smtClean="0">
                <a:solidFill>
                  <a:srgbClr val="009900"/>
                </a:solidFill>
              </a:rPr>
              <a:t> </a:t>
            </a:r>
            <a:r>
              <a:rPr lang="es-ES" sz="2000" b="1" smtClean="0">
                <a:solidFill>
                  <a:srgbClr val="000000"/>
                </a:solidFill>
              </a:rPr>
              <a:t>Según la “Estrategia en Salud Mental” del Sistema Nacional de Salud del Ministerio de S. y C. (2006) </a:t>
            </a:r>
            <a:r>
              <a:rPr lang="es-ES" sz="2000" b="1" smtClean="0">
                <a:solidFill>
                  <a:srgbClr val="009900"/>
                </a:solidFill>
              </a:rPr>
              <a:t>“Los trastornos mentales en conjunto constituyen  la causa más frecuente de carga de enfermedad en Europa, por delante de las enf. cardiovasculares y el cáncer”</a:t>
            </a:r>
            <a:r>
              <a:rPr lang="es-ES" sz="2000" b="1" smtClean="0">
                <a:solidFill>
                  <a:srgbClr val="000000"/>
                </a:solidFill>
              </a:rPr>
              <a:t> (de hecho para el 2020 serán la 1ª causa de baja laboral).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s-ES" sz="2000" b="1" smtClean="0">
              <a:solidFill>
                <a:srgbClr val="000000"/>
              </a:solidFill>
            </a:endParaRPr>
          </a:p>
          <a:p>
            <a:pPr marL="0" indent="0" eaLnBrk="1" hangingPunct="1">
              <a:buFont typeface="Wingdings" pitchFamily="2" charset="2"/>
              <a:buChar char="ü"/>
            </a:pPr>
            <a:r>
              <a:rPr lang="es-ES" sz="2000" b="1" smtClean="0">
                <a:solidFill>
                  <a:srgbClr val="000000"/>
                </a:solidFill>
              </a:rPr>
              <a:t> En cuanto a las cifras, el mismo documento indica que cerca del 16% de la población padece o padecerá un trast. mental a lo largo de su vida (y es la punta del iceberg).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s-ES" sz="2000" b="1" smtClean="0">
              <a:solidFill>
                <a:srgbClr val="000000"/>
              </a:solidFill>
            </a:endParaRPr>
          </a:p>
          <a:p>
            <a:pPr marL="0" indent="0" eaLnBrk="1" hangingPunct="1">
              <a:buFont typeface="Wingdings" pitchFamily="2" charset="2"/>
              <a:buChar char="ü"/>
            </a:pPr>
            <a:r>
              <a:rPr lang="es-ES" sz="2000" b="1" smtClean="0">
                <a:solidFill>
                  <a:srgbClr val="000000"/>
                </a:solidFill>
              </a:rPr>
              <a:t> De hecho, la Encuesta Nacional de Salud 2006 indica que un 14,7% padece ansiedad, depresión u otras psicopatologías.</a:t>
            </a:r>
            <a:endParaRPr lang="es-ES" sz="2000" b="1" smtClean="0">
              <a:solidFill>
                <a:srgbClr val="009900"/>
              </a:solidFill>
            </a:endParaRPr>
          </a:p>
          <a:p>
            <a:pPr marL="0" indent="0" eaLnBrk="1" hangingPunct="1">
              <a:buFont typeface="Monotype Sorts" pitchFamily="2" charset="2"/>
              <a:buNone/>
            </a:pPr>
            <a:endParaRPr lang="es-ES_tradnl" sz="2800" smtClean="0">
              <a:solidFill>
                <a:srgbClr val="FFFFFF"/>
              </a:solidFill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-396875" y="333375"/>
            <a:ext cx="12484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      </a:t>
            </a:r>
            <a:endParaRPr lang="es-ES" sz="180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10245" name="Rectangle 8"/>
          <p:cNvSpPr>
            <a:spLocks noChangeArrowheads="1"/>
          </p:cNvSpPr>
          <p:nvPr/>
        </p:nvSpPr>
        <p:spPr bwMode="auto">
          <a:xfrm rot="10800000" flipV="1">
            <a:off x="2255838" y="4581525"/>
            <a:ext cx="13774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 sz="2000" b="1">
              <a:solidFill>
                <a:srgbClr val="FFFFFF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50825" y="-228600"/>
            <a:ext cx="8893175" cy="920750"/>
          </a:xfrm>
        </p:spPr>
        <p:txBody>
          <a:bodyPr/>
          <a:lstStyle/>
          <a:p>
            <a:pPr algn="r" eaLnBrk="1" hangingPunct="1"/>
            <a:r>
              <a:rPr lang="es-ES" sz="2400" b="1" smtClean="0">
                <a:solidFill>
                  <a:schemeClr val="bg2"/>
                </a:solidFill>
              </a:rPr>
              <a:t/>
            </a:r>
            <a:br>
              <a:rPr lang="es-ES" sz="2400" b="1" smtClean="0">
                <a:solidFill>
                  <a:schemeClr val="bg2"/>
                </a:solidFill>
              </a:rPr>
            </a:br>
            <a:r>
              <a:rPr lang="es-ES" sz="2400" b="1" smtClean="0">
                <a:solidFill>
                  <a:schemeClr val="bg2"/>
                </a:solidFill>
              </a:rPr>
              <a:t/>
            </a:r>
            <a:br>
              <a:rPr lang="es-ES" sz="2400" b="1" smtClean="0">
                <a:solidFill>
                  <a:schemeClr val="bg2"/>
                </a:solidFill>
              </a:rPr>
            </a:br>
            <a:r>
              <a:rPr lang="es-ES" sz="2400" b="1" smtClean="0">
                <a:solidFill>
                  <a:schemeClr val="bg2"/>
                </a:solidFill>
              </a:rPr>
              <a:t/>
            </a:r>
            <a:br>
              <a:rPr lang="es-ES" sz="2400" b="1" smtClean="0">
                <a:solidFill>
                  <a:schemeClr val="bg2"/>
                </a:solidFill>
              </a:rPr>
            </a:br>
            <a:r>
              <a:rPr lang="es-ES" sz="1800" b="1" smtClean="0">
                <a:solidFill>
                  <a:srgbClr val="A50021"/>
                </a:solidFill>
              </a:rPr>
              <a:t>EPIDEMIOLOGÍA (II)</a:t>
            </a:r>
            <a:endParaRPr lang="es-ES_tradnl" sz="1800" b="1" smtClean="0">
              <a:solidFill>
                <a:srgbClr val="A5002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8313" y="1125538"/>
            <a:ext cx="8351837" cy="4824412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s-ES" sz="2000" b="1" smtClean="0">
                <a:solidFill>
                  <a:srgbClr val="009900"/>
                </a:solidFill>
              </a:rPr>
              <a:t> </a:t>
            </a:r>
          </a:p>
          <a:p>
            <a:pPr marL="0" indent="0" eaLnBrk="1" hangingPunct="1">
              <a:buFont typeface="Wingdings" pitchFamily="2" charset="2"/>
              <a:buChar char="ü"/>
            </a:pPr>
            <a:endParaRPr lang="es-ES" sz="2000" b="1" smtClean="0">
              <a:solidFill>
                <a:srgbClr val="009900"/>
              </a:solidFill>
            </a:endParaRPr>
          </a:p>
          <a:p>
            <a:pPr marL="0" indent="0" eaLnBrk="1" hangingPunct="1">
              <a:buFont typeface="Wingdings" pitchFamily="2" charset="2"/>
              <a:buChar char="ü"/>
            </a:pPr>
            <a:r>
              <a:rPr lang="es-ES" sz="2000" b="1" smtClean="0">
                <a:solidFill>
                  <a:srgbClr val="000000"/>
                </a:solidFill>
              </a:rPr>
              <a:t>Cifras tan elocuentes nos indican el calado social, económico y sanitario del problema. De hecho cerca del 60% de las consultas en A.P. responden a una alteración psicológica.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s-ES" sz="2000" b="1" smtClean="0">
              <a:solidFill>
                <a:srgbClr val="000000"/>
              </a:solidFill>
            </a:endParaRPr>
          </a:p>
          <a:p>
            <a:pPr marL="0" indent="0" eaLnBrk="1" hangingPunct="1">
              <a:buFont typeface="Wingdings" pitchFamily="2" charset="2"/>
              <a:buChar char="ü"/>
            </a:pPr>
            <a:r>
              <a:rPr lang="es-ES" sz="2000" b="1" smtClean="0">
                <a:solidFill>
                  <a:srgbClr val="000000"/>
                </a:solidFill>
              </a:rPr>
              <a:t> Más en concreto, se estima que el 7% de la población padece o puede padecer un trast. de ansiedad (más en el sexo femenino donde llega al 15/20% según algunos autores), pero como la ansiedad puede ser un componente de casi todas las psicopatologías y de no pocos trast. físicos, los cálculos son difíciles y conservadores 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s-ES" sz="2000" b="1" smtClean="0">
              <a:solidFill>
                <a:srgbClr val="000000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s-ES_tradnl" sz="2800" smtClean="0">
              <a:solidFill>
                <a:srgbClr val="FFFFFF"/>
              </a:solidFill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-396875" y="333375"/>
            <a:ext cx="12484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      </a:t>
            </a:r>
            <a:endParaRPr lang="es-ES" sz="180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 rot="10800000" flipV="1">
            <a:off x="2255838" y="4581525"/>
            <a:ext cx="13774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 sz="2000" b="1">
              <a:solidFill>
                <a:srgbClr val="FFFFFF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3674</TotalTime>
  <Words>1681</Words>
  <Application>Microsoft PowerPoint</Application>
  <PresentationFormat>Presentación en pantalla (4:3)</PresentationFormat>
  <Paragraphs>497</Paragraphs>
  <Slides>41</Slides>
  <Notes>5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41</vt:i4>
      </vt:variant>
    </vt:vector>
  </HeadingPairs>
  <TitlesOfParts>
    <vt:vector size="43" baseType="lpstr">
      <vt:lpstr>Diseño predeterminado</vt:lpstr>
      <vt:lpstr>Gráfico</vt:lpstr>
      <vt:lpstr>LA ANSIEDAD </vt:lpstr>
      <vt:lpstr>Diapositiva 2</vt:lpstr>
      <vt:lpstr>ANSIEDAD NORMAL</vt:lpstr>
      <vt:lpstr>ANSIEDAD PATOLÓGICA</vt:lpstr>
      <vt:lpstr>ANSIEDAD PATOLOGICA </vt:lpstr>
      <vt:lpstr>Diapositiva 6</vt:lpstr>
      <vt:lpstr>Diapositiva 7</vt:lpstr>
      <vt:lpstr>   EPIDEMIOLOGÍA (I)</vt:lpstr>
      <vt:lpstr>   EPIDEMIOLOGÍA (II)</vt:lpstr>
      <vt:lpstr>   EPIDEMIOLOGÍA (III)</vt:lpstr>
      <vt:lpstr>   EPIDEMIOLOGÍA (y IV)</vt:lpstr>
      <vt:lpstr>TRASTORNOS DE ANSIEDAD</vt:lpstr>
      <vt:lpstr>TRASTORNO DE PANICO</vt:lpstr>
      <vt:lpstr>Diapositiva 14</vt:lpstr>
      <vt:lpstr>TRASTORNO DE PANICO</vt:lpstr>
      <vt:lpstr>TRASTORNO DE PANICO HIPOTESIS FISIOPATOLOGICAS  </vt:lpstr>
      <vt:lpstr>TRASTORNO de PANICO  HIPOTESIS RESPIRATORIA  </vt:lpstr>
      <vt:lpstr>Diapositiva 18</vt:lpstr>
      <vt:lpstr>Diapositiva 19</vt:lpstr>
      <vt:lpstr>Aprensión ansiosa</vt:lpstr>
      <vt:lpstr>Ansiedad crónica  con períodos de exacerbación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Prevalencia del TAS</vt:lpstr>
      <vt:lpstr>   TRASTORNO DE ANSIEDAD SOCIAL         </vt:lpstr>
      <vt:lpstr>Diapositiva 30</vt:lpstr>
      <vt:lpstr>TRASTORNO DE ANSIEDAD SOCIAL (TAS)</vt:lpstr>
      <vt:lpstr>Asociado POSITIVAMENTE con la activación de una red lateralizada de corteza paralímbica  (ínsula, circunvolución media temporal), estriatal (núcleo caudado), frontal, premotora, y  somatosensorial relacionada con el alarma  Asociado NEGATIVAMENTE con la actividad en áreas ejecutivas de la corteza frontal asociada con la atención, memoria y toma de decisiones</vt:lpstr>
      <vt:lpstr>Diapositiva 33</vt:lpstr>
      <vt:lpstr>Diapositiva 34</vt:lpstr>
      <vt:lpstr>Diapositiva 35</vt:lpstr>
      <vt:lpstr>ALTERACI0NES NEUROENDOCRINOLOGICAS</vt:lpstr>
      <vt:lpstr>Diapositiva 37</vt:lpstr>
      <vt:lpstr>TRASTORNO  OBSESIVO COMPULSIVO</vt:lpstr>
      <vt:lpstr>Diapositiva 39</vt:lpstr>
      <vt:lpstr>TRASTORNOS DE ANSIEDAD</vt:lpstr>
      <vt:lpstr>Comorbilidad de TAS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ANSIEDAD  Y SUS TRASTORNOS</dc:title>
  <dc:creator>.</dc:creator>
  <cp:lastModifiedBy>familia Sosa</cp:lastModifiedBy>
  <cp:revision>106</cp:revision>
  <dcterms:created xsi:type="dcterms:W3CDTF">2007-06-23T01:31:55Z</dcterms:created>
  <dcterms:modified xsi:type="dcterms:W3CDTF">2020-01-28T01:51:39Z</dcterms:modified>
</cp:coreProperties>
</file>