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74" r:id="rId8"/>
    <p:sldId id="275" r:id="rId9"/>
    <p:sldId id="276" r:id="rId10"/>
    <p:sldId id="260" r:id="rId11"/>
    <p:sldId id="261" r:id="rId12"/>
    <p:sldId id="284" r:id="rId13"/>
    <p:sldId id="285" r:id="rId14"/>
    <p:sldId id="286" r:id="rId15"/>
    <p:sldId id="287" r:id="rId16"/>
    <p:sldId id="288" r:id="rId17"/>
    <p:sldId id="289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7" r:id="rId29"/>
    <p:sldId id="282" r:id="rId30"/>
    <p:sldId id="278" r:id="rId31"/>
    <p:sldId id="280" r:id="rId32"/>
    <p:sldId id="281" r:id="rId33"/>
    <p:sldId id="290" r:id="rId34"/>
    <p:sldId id="283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980" autoAdjust="0"/>
    <p:restoredTop sz="94696" autoAdjust="0"/>
  </p:normalViewPr>
  <p:slideViewPr>
    <p:cSldViewPr snapToGrid="0">
      <p:cViewPr>
        <p:scale>
          <a:sx n="66" d="100"/>
          <a:sy n="66" d="100"/>
        </p:scale>
        <p:origin x="5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D7AE-B9D7-4409-A4C1-7FEFBAAE626B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455F-235B-4271-AFB5-75DE774866CA}" type="slidenum">
              <a:rPr lang="fr-FR" smtClean="0"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08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D7AE-B9D7-4409-A4C1-7FEFBAAE626B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455F-235B-4271-AFB5-75DE774866CA}" type="slidenum">
              <a:rPr lang="fr-FR" smtClean="0"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085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D7AE-B9D7-4409-A4C1-7FEFBAAE626B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455F-235B-4271-AFB5-75DE774866CA}" type="slidenum">
              <a:rPr lang="fr-FR" smtClean="0"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19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D7AE-B9D7-4409-A4C1-7FEFBAAE626B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455F-235B-4271-AFB5-75DE774866CA}" type="slidenum">
              <a:rPr lang="fr-FR" smtClean="0"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627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D7AE-B9D7-4409-A4C1-7FEFBAAE626B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455F-235B-4271-AFB5-75DE774866CA}" type="slidenum">
              <a:rPr lang="fr-FR" smtClean="0"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912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D7AE-B9D7-4409-A4C1-7FEFBAAE626B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455F-235B-4271-AFB5-75DE774866CA}" type="slidenum">
              <a:rPr lang="fr-FR" smtClean="0"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462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D7AE-B9D7-4409-A4C1-7FEFBAAE626B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455F-235B-4271-AFB5-75DE774866CA}" type="slidenum">
              <a:rPr lang="fr-FR" smtClean="0"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152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D7AE-B9D7-4409-A4C1-7FEFBAAE626B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455F-235B-4271-AFB5-75DE774866CA}" type="slidenum">
              <a:rPr lang="fr-FR" smtClean="0"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823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D7AE-B9D7-4409-A4C1-7FEFBAAE626B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455F-235B-4271-AFB5-75DE774866CA}" type="slidenum">
              <a:rPr lang="fr-FR" smtClean="0"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01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D7AE-B9D7-4409-A4C1-7FEFBAAE626B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455F-235B-4271-AFB5-75DE774866CA}" type="slidenum">
              <a:rPr lang="fr-FR" smtClean="0"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559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D7AE-B9D7-4409-A4C1-7FEFBAAE626B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455F-235B-4271-AFB5-75DE774866CA}" type="slidenum">
              <a:rPr lang="fr-FR" smtClean="0"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347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CD7AE-B9D7-4409-A4C1-7FEFBAAE626B}" type="datetimeFigureOut">
              <a:rPr lang="fr-FR" smtClean="0"/>
              <a:t>02/04/2020</a:t>
            </a:fld>
            <a:endParaRPr lang="fr-F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7455F-235B-4271-AFB5-75DE774866CA}" type="slidenum">
              <a:rPr lang="fr-FR" smtClean="0"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88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9OwSyRDsbU" TargetMode="External"/><Relationship Id="rId2" Type="http://schemas.openxmlformats.org/officeDocument/2006/relationships/hyperlink" Target="https://youtu.be/uzbJNGFH3V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XXQQutEaaV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DEPRESIÓN EN LA ADOLESCENCIA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DR. Carlos Sosa Mendoza.</a:t>
            </a:r>
          </a:p>
          <a:p>
            <a:r>
              <a:rPr lang="fr-FR" dirty="0"/>
              <a:t>Médico </a:t>
            </a:r>
            <a:r>
              <a:rPr lang="fr-FR" dirty="0" err="1"/>
              <a:t>Psiquiatra</a:t>
            </a:r>
            <a:r>
              <a:rPr lang="fr-FR"/>
              <a:t>.</a:t>
            </a:r>
            <a:endParaRPr lang="fr-FR" dirty="0"/>
          </a:p>
          <a:p>
            <a:r>
              <a:rPr lang="fr-FR" dirty="0" err="1"/>
              <a:t>Hospital</a:t>
            </a:r>
            <a:r>
              <a:rPr lang="fr-FR" dirty="0"/>
              <a:t> de </a:t>
            </a:r>
            <a:r>
              <a:rPr lang="fr-FR" dirty="0" err="1"/>
              <a:t>Especialidades</a:t>
            </a:r>
            <a:r>
              <a:rPr lang="fr-FR" dirty="0"/>
              <a:t> </a:t>
            </a:r>
            <a:r>
              <a:rPr lang="fr-FR" dirty="0" err="1"/>
              <a:t>Psiquiátrico</a:t>
            </a:r>
            <a:r>
              <a:rPr lang="fr-FR" dirty="0"/>
              <a:t> Santa Rosita</a:t>
            </a:r>
          </a:p>
          <a:p>
            <a:r>
              <a:rPr lang="fr-FR" dirty="0" err="1"/>
              <a:t>Marzo</a:t>
            </a:r>
            <a:r>
              <a:rPr lang="fr-FR" dirty="0"/>
              <a:t> 2020.</a:t>
            </a:r>
          </a:p>
        </p:txBody>
      </p:sp>
    </p:spTree>
    <p:extLst>
      <p:ext uri="{BB962C8B-B14F-4D97-AF65-F5344CB8AC3E}">
        <p14:creationId xmlns:p14="http://schemas.microsoft.com/office/powerpoint/2010/main" val="111086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1971" y="1690688"/>
            <a:ext cx="9601200" cy="264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10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0116" y="1803861"/>
            <a:ext cx="7805651" cy="367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73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PAUTAS PARA EL DIAGNOSTICO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Suelen</a:t>
            </a:r>
            <a:r>
              <a:rPr lang="fr-FR" dirty="0"/>
              <a:t>  </a:t>
            </a:r>
            <a:r>
              <a:rPr lang="fr-FR" dirty="0" err="1"/>
              <a:t>considerarse</a:t>
            </a:r>
            <a:r>
              <a:rPr lang="fr-FR" dirty="0"/>
              <a:t> </a:t>
            </a:r>
            <a:r>
              <a:rPr lang="fr-FR" dirty="0" err="1"/>
              <a:t>como</a:t>
            </a:r>
            <a:r>
              <a:rPr lang="fr-FR" dirty="0"/>
              <a:t> los </a:t>
            </a:r>
            <a:r>
              <a:rPr lang="fr-FR" dirty="0" err="1"/>
              <a:t>síntomas</a:t>
            </a:r>
            <a:r>
              <a:rPr lang="fr-FR" dirty="0"/>
              <a:t> </a:t>
            </a:r>
            <a:r>
              <a:rPr lang="fr-FR" dirty="0" err="1"/>
              <a:t>más</a:t>
            </a:r>
            <a:r>
              <a:rPr lang="fr-FR" dirty="0"/>
              <a:t> </a:t>
            </a:r>
            <a:r>
              <a:rPr lang="fr-FR" dirty="0" err="1"/>
              <a:t>tipicos</a:t>
            </a:r>
            <a:r>
              <a:rPr lang="fr-FR" dirty="0"/>
              <a:t> de la </a:t>
            </a:r>
            <a:r>
              <a:rPr lang="fr-FR" dirty="0" err="1"/>
              <a:t>depresión</a:t>
            </a:r>
            <a:r>
              <a:rPr lang="fr-FR" dirty="0"/>
              <a:t>, y al </a:t>
            </a:r>
            <a:r>
              <a:rPr lang="fr-FR" dirty="0" err="1"/>
              <a:t>menos</a:t>
            </a:r>
            <a:r>
              <a:rPr lang="fr-FR" dirty="0"/>
              <a:t> dos de </a:t>
            </a:r>
            <a:r>
              <a:rPr lang="fr-FR" dirty="0" err="1"/>
              <a:t>estos</a:t>
            </a:r>
            <a:r>
              <a:rPr lang="fr-FR" dirty="0"/>
              <a:t> </a:t>
            </a:r>
            <a:r>
              <a:rPr lang="fr-FR" dirty="0" err="1"/>
              <a:t>tres</a:t>
            </a:r>
            <a:r>
              <a:rPr lang="fr-FR" dirty="0"/>
              <a:t> </a:t>
            </a:r>
            <a:r>
              <a:rPr lang="fr-FR" dirty="0" err="1"/>
              <a:t>deben</a:t>
            </a:r>
            <a:r>
              <a:rPr lang="fr-FR" dirty="0"/>
              <a:t> </a:t>
            </a:r>
            <a:r>
              <a:rPr lang="fr-FR" dirty="0" err="1"/>
              <a:t>estar</a:t>
            </a:r>
            <a:r>
              <a:rPr lang="fr-FR" dirty="0"/>
              <a:t> </a:t>
            </a:r>
            <a:r>
              <a:rPr lang="fr-FR" dirty="0" err="1"/>
              <a:t>presentes</a:t>
            </a:r>
            <a:r>
              <a:rPr lang="fr-FR" dirty="0"/>
              <a:t> para </a:t>
            </a:r>
            <a:r>
              <a:rPr lang="fr-FR" dirty="0" err="1"/>
              <a:t>hacer</a:t>
            </a:r>
            <a:r>
              <a:rPr lang="fr-FR" dirty="0"/>
              <a:t> un </a:t>
            </a:r>
            <a:r>
              <a:rPr lang="fr-FR" dirty="0" err="1"/>
              <a:t>diagnóstico</a:t>
            </a:r>
            <a:r>
              <a:rPr lang="fr-FR" dirty="0"/>
              <a:t> </a:t>
            </a:r>
            <a:r>
              <a:rPr lang="fr-FR" dirty="0" err="1"/>
              <a:t>definitivo</a:t>
            </a:r>
            <a:r>
              <a:rPr lang="fr-FR" dirty="0"/>
              <a:t>.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El </a:t>
            </a:r>
            <a:r>
              <a:rPr lang="fr-FR" dirty="0" err="1"/>
              <a:t>ánimo</a:t>
            </a:r>
            <a:r>
              <a:rPr lang="fr-FR" dirty="0"/>
              <a:t> </a:t>
            </a:r>
            <a:r>
              <a:rPr lang="fr-FR" dirty="0" err="1"/>
              <a:t>depresivo</a:t>
            </a:r>
            <a:r>
              <a:rPr lang="fr-FR" dirty="0"/>
              <a:t>.</a:t>
            </a:r>
          </a:p>
          <a:p>
            <a:pPr>
              <a:buFontTx/>
              <a:buChar char="-"/>
            </a:pPr>
            <a:r>
              <a:rPr lang="fr-FR" dirty="0"/>
              <a:t>La </a:t>
            </a:r>
            <a:r>
              <a:rPr lang="fr-FR" dirty="0" err="1"/>
              <a:t>pérdida</a:t>
            </a:r>
            <a:r>
              <a:rPr lang="fr-FR" dirty="0"/>
              <a:t> de </a:t>
            </a:r>
            <a:r>
              <a:rPr lang="fr-FR" dirty="0" err="1"/>
              <a:t>interés</a:t>
            </a:r>
            <a:r>
              <a:rPr lang="fr-FR" dirty="0"/>
              <a:t> y de la </a:t>
            </a:r>
            <a:r>
              <a:rPr lang="fr-FR" dirty="0" err="1"/>
              <a:t>capacidad</a:t>
            </a:r>
            <a:r>
              <a:rPr lang="fr-FR" dirty="0"/>
              <a:t> de </a:t>
            </a:r>
            <a:r>
              <a:rPr lang="fr-FR" dirty="0" err="1"/>
              <a:t>disfrutar</a:t>
            </a:r>
            <a:r>
              <a:rPr lang="fr-FR" dirty="0"/>
              <a:t>.</a:t>
            </a:r>
          </a:p>
          <a:p>
            <a:pPr>
              <a:buFontTx/>
              <a:buChar char="-"/>
            </a:pPr>
            <a:r>
              <a:rPr lang="fr-FR" dirty="0"/>
              <a:t>Y el </a:t>
            </a:r>
            <a:r>
              <a:rPr lang="fr-FR" dirty="0" err="1"/>
              <a:t>aumento</a:t>
            </a:r>
            <a:r>
              <a:rPr lang="fr-FR" dirty="0"/>
              <a:t> de la </a:t>
            </a:r>
            <a:r>
              <a:rPr lang="fr-FR" dirty="0" err="1"/>
              <a:t>fatigabilidad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1295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Disminución</a:t>
            </a:r>
            <a:r>
              <a:rPr lang="fr-FR" dirty="0"/>
              <a:t> de la </a:t>
            </a:r>
            <a:r>
              <a:rPr lang="fr-FR" dirty="0" err="1"/>
              <a:t>atención</a:t>
            </a:r>
            <a:r>
              <a:rPr lang="fr-FR" dirty="0"/>
              <a:t> y </a:t>
            </a:r>
            <a:r>
              <a:rPr lang="fr-FR" dirty="0" err="1"/>
              <a:t>concentración</a:t>
            </a:r>
            <a:r>
              <a:rPr lang="fr-FR" dirty="0"/>
              <a:t>.</a:t>
            </a:r>
          </a:p>
          <a:p>
            <a:r>
              <a:rPr lang="fr-FR" dirty="0"/>
              <a:t>La </a:t>
            </a:r>
            <a:r>
              <a:rPr lang="fr-FR" dirty="0" err="1"/>
              <a:t>pérdida</a:t>
            </a:r>
            <a:r>
              <a:rPr lang="fr-FR" dirty="0"/>
              <a:t> de la </a:t>
            </a:r>
            <a:r>
              <a:rPr lang="fr-FR" dirty="0" err="1"/>
              <a:t>confianza</a:t>
            </a:r>
            <a:r>
              <a:rPr lang="fr-FR" dirty="0"/>
              <a:t> en </a:t>
            </a:r>
            <a:r>
              <a:rPr lang="fr-FR" dirty="0" err="1"/>
              <a:t>sí</a:t>
            </a:r>
            <a:r>
              <a:rPr lang="fr-FR" dirty="0"/>
              <a:t> </a:t>
            </a:r>
            <a:r>
              <a:rPr lang="fr-FR" dirty="0" err="1"/>
              <a:t>mismo</a:t>
            </a:r>
            <a:r>
              <a:rPr lang="fr-FR" dirty="0"/>
              <a:t> y </a:t>
            </a:r>
            <a:r>
              <a:rPr lang="fr-FR" dirty="0" err="1"/>
              <a:t>sentimientos</a:t>
            </a:r>
            <a:r>
              <a:rPr lang="fr-FR" dirty="0"/>
              <a:t> de </a:t>
            </a:r>
            <a:r>
              <a:rPr lang="fr-FR" dirty="0" err="1"/>
              <a:t>inferioridad</a:t>
            </a:r>
            <a:r>
              <a:rPr lang="fr-FR" dirty="0"/>
              <a:t>.</a:t>
            </a:r>
          </a:p>
          <a:p>
            <a:r>
              <a:rPr lang="fr-FR" dirty="0"/>
              <a:t>Las </a:t>
            </a:r>
            <a:r>
              <a:rPr lang="fr-FR" dirty="0" err="1"/>
              <a:t>ideas</a:t>
            </a:r>
            <a:r>
              <a:rPr lang="fr-FR" dirty="0"/>
              <a:t> de culpa y de </a:t>
            </a:r>
            <a:r>
              <a:rPr lang="fr-FR" dirty="0" err="1"/>
              <a:t>ser</a:t>
            </a:r>
            <a:r>
              <a:rPr lang="fr-FR" dirty="0"/>
              <a:t> </a:t>
            </a:r>
            <a:r>
              <a:rPr lang="fr-FR" dirty="0" err="1"/>
              <a:t>inútil</a:t>
            </a:r>
            <a:r>
              <a:rPr lang="fr-FR" dirty="0"/>
              <a:t>.</a:t>
            </a:r>
          </a:p>
          <a:p>
            <a:r>
              <a:rPr lang="fr-FR" dirty="0"/>
              <a:t>Una </a:t>
            </a:r>
            <a:r>
              <a:rPr lang="fr-FR" dirty="0" err="1"/>
              <a:t>perspectiva</a:t>
            </a:r>
            <a:r>
              <a:rPr lang="fr-FR" dirty="0"/>
              <a:t> </a:t>
            </a:r>
            <a:r>
              <a:rPr lang="fr-FR" dirty="0" err="1"/>
              <a:t>sombría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futuro</a:t>
            </a:r>
            <a:r>
              <a:rPr lang="fr-FR" dirty="0"/>
              <a:t>.</a:t>
            </a:r>
          </a:p>
          <a:p>
            <a:r>
              <a:rPr lang="fr-FR" dirty="0"/>
              <a:t>Los </a:t>
            </a:r>
            <a:r>
              <a:rPr lang="fr-FR" dirty="0" err="1"/>
              <a:t>pensamientos</a:t>
            </a:r>
            <a:r>
              <a:rPr lang="fr-FR" dirty="0"/>
              <a:t> y </a:t>
            </a:r>
            <a:r>
              <a:rPr lang="fr-FR" dirty="0" err="1"/>
              <a:t>actos</a:t>
            </a:r>
            <a:r>
              <a:rPr lang="fr-FR" dirty="0"/>
              <a:t> suicidas o de </a:t>
            </a:r>
            <a:r>
              <a:rPr lang="fr-FR" dirty="0" err="1"/>
              <a:t>autoagresiones</a:t>
            </a:r>
            <a:r>
              <a:rPr lang="fr-FR" dirty="0"/>
              <a:t>.</a:t>
            </a:r>
          </a:p>
          <a:p>
            <a:r>
              <a:rPr lang="fr-FR" dirty="0"/>
              <a:t>Los </a:t>
            </a:r>
            <a:r>
              <a:rPr lang="fr-FR" dirty="0" err="1"/>
              <a:t>trastornos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sueño</a:t>
            </a:r>
            <a:r>
              <a:rPr lang="fr-FR" dirty="0"/>
              <a:t>.</a:t>
            </a:r>
          </a:p>
          <a:p>
            <a:r>
              <a:rPr lang="fr-FR" dirty="0"/>
              <a:t>La </a:t>
            </a:r>
            <a:r>
              <a:rPr lang="fr-FR" dirty="0" err="1"/>
              <a:t>pérdida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apetito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2956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EPISODIO DEPRESIVO LEVE.</a:t>
            </a:r>
            <a:br>
              <a:rPr lang="fr-FR" dirty="0"/>
            </a:br>
            <a:r>
              <a:rPr lang="fr-FR" dirty="0"/>
              <a:t>F32.0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El </a:t>
            </a:r>
            <a:r>
              <a:rPr lang="fr-FR" dirty="0" err="1"/>
              <a:t>ánimo</a:t>
            </a:r>
            <a:r>
              <a:rPr lang="fr-FR" dirty="0"/>
              <a:t> </a:t>
            </a:r>
            <a:r>
              <a:rPr lang="fr-FR" dirty="0" err="1"/>
              <a:t>depresivo</a:t>
            </a:r>
            <a:r>
              <a:rPr lang="fr-FR" dirty="0"/>
              <a:t>.</a:t>
            </a:r>
          </a:p>
          <a:p>
            <a:r>
              <a:rPr lang="fr-FR" dirty="0"/>
              <a:t>La </a:t>
            </a:r>
            <a:r>
              <a:rPr lang="fr-FR" dirty="0" err="1"/>
              <a:t>pérdida</a:t>
            </a:r>
            <a:r>
              <a:rPr lang="fr-FR" dirty="0"/>
              <a:t> de </a:t>
            </a:r>
            <a:r>
              <a:rPr lang="fr-FR" dirty="0" err="1"/>
              <a:t>interés</a:t>
            </a:r>
            <a:r>
              <a:rPr lang="fr-FR" dirty="0"/>
              <a:t> y de la </a:t>
            </a:r>
            <a:r>
              <a:rPr lang="fr-FR" dirty="0" err="1"/>
              <a:t>capacidad</a:t>
            </a:r>
            <a:r>
              <a:rPr lang="fr-FR" dirty="0"/>
              <a:t> de </a:t>
            </a:r>
            <a:r>
              <a:rPr lang="fr-FR" dirty="0" err="1"/>
              <a:t>disfrutar</a:t>
            </a:r>
            <a:r>
              <a:rPr lang="fr-FR" dirty="0"/>
              <a:t>.</a:t>
            </a:r>
          </a:p>
          <a:p>
            <a:r>
              <a:rPr lang="fr-FR" dirty="0" err="1"/>
              <a:t>Aumento</a:t>
            </a:r>
            <a:r>
              <a:rPr lang="fr-FR" dirty="0"/>
              <a:t> de la </a:t>
            </a:r>
            <a:r>
              <a:rPr lang="fr-FR" dirty="0" err="1"/>
              <a:t>fatigabilidad</a:t>
            </a:r>
            <a:r>
              <a:rPr lang="fr-FR" dirty="0"/>
              <a:t>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AL MENOS DOS DE ESTOS TRES DEBEN DE ESTAR PRESENTES PARA HACER UN DIAGNÓSTICO DEFINITIVO.</a:t>
            </a:r>
          </a:p>
          <a:p>
            <a:r>
              <a:rPr lang="fr-FR" dirty="0"/>
              <a:t>ADEMÁS DE AL MENOS DOS DEL RESTO DE LOS DE LOS SÍNTOMAS.</a:t>
            </a:r>
          </a:p>
          <a:p>
            <a:r>
              <a:rPr lang="fr-FR" dirty="0"/>
              <a:t>NINGUNO DE LOS SÍNTOMAS DEBE ESTAR PRESENTE EN UN GRADO INTENSO.</a:t>
            </a:r>
          </a:p>
          <a:p>
            <a:r>
              <a:rPr lang="fr-FR" dirty="0"/>
              <a:t>EL EPISODIO DEPRESIVO DEBE DURAR AL MENOS DOS SEMANAS.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693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EPISODIO DEPRESIVO MODERADO.</a:t>
            </a:r>
            <a:br>
              <a:rPr lang="fr-FR" dirty="0"/>
            </a:br>
            <a:r>
              <a:rPr lang="fr-FR" dirty="0"/>
              <a:t>F32.1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Deben</a:t>
            </a:r>
            <a:r>
              <a:rPr lang="fr-FR" dirty="0"/>
              <a:t>  </a:t>
            </a:r>
            <a:r>
              <a:rPr lang="fr-FR" dirty="0" err="1"/>
              <a:t>estar</a:t>
            </a:r>
            <a:r>
              <a:rPr lang="fr-FR" dirty="0"/>
              <a:t> </a:t>
            </a:r>
            <a:r>
              <a:rPr lang="fr-FR" dirty="0" err="1"/>
              <a:t>presentes</a:t>
            </a:r>
            <a:r>
              <a:rPr lang="fr-FR" dirty="0"/>
              <a:t> al </a:t>
            </a:r>
            <a:r>
              <a:rPr lang="fr-FR" dirty="0" err="1"/>
              <a:t>menos</a:t>
            </a:r>
            <a:r>
              <a:rPr lang="fr-FR" dirty="0"/>
              <a:t> dos de los </a:t>
            </a:r>
            <a:r>
              <a:rPr lang="fr-FR" dirty="0" err="1"/>
              <a:t>tres</a:t>
            </a:r>
            <a:r>
              <a:rPr lang="fr-FR" dirty="0"/>
              <a:t> </a:t>
            </a:r>
            <a:r>
              <a:rPr lang="fr-FR" dirty="0" err="1"/>
              <a:t>síntomas</a:t>
            </a:r>
            <a:r>
              <a:rPr lang="fr-FR" dirty="0"/>
              <a:t> </a:t>
            </a:r>
            <a:r>
              <a:rPr lang="fr-FR" dirty="0" err="1"/>
              <a:t>más</a:t>
            </a:r>
            <a:r>
              <a:rPr lang="fr-FR" dirty="0"/>
              <a:t> </a:t>
            </a:r>
            <a:r>
              <a:rPr lang="fr-FR" dirty="0" err="1"/>
              <a:t>tipicos</a:t>
            </a:r>
            <a:r>
              <a:rPr lang="fr-FR" dirty="0"/>
              <a:t>.</a:t>
            </a:r>
          </a:p>
          <a:p>
            <a:r>
              <a:rPr lang="fr-FR" dirty="0" err="1"/>
              <a:t>Así</a:t>
            </a:r>
            <a:r>
              <a:rPr lang="fr-FR" dirty="0"/>
              <a:t> </a:t>
            </a:r>
            <a:r>
              <a:rPr lang="fr-FR" dirty="0" err="1"/>
              <a:t>como</a:t>
            </a:r>
            <a:r>
              <a:rPr lang="fr-FR" dirty="0"/>
              <a:t> al </a:t>
            </a:r>
            <a:r>
              <a:rPr lang="fr-FR" dirty="0" err="1"/>
              <a:t>menos</a:t>
            </a:r>
            <a:r>
              <a:rPr lang="fr-FR" dirty="0"/>
              <a:t> </a:t>
            </a:r>
            <a:r>
              <a:rPr lang="fr-FR" dirty="0" err="1"/>
              <a:t>tres</a:t>
            </a:r>
            <a:r>
              <a:rPr lang="fr-FR" dirty="0"/>
              <a:t> (y de </a:t>
            </a:r>
            <a:r>
              <a:rPr lang="fr-FR" dirty="0" err="1"/>
              <a:t>preferencia</a:t>
            </a:r>
            <a:r>
              <a:rPr lang="fr-FR" dirty="0"/>
              <a:t> </a:t>
            </a:r>
            <a:r>
              <a:rPr lang="fr-FR" dirty="0" err="1"/>
              <a:t>cuatro</a:t>
            </a:r>
            <a:r>
              <a:rPr lang="fr-FR" dirty="0"/>
              <a:t>) de los </a:t>
            </a:r>
            <a:r>
              <a:rPr lang="fr-FR" dirty="0" err="1"/>
              <a:t>demás</a:t>
            </a:r>
            <a:r>
              <a:rPr lang="fr-FR" dirty="0"/>
              <a:t> </a:t>
            </a:r>
            <a:r>
              <a:rPr lang="fr-FR" dirty="0" err="1"/>
              <a:t>sintomas</a:t>
            </a:r>
            <a:r>
              <a:rPr lang="fr-FR" dirty="0"/>
              <a:t>.</a:t>
            </a:r>
          </a:p>
          <a:p>
            <a:r>
              <a:rPr lang="fr-FR" dirty="0"/>
              <a:t>Es probables que los </a:t>
            </a:r>
            <a:r>
              <a:rPr lang="fr-FR" dirty="0" err="1"/>
              <a:t>síntmas</a:t>
            </a:r>
            <a:r>
              <a:rPr lang="fr-FR" dirty="0"/>
              <a:t> se </a:t>
            </a:r>
            <a:r>
              <a:rPr lang="fr-FR" dirty="0" err="1"/>
              <a:t>presenten</a:t>
            </a:r>
            <a:r>
              <a:rPr lang="fr-FR" dirty="0"/>
              <a:t> en </a:t>
            </a:r>
            <a:r>
              <a:rPr lang="fr-FR" dirty="0" err="1"/>
              <a:t>grado</a:t>
            </a:r>
            <a:r>
              <a:rPr lang="fr-FR" dirty="0"/>
              <a:t> </a:t>
            </a:r>
            <a:r>
              <a:rPr lang="fr-FR" dirty="0" err="1"/>
              <a:t>intenso</a:t>
            </a:r>
            <a:r>
              <a:rPr lang="fr-FR" dirty="0"/>
              <a:t>, </a:t>
            </a:r>
            <a:r>
              <a:rPr lang="fr-FR" dirty="0" err="1"/>
              <a:t>aunque</a:t>
            </a:r>
            <a:r>
              <a:rPr lang="fr-FR" dirty="0"/>
              <a:t> </a:t>
            </a:r>
            <a:r>
              <a:rPr lang="fr-FR" dirty="0" err="1"/>
              <a:t>esto</a:t>
            </a:r>
            <a:r>
              <a:rPr lang="fr-FR" dirty="0"/>
              <a:t> no es </a:t>
            </a:r>
            <a:r>
              <a:rPr lang="fr-FR" dirty="0" err="1"/>
              <a:t>esencial</a:t>
            </a:r>
            <a:r>
              <a:rPr lang="fr-FR" dirty="0"/>
              <a:t> si son </a:t>
            </a:r>
            <a:r>
              <a:rPr lang="fr-FR" dirty="0" err="1"/>
              <a:t>muchos</a:t>
            </a:r>
            <a:r>
              <a:rPr lang="fr-FR" dirty="0"/>
              <a:t> los </a:t>
            </a:r>
            <a:r>
              <a:rPr lang="fr-FR" dirty="0" err="1"/>
              <a:t>síntomas</a:t>
            </a:r>
            <a:r>
              <a:rPr lang="fr-FR" dirty="0"/>
              <a:t> </a:t>
            </a:r>
            <a:r>
              <a:rPr lang="fr-FR" dirty="0" err="1"/>
              <a:t>presentes</a:t>
            </a:r>
            <a:r>
              <a:rPr lang="fr-FR" dirty="0"/>
              <a:t>.</a:t>
            </a:r>
          </a:p>
          <a:p>
            <a:r>
              <a:rPr lang="fr-FR" dirty="0"/>
              <a:t>El </a:t>
            </a:r>
            <a:r>
              <a:rPr lang="fr-FR" dirty="0" err="1"/>
              <a:t>episodio</a:t>
            </a:r>
            <a:r>
              <a:rPr lang="fr-FR" dirty="0"/>
              <a:t> </a:t>
            </a:r>
            <a:r>
              <a:rPr lang="fr-FR" dirty="0" err="1"/>
              <a:t>depresivo</a:t>
            </a:r>
            <a:r>
              <a:rPr lang="fr-FR" dirty="0"/>
              <a:t> </a:t>
            </a:r>
            <a:r>
              <a:rPr lang="fr-FR" dirty="0" err="1"/>
              <a:t>debe</a:t>
            </a:r>
            <a:r>
              <a:rPr lang="fr-FR" dirty="0"/>
              <a:t> </a:t>
            </a:r>
            <a:r>
              <a:rPr lang="fr-FR" dirty="0" err="1"/>
              <a:t>duraral</a:t>
            </a:r>
            <a:r>
              <a:rPr lang="fr-FR" dirty="0"/>
              <a:t> </a:t>
            </a:r>
            <a:r>
              <a:rPr lang="fr-FR" dirty="0" err="1"/>
              <a:t>menos</a:t>
            </a:r>
            <a:r>
              <a:rPr lang="fr-FR" dirty="0"/>
              <a:t> dos </a:t>
            </a:r>
            <a:r>
              <a:rPr lang="fr-FR" dirty="0" err="1"/>
              <a:t>semanas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5244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EPISODIO DEPRESIVO GRAVE SIN SINTOMAS PSICÓTICOS.</a:t>
            </a:r>
            <a:br>
              <a:rPr lang="fr-FR" dirty="0"/>
            </a:br>
            <a:r>
              <a:rPr lang="fr-FR" dirty="0"/>
              <a:t>F32.2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El </a:t>
            </a:r>
            <a:r>
              <a:rPr lang="fr-FR" dirty="0" err="1"/>
              <a:t>enfermo</a:t>
            </a:r>
            <a:r>
              <a:rPr lang="fr-FR" dirty="0"/>
              <a:t> </a:t>
            </a:r>
            <a:r>
              <a:rPr lang="fr-FR" dirty="0" err="1"/>
              <a:t>suele</a:t>
            </a:r>
            <a:r>
              <a:rPr lang="fr-FR" dirty="0"/>
              <a:t> </a:t>
            </a:r>
            <a:r>
              <a:rPr lang="fr-FR" dirty="0" err="1"/>
              <a:t>presentar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considerable</a:t>
            </a:r>
            <a:r>
              <a:rPr lang="fr-FR" dirty="0"/>
              <a:t> </a:t>
            </a:r>
            <a:r>
              <a:rPr lang="fr-FR" dirty="0" err="1"/>
              <a:t>angustia</a:t>
            </a:r>
            <a:r>
              <a:rPr lang="fr-FR" dirty="0"/>
              <a:t> o </a:t>
            </a:r>
            <a:r>
              <a:rPr lang="fr-FR" dirty="0" err="1"/>
              <a:t>agitación</a:t>
            </a:r>
            <a:r>
              <a:rPr lang="fr-FR" dirty="0"/>
              <a:t>, a </a:t>
            </a:r>
            <a:r>
              <a:rPr lang="fr-FR" dirty="0" err="1"/>
              <a:t>menos</a:t>
            </a:r>
            <a:r>
              <a:rPr lang="fr-FR" dirty="0"/>
              <a:t> que la </a:t>
            </a:r>
            <a:r>
              <a:rPr lang="fr-FR" dirty="0" err="1"/>
              <a:t>inhibición</a:t>
            </a:r>
            <a:r>
              <a:rPr lang="fr-FR" dirty="0"/>
              <a:t> </a:t>
            </a:r>
            <a:r>
              <a:rPr lang="fr-FR" dirty="0" err="1"/>
              <a:t>sea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característica</a:t>
            </a:r>
            <a:r>
              <a:rPr lang="fr-FR" dirty="0"/>
              <a:t> </a:t>
            </a:r>
            <a:r>
              <a:rPr lang="fr-FR" dirty="0" err="1"/>
              <a:t>marcada</a:t>
            </a:r>
            <a:r>
              <a:rPr lang="fr-FR" dirty="0"/>
              <a:t>.</a:t>
            </a:r>
          </a:p>
          <a:p>
            <a:r>
              <a:rPr lang="fr-FR" dirty="0" err="1"/>
              <a:t>Pérdida</a:t>
            </a:r>
            <a:r>
              <a:rPr lang="fr-FR" dirty="0"/>
              <a:t> de </a:t>
            </a:r>
            <a:r>
              <a:rPr lang="fr-FR" dirty="0" err="1"/>
              <a:t>estimación</a:t>
            </a:r>
            <a:r>
              <a:rPr lang="fr-FR" dirty="0"/>
              <a:t> de </a:t>
            </a:r>
            <a:r>
              <a:rPr lang="fr-FR" dirty="0" err="1"/>
              <a:t>sí</a:t>
            </a:r>
            <a:r>
              <a:rPr lang="fr-FR" dirty="0"/>
              <a:t> </a:t>
            </a:r>
            <a:r>
              <a:rPr lang="fr-FR" dirty="0" err="1"/>
              <a:t>mismo</a:t>
            </a:r>
            <a:r>
              <a:rPr lang="fr-FR" dirty="0"/>
              <a:t>.</a:t>
            </a:r>
          </a:p>
          <a:p>
            <a:r>
              <a:rPr lang="fr-FR" dirty="0"/>
              <a:t>Los </a:t>
            </a:r>
            <a:r>
              <a:rPr lang="fr-FR" dirty="0" err="1"/>
              <a:t>sentimientos</a:t>
            </a:r>
            <a:r>
              <a:rPr lang="fr-FR" dirty="0"/>
              <a:t> de </a:t>
            </a:r>
            <a:r>
              <a:rPr lang="fr-FR" dirty="0" err="1"/>
              <a:t>inutilidad</a:t>
            </a:r>
            <a:r>
              <a:rPr lang="fr-FR" dirty="0"/>
              <a:t> o de culpa </a:t>
            </a:r>
            <a:r>
              <a:rPr lang="fr-FR" dirty="0" err="1"/>
              <a:t>sean</a:t>
            </a:r>
            <a:r>
              <a:rPr lang="fr-FR" dirty="0"/>
              <a:t> importantes, y el </a:t>
            </a:r>
            <a:r>
              <a:rPr lang="fr-FR" dirty="0" err="1"/>
              <a:t>riesgo</a:t>
            </a:r>
            <a:r>
              <a:rPr lang="fr-FR" dirty="0"/>
              <a:t> de </a:t>
            </a:r>
            <a:r>
              <a:rPr lang="fr-FR" dirty="0" err="1"/>
              <a:t>suicidio</a:t>
            </a:r>
            <a:r>
              <a:rPr lang="fr-FR" dirty="0"/>
              <a:t> es </a:t>
            </a:r>
            <a:r>
              <a:rPr lang="fr-FR" dirty="0" err="1"/>
              <a:t>importanteen</a:t>
            </a:r>
            <a:r>
              <a:rPr lang="fr-FR" dirty="0"/>
              <a:t> los </a:t>
            </a:r>
            <a:r>
              <a:rPr lang="fr-FR" dirty="0" err="1"/>
              <a:t>casos</a:t>
            </a:r>
            <a:r>
              <a:rPr lang="fr-FR" dirty="0"/>
              <a:t> </a:t>
            </a:r>
            <a:r>
              <a:rPr lang="fr-FR" dirty="0" err="1"/>
              <a:t>particularmente</a:t>
            </a:r>
            <a:r>
              <a:rPr lang="fr-FR" dirty="0"/>
              <a:t> graves.</a:t>
            </a:r>
          </a:p>
          <a:p>
            <a:r>
              <a:rPr lang="fr-FR" dirty="0"/>
              <a:t>PRESENTES LOS TRES SÍNTOMAS TÍPICOS.</a:t>
            </a:r>
          </a:p>
          <a:p>
            <a:r>
              <a:rPr lang="fr-FR" dirty="0"/>
              <a:t>Y </a:t>
            </a:r>
            <a:r>
              <a:rPr lang="fr-FR" dirty="0" err="1"/>
              <a:t>además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lo</a:t>
            </a:r>
            <a:r>
              <a:rPr lang="fr-FR" dirty="0"/>
              <a:t> </a:t>
            </a:r>
            <a:r>
              <a:rPr lang="fr-FR" dirty="0" err="1"/>
              <a:t>menos</a:t>
            </a:r>
            <a:r>
              <a:rPr lang="fr-FR" dirty="0"/>
              <a:t> </a:t>
            </a:r>
            <a:r>
              <a:rPr lang="fr-FR" dirty="0" err="1"/>
              <a:t>cuatro</a:t>
            </a:r>
            <a:r>
              <a:rPr lang="fr-FR" dirty="0"/>
              <a:t> de los </a:t>
            </a:r>
            <a:r>
              <a:rPr lang="fr-FR" dirty="0" err="1"/>
              <a:t>demás</a:t>
            </a:r>
            <a:r>
              <a:rPr lang="fr-FR" dirty="0"/>
              <a:t> </a:t>
            </a:r>
            <a:r>
              <a:rPr lang="fr-FR" dirty="0" err="1"/>
              <a:t>sintomas</a:t>
            </a:r>
            <a:r>
              <a:rPr lang="fr-FR" dirty="0"/>
              <a:t>, los </a:t>
            </a:r>
            <a:r>
              <a:rPr lang="fr-FR" dirty="0" err="1"/>
              <a:t>cuales</a:t>
            </a:r>
            <a:r>
              <a:rPr lang="fr-FR" dirty="0"/>
              <a:t> </a:t>
            </a:r>
            <a:r>
              <a:rPr lang="fr-FR" dirty="0" err="1"/>
              <a:t>deben</a:t>
            </a:r>
            <a:r>
              <a:rPr lang="fr-FR" dirty="0"/>
              <a:t> de </a:t>
            </a:r>
            <a:r>
              <a:rPr lang="fr-FR" dirty="0" err="1"/>
              <a:t>ser</a:t>
            </a:r>
            <a:r>
              <a:rPr lang="fr-FR" dirty="0"/>
              <a:t> de </a:t>
            </a:r>
            <a:r>
              <a:rPr lang="fr-FR" dirty="0" err="1"/>
              <a:t>intensidad</a:t>
            </a:r>
            <a:r>
              <a:rPr lang="fr-FR" dirty="0"/>
              <a:t> grave.</a:t>
            </a:r>
          </a:p>
          <a:p>
            <a:r>
              <a:rPr lang="fr-FR" dirty="0" err="1"/>
              <a:t>Duración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al </a:t>
            </a:r>
            <a:r>
              <a:rPr lang="fr-FR" dirty="0" err="1"/>
              <a:t>menos</a:t>
            </a:r>
            <a:r>
              <a:rPr lang="fr-FR" dirty="0"/>
              <a:t> dos </a:t>
            </a:r>
            <a:r>
              <a:rPr lang="fr-FR" dirty="0" err="1"/>
              <a:t>semanas</a:t>
            </a:r>
            <a:r>
              <a:rPr lang="fr-FR" dirty="0"/>
              <a:t>, </a:t>
            </a:r>
            <a:r>
              <a:rPr lang="fr-FR" dirty="0" err="1"/>
              <a:t>pero</a:t>
            </a:r>
            <a:r>
              <a:rPr lang="fr-FR" dirty="0"/>
              <a:t> si los </a:t>
            </a:r>
            <a:r>
              <a:rPr lang="fr-FR" dirty="0" err="1"/>
              <a:t>síntomas</a:t>
            </a:r>
            <a:r>
              <a:rPr lang="fr-FR" dirty="0"/>
              <a:t> son </a:t>
            </a:r>
            <a:r>
              <a:rPr lang="fr-FR" dirty="0" err="1"/>
              <a:t>particularmente</a:t>
            </a:r>
            <a:r>
              <a:rPr lang="fr-FR" dirty="0"/>
              <a:t> graves y de </a:t>
            </a:r>
            <a:r>
              <a:rPr lang="fr-FR" dirty="0" err="1"/>
              <a:t>inicio</a:t>
            </a:r>
            <a:r>
              <a:rPr lang="fr-FR" dirty="0"/>
              <a:t> </a:t>
            </a:r>
            <a:r>
              <a:rPr lang="fr-FR" dirty="0" err="1"/>
              <a:t>muy</a:t>
            </a:r>
            <a:r>
              <a:rPr lang="fr-FR" dirty="0"/>
              <a:t> </a:t>
            </a:r>
            <a:r>
              <a:rPr lang="fr-FR" dirty="0" err="1"/>
              <a:t>rápido</a:t>
            </a:r>
            <a:r>
              <a:rPr lang="fr-FR" dirty="0"/>
              <a:t> </a:t>
            </a:r>
            <a:r>
              <a:rPr lang="fr-FR" dirty="0" err="1"/>
              <a:t>puede</a:t>
            </a:r>
            <a:r>
              <a:rPr lang="fr-FR" dirty="0"/>
              <a:t> </a:t>
            </a:r>
            <a:r>
              <a:rPr lang="fr-FR" dirty="0" err="1"/>
              <a:t>estar</a:t>
            </a:r>
            <a:r>
              <a:rPr lang="fr-FR" dirty="0"/>
              <a:t> </a:t>
            </a:r>
            <a:r>
              <a:rPr lang="fr-FR" dirty="0" err="1"/>
              <a:t>justificado</a:t>
            </a:r>
            <a:r>
              <a:rPr lang="fr-FR" dirty="0"/>
              <a:t> </a:t>
            </a:r>
            <a:r>
              <a:rPr lang="fr-FR" dirty="0" err="1"/>
              <a:t>hacer</a:t>
            </a:r>
            <a:r>
              <a:rPr lang="fr-FR" dirty="0"/>
              <a:t> el </a:t>
            </a:r>
            <a:r>
              <a:rPr lang="fr-FR" dirty="0" err="1"/>
              <a:t>diagnóstico</a:t>
            </a:r>
            <a:r>
              <a:rPr lang="fr-FR" dirty="0"/>
              <a:t> con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duración</a:t>
            </a:r>
            <a:r>
              <a:rPr lang="fr-FR" dirty="0"/>
              <a:t> </a:t>
            </a:r>
            <a:r>
              <a:rPr lang="fr-FR" dirty="0" err="1"/>
              <a:t>menor</a:t>
            </a:r>
            <a:r>
              <a:rPr lang="fr-FR" dirty="0"/>
              <a:t> de dos </a:t>
            </a:r>
            <a:r>
              <a:rPr lang="fr-FR" dirty="0" err="1"/>
              <a:t>semanas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0579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EPISODIO DEPRESIVO GRAVE CON SÍNTOMAS PSICÓTICOS.</a:t>
            </a:r>
            <a:br>
              <a:rPr lang="fr-FR" dirty="0"/>
            </a:br>
            <a:r>
              <a:rPr lang="fr-FR" dirty="0"/>
              <a:t>F32.3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81701"/>
            <a:ext cx="10515600" cy="3395262"/>
          </a:xfrm>
        </p:spPr>
        <p:txBody>
          <a:bodyPr/>
          <a:lstStyle/>
          <a:p>
            <a:r>
              <a:rPr lang="fr-FR" dirty="0" err="1"/>
              <a:t>Satisface</a:t>
            </a:r>
            <a:r>
              <a:rPr lang="fr-FR" dirty="0"/>
              <a:t> las </a:t>
            </a:r>
            <a:r>
              <a:rPr lang="fr-FR" dirty="0" err="1"/>
              <a:t>pautas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F32.2 y </a:t>
            </a:r>
            <a:r>
              <a:rPr lang="fr-FR" dirty="0" err="1"/>
              <a:t>están</a:t>
            </a:r>
            <a:r>
              <a:rPr lang="fr-FR" dirty="0"/>
              <a:t> </a:t>
            </a:r>
            <a:r>
              <a:rPr lang="fr-FR" dirty="0" err="1"/>
              <a:t>presentes</a:t>
            </a:r>
            <a:r>
              <a:rPr lang="fr-FR" dirty="0"/>
              <a:t> </a:t>
            </a:r>
            <a:r>
              <a:rPr lang="fr-FR" dirty="0" err="1"/>
              <a:t>además</a:t>
            </a:r>
            <a:r>
              <a:rPr lang="fr-FR" dirty="0"/>
              <a:t> </a:t>
            </a:r>
            <a:r>
              <a:rPr lang="fr-FR" dirty="0" err="1"/>
              <a:t>ideas</a:t>
            </a:r>
            <a:r>
              <a:rPr lang="fr-FR" dirty="0"/>
              <a:t> </a:t>
            </a:r>
            <a:r>
              <a:rPr lang="fr-FR" dirty="0" err="1"/>
              <a:t>delirantes</a:t>
            </a:r>
            <a:r>
              <a:rPr lang="fr-FR" dirty="0"/>
              <a:t>.</a:t>
            </a:r>
          </a:p>
          <a:p>
            <a:r>
              <a:rPr lang="fr-FR" dirty="0" err="1"/>
              <a:t>Alucinaciones</a:t>
            </a:r>
            <a:r>
              <a:rPr lang="fr-FR" dirty="0"/>
              <a:t> o </a:t>
            </a:r>
            <a:r>
              <a:rPr lang="fr-FR" dirty="0" err="1"/>
              <a:t>estupor</a:t>
            </a:r>
            <a:r>
              <a:rPr lang="fr-FR" dirty="0"/>
              <a:t> </a:t>
            </a:r>
            <a:r>
              <a:rPr lang="fr-FR" dirty="0" err="1"/>
              <a:t>depresivo</a:t>
            </a:r>
            <a:r>
              <a:rPr lang="fr-FR" dirty="0"/>
              <a:t>.</a:t>
            </a:r>
          </a:p>
          <a:p>
            <a:r>
              <a:rPr lang="fr-FR" dirty="0" err="1"/>
              <a:t>Inhibición</a:t>
            </a:r>
            <a:r>
              <a:rPr lang="fr-FR" dirty="0"/>
              <a:t> </a:t>
            </a:r>
            <a:r>
              <a:rPr lang="fr-FR" dirty="0" err="1"/>
              <a:t>psicomotriz</a:t>
            </a:r>
            <a:r>
              <a:rPr lang="fr-FR" dirty="0"/>
              <a:t> grave </a:t>
            </a:r>
            <a:r>
              <a:rPr lang="fr-FR" dirty="0" err="1"/>
              <a:t>puede</a:t>
            </a:r>
            <a:r>
              <a:rPr lang="fr-FR" dirty="0"/>
              <a:t> </a:t>
            </a:r>
            <a:r>
              <a:rPr lang="fr-FR" dirty="0" err="1"/>
              <a:t>progresar</a:t>
            </a:r>
            <a:r>
              <a:rPr lang="fr-FR" dirty="0"/>
              <a:t> </a:t>
            </a:r>
            <a:r>
              <a:rPr lang="fr-FR" dirty="0" err="1"/>
              <a:t>hasta</a:t>
            </a:r>
            <a:r>
              <a:rPr lang="fr-FR" dirty="0"/>
              <a:t> el </a:t>
            </a:r>
            <a:r>
              <a:rPr lang="fr-FR" dirty="0" err="1"/>
              <a:t>estupor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6579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549" y="365125"/>
            <a:ext cx="8362604" cy="205387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3695" y="2590250"/>
            <a:ext cx="7830589" cy="301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70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3120" y="1690688"/>
            <a:ext cx="7614457" cy="386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0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285515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3032"/>
          </a:xfrm>
        </p:spPr>
        <p:txBody>
          <a:bodyPr>
            <a:normAutofit fontScale="85000" lnSpcReduction="20000"/>
          </a:bodyPr>
          <a:lstStyle/>
          <a:p>
            <a:endParaRPr lang="fr-F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826" y="3827893"/>
            <a:ext cx="7108465" cy="164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59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6990" y="1690688"/>
            <a:ext cx="7855526" cy="294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642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505" y="1787235"/>
            <a:ext cx="7148946" cy="373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32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4931" y="1690687"/>
            <a:ext cx="7813964" cy="351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431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553" y="897775"/>
            <a:ext cx="7955280" cy="51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31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9826" y="532015"/>
            <a:ext cx="5561214" cy="580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618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6698" y="1155469"/>
            <a:ext cx="6758247" cy="481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416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8262" y="623455"/>
            <a:ext cx="5727469" cy="51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457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365125"/>
            <a:ext cx="5444836" cy="495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8794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EVOLUCIÓN Y PRONÓSTICO.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Depende</a:t>
            </a:r>
            <a:r>
              <a:rPr lang="fr-FR" dirty="0"/>
              <a:t> de la </a:t>
            </a:r>
            <a:r>
              <a:rPr lang="fr-FR" dirty="0" err="1"/>
              <a:t>gravedad</a:t>
            </a:r>
            <a:r>
              <a:rPr lang="fr-FR" dirty="0"/>
              <a:t> de la </a:t>
            </a:r>
            <a:r>
              <a:rPr lang="fr-FR" dirty="0" err="1"/>
              <a:t>enfermedad</a:t>
            </a:r>
            <a:r>
              <a:rPr lang="fr-FR" dirty="0"/>
              <a:t>.</a:t>
            </a:r>
          </a:p>
          <a:p>
            <a:r>
              <a:rPr lang="fr-FR" dirty="0"/>
              <a:t>La </a:t>
            </a:r>
            <a:r>
              <a:rPr lang="fr-FR" dirty="0" err="1"/>
              <a:t>rapidez</a:t>
            </a:r>
            <a:r>
              <a:rPr lang="fr-FR" dirty="0"/>
              <a:t> de la </a:t>
            </a:r>
            <a:r>
              <a:rPr lang="fr-FR" dirty="0" err="1"/>
              <a:t>intervención</a:t>
            </a:r>
            <a:r>
              <a:rPr lang="fr-FR" dirty="0"/>
              <a:t>.</a:t>
            </a:r>
          </a:p>
          <a:p>
            <a:r>
              <a:rPr lang="fr-FR" dirty="0" err="1"/>
              <a:t>Grado</a:t>
            </a:r>
            <a:r>
              <a:rPr lang="fr-FR" dirty="0"/>
              <a:t> de </a:t>
            </a:r>
            <a:r>
              <a:rPr lang="fr-FR" dirty="0" err="1"/>
              <a:t>respuesta</a:t>
            </a:r>
            <a:r>
              <a:rPr lang="fr-FR" dirty="0"/>
              <a:t> a las </a:t>
            </a:r>
            <a:r>
              <a:rPr lang="fr-FR" dirty="0" err="1"/>
              <a:t>intervenciones</a:t>
            </a:r>
            <a:r>
              <a:rPr lang="fr-FR" dirty="0"/>
              <a:t>.</a:t>
            </a:r>
          </a:p>
          <a:p>
            <a:r>
              <a:rPr lang="fr-FR" dirty="0"/>
              <a:t>La </a:t>
            </a:r>
            <a:r>
              <a:rPr lang="fr-FR" dirty="0" err="1"/>
              <a:t>edad</a:t>
            </a:r>
            <a:r>
              <a:rPr lang="fr-FR" dirty="0"/>
              <a:t> de </a:t>
            </a:r>
            <a:r>
              <a:rPr lang="fr-FR" dirty="0" err="1"/>
              <a:t>inicio</a:t>
            </a:r>
            <a:r>
              <a:rPr lang="fr-FR" dirty="0"/>
              <a:t>.</a:t>
            </a:r>
          </a:p>
          <a:p>
            <a:r>
              <a:rPr lang="fr-FR" dirty="0" err="1"/>
              <a:t>Gravedad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episodio</a:t>
            </a:r>
            <a:r>
              <a:rPr lang="fr-FR" dirty="0"/>
              <a:t>.</a:t>
            </a:r>
          </a:p>
          <a:p>
            <a:r>
              <a:rPr lang="fr-FR" dirty="0"/>
              <a:t>La </a:t>
            </a:r>
            <a:r>
              <a:rPr lang="fr-FR" dirty="0" err="1"/>
              <a:t>presencia</a:t>
            </a:r>
            <a:r>
              <a:rPr lang="fr-FR" dirty="0"/>
              <a:t> de </a:t>
            </a:r>
            <a:r>
              <a:rPr lang="fr-FR" dirty="0" err="1"/>
              <a:t>trastornos</a:t>
            </a:r>
            <a:r>
              <a:rPr lang="fr-FR" dirty="0"/>
              <a:t> </a:t>
            </a:r>
            <a:r>
              <a:rPr lang="fr-FR" dirty="0" err="1"/>
              <a:t>comórbidos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31352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TRATAMIENTO.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Evaluación</a:t>
            </a:r>
            <a:r>
              <a:rPr lang="fr-FR" dirty="0"/>
              <a:t> de </a:t>
            </a:r>
            <a:r>
              <a:rPr lang="fr-FR" dirty="0" err="1"/>
              <a:t>pensamento</a:t>
            </a:r>
            <a:r>
              <a:rPr lang="fr-FR" dirty="0"/>
              <a:t> y </a:t>
            </a:r>
            <a:r>
              <a:rPr lang="fr-FR" dirty="0" err="1"/>
              <a:t>tentativas</a:t>
            </a:r>
            <a:r>
              <a:rPr lang="fr-FR" dirty="0"/>
              <a:t> suicidas, para </a:t>
            </a:r>
            <a:r>
              <a:rPr lang="fr-FR" dirty="0" err="1"/>
              <a:t>valorar</a:t>
            </a:r>
            <a:r>
              <a:rPr lang="fr-FR" dirty="0"/>
              <a:t> la </a:t>
            </a:r>
            <a:r>
              <a:rPr lang="fr-FR" dirty="0" err="1"/>
              <a:t>hospitalización</a:t>
            </a:r>
            <a:r>
              <a:rPr lang="fr-FR" dirty="0"/>
              <a:t> </a:t>
            </a:r>
            <a:r>
              <a:rPr lang="fr-FR" dirty="0" err="1"/>
              <a:t>psiquiátrica</a:t>
            </a:r>
            <a:r>
              <a:rPr lang="fr-FR" dirty="0"/>
              <a:t> </a:t>
            </a:r>
            <a:r>
              <a:rPr lang="fr-FR" dirty="0" err="1"/>
              <a:t>inmediata</a:t>
            </a:r>
            <a:r>
              <a:rPr lang="fr-FR" dirty="0"/>
              <a:t>.</a:t>
            </a:r>
          </a:p>
          <a:p>
            <a:r>
              <a:rPr lang="fr-FR" dirty="0" err="1"/>
              <a:t>Tratamiento</a:t>
            </a:r>
            <a:r>
              <a:rPr lang="fr-FR" dirty="0"/>
              <a:t> </a:t>
            </a:r>
            <a:r>
              <a:rPr lang="fr-FR" dirty="0" err="1"/>
              <a:t>psicofarmacológico</a:t>
            </a:r>
            <a:r>
              <a:rPr lang="fr-FR" dirty="0"/>
              <a:t> y </a:t>
            </a:r>
            <a:r>
              <a:rPr lang="fr-FR" dirty="0" err="1"/>
              <a:t>diferentes</a:t>
            </a:r>
            <a:r>
              <a:rPr lang="fr-FR" dirty="0"/>
              <a:t> </a:t>
            </a:r>
            <a:r>
              <a:rPr lang="fr-FR" dirty="0" err="1"/>
              <a:t>tipos</a:t>
            </a:r>
            <a:r>
              <a:rPr lang="fr-FR" dirty="0"/>
              <a:t> de </a:t>
            </a:r>
            <a:r>
              <a:rPr lang="fr-FR" dirty="0" err="1"/>
              <a:t>terapia</a:t>
            </a:r>
            <a:r>
              <a:rPr lang="fr-FR" dirty="0"/>
              <a:t>.</a:t>
            </a:r>
          </a:p>
          <a:p>
            <a:r>
              <a:rPr lang="fr-FR" dirty="0" err="1"/>
              <a:t>Fluoxetina</a:t>
            </a:r>
            <a:r>
              <a:rPr lang="fr-FR" dirty="0"/>
              <a:t> </a:t>
            </a:r>
            <a:r>
              <a:rPr lang="fr-FR" dirty="0" err="1"/>
              <a:t>dosis</a:t>
            </a:r>
            <a:r>
              <a:rPr lang="fr-FR" dirty="0"/>
              <a:t> de 10 a 40 mg.</a:t>
            </a:r>
          </a:p>
          <a:p>
            <a:r>
              <a:rPr lang="fr-FR" dirty="0" err="1"/>
              <a:t>Citalopram</a:t>
            </a:r>
            <a:r>
              <a:rPr lang="fr-FR" dirty="0"/>
              <a:t> </a:t>
            </a:r>
            <a:r>
              <a:rPr lang="fr-FR" dirty="0" err="1"/>
              <a:t>dosis</a:t>
            </a:r>
            <a:r>
              <a:rPr lang="fr-FR" dirty="0"/>
              <a:t> de 10 a 20mg.</a:t>
            </a:r>
          </a:p>
          <a:p>
            <a:r>
              <a:rPr lang="fr-FR" dirty="0" err="1"/>
              <a:t>Paroxetina</a:t>
            </a:r>
            <a:r>
              <a:rPr lang="fr-FR" dirty="0"/>
              <a:t> </a:t>
            </a:r>
            <a:r>
              <a:rPr lang="fr-FR" dirty="0" err="1"/>
              <a:t>dosis</a:t>
            </a:r>
            <a:r>
              <a:rPr lang="fr-FR" dirty="0"/>
              <a:t> de 12.5 a 25mg.</a:t>
            </a:r>
          </a:p>
          <a:p>
            <a:r>
              <a:rPr lang="fr-FR" dirty="0" err="1"/>
              <a:t>Velafaxina</a:t>
            </a:r>
            <a:r>
              <a:rPr lang="fr-FR" dirty="0"/>
              <a:t> </a:t>
            </a:r>
            <a:r>
              <a:rPr lang="fr-FR" dirty="0" err="1"/>
              <a:t>dosis</a:t>
            </a:r>
            <a:r>
              <a:rPr lang="fr-FR" dirty="0"/>
              <a:t> de 75mg.</a:t>
            </a:r>
          </a:p>
          <a:p>
            <a:r>
              <a:rPr lang="fr-FR" dirty="0" err="1"/>
              <a:t>Sertralina</a:t>
            </a:r>
            <a:r>
              <a:rPr lang="fr-FR" dirty="0"/>
              <a:t> </a:t>
            </a:r>
            <a:r>
              <a:rPr lang="fr-FR" dirty="0" err="1"/>
              <a:t>dosis</a:t>
            </a:r>
            <a:r>
              <a:rPr lang="fr-FR" dirty="0"/>
              <a:t> 50 a 100mg.</a:t>
            </a:r>
          </a:p>
        </p:txBody>
      </p:sp>
    </p:spTree>
    <p:extLst>
      <p:ext uri="{BB962C8B-B14F-4D97-AF65-F5344CB8AC3E}">
        <p14:creationId xmlns:p14="http://schemas.microsoft.com/office/powerpoint/2010/main" val="103543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7"/>
            <a:ext cx="10515600" cy="43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4142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PEOR PRONÓSTICO.</a:t>
            </a:r>
          </a:p>
          <a:p>
            <a:pPr algn="ctr"/>
            <a:r>
              <a:rPr lang="fr-FR" dirty="0"/>
              <a:t>Si la </a:t>
            </a:r>
            <a:r>
              <a:rPr lang="fr-FR" dirty="0" err="1"/>
              <a:t>edad</a:t>
            </a:r>
            <a:r>
              <a:rPr lang="fr-FR" dirty="0"/>
              <a:t> de </a:t>
            </a:r>
            <a:r>
              <a:rPr lang="fr-FR" dirty="0" err="1"/>
              <a:t>inicio</a:t>
            </a:r>
            <a:r>
              <a:rPr lang="fr-FR" dirty="0"/>
              <a:t> es </a:t>
            </a:r>
            <a:r>
              <a:rPr lang="fr-FR" dirty="0" err="1"/>
              <a:t>temprana</a:t>
            </a:r>
            <a:r>
              <a:rPr lang="fr-FR" dirty="0"/>
              <a:t>.</a:t>
            </a:r>
          </a:p>
          <a:p>
            <a:pPr algn="ctr"/>
            <a:r>
              <a:rPr lang="fr-FR" dirty="0" err="1"/>
              <a:t>Episodios</a:t>
            </a:r>
            <a:r>
              <a:rPr lang="fr-FR" dirty="0"/>
              <a:t> </a:t>
            </a:r>
            <a:r>
              <a:rPr lang="fr-FR" dirty="0" err="1"/>
              <a:t>recurrentes</a:t>
            </a:r>
            <a:r>
              <a:rPr lang="fr-FR" dirty="0"/>
              <a:t>.</a:t>
            </a:r>
          </a:p>
          <a:p>
            <a:pPr algn="ctr"/>
            <a:r>
              <a:rPr lang="fr-FR" dirty="0"/>
              <a:t>Si </a:t>
            </a:r>
            <a:r>
              <a:rPr lang="fr-FR" dirty="0" err="1"/>
              <a:t>hay</a:t>
            </a:r>
            <a:r>
              <a:rPr lang="fr-FR" dirty="0"/>
              <a:t> </a:t>
            </a:r>
            <a:r>
              <a:rPr lang="fr-FR" dirty="0" err="1"/>
              <a:t>trastornos</a:t>
            </a:r>
            <a:r>
              <a:rPr lang="fr-FR" dirty="0"/>
              <a:t> </a:t>
            </a:r>
            <a:r>
              <a:rPr lang="fr-FR" dirty="0" err="1"/>
              <a:t>comórbidos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49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</a:t>
            </a:r>
            <a:r>
              <a:rPr lang="fr-FR" dirty="0" err="1"/>
              <a:t>duración</a:t>
            </a:r>
            <a:r>
              <a:rPr lang="fr-FR" dirty="0"/>
              <a:t> media de un </a:t>
            </a:r>
            <a:r>
              <a:rPr lang="fr-FR" dirty="0" err="1"/>
              <a:t>episodio</a:t>
            </a:r>
            <a:r>
              <a:rPr lang="fr-FR" dirty="0"/>
              <a:t> </a:t>
            </a:r>
            <a:r>
              <a:rPr lang="fr-FR" dirty="0" err="1"/>
              <a:t>depresivo</a:t>
            </a:r>
            <a:r>
              <a:rPr lang="fr-FR" dirty="0"/>
              <a:t> </a:t>
            </a:r>
            <a:r>
              <a:rPr lang="fr-FR" dirty="0" err="1"/>
              <a:t>mayor</a:t>
            </a:r>
            <a:r>
              <a:rPr lang="fr-FR" dirty="0"/>
              <a:t> en adolescentes es de 8 a 12 </a:t>
            </a:r>
            <a:r>
              <a:rPr lang="fr-FR" dirty="0" err="1"/>
              <a:t>meses</a:t>
            </a:r>
            <a:r>
              <a:rPr lang="fr-FR" dirty="0"/>
              <a:t>.</a:t>
            </a:r>
          </a:p>
          <a:p>
            <a:r>
              <a:rPr lang="fr-FR" dirty="0"/>
              <a:t>La </a:t>
            </a:r>
            <a:r>
              <a:rPr lang="fr-FR" dirty="0" err="1"/>
              <a:t>probabilidad</a:t>
            </a:r>
            <a:r>
              <a:rPr lang="fr-FR" dirty="0"/>
              <a:t> </a:t>
            </a:r>
            <a:r>
              <a:rPr lang="fr-FR" dirty="0" err="1"/>
              <a:t>acumulada</a:t>
            </a:r>
            <a:r>
              <a:rPr lang="fr-FR" dirty="0"/>
              <a:t> de </a:t>
            </a:r>
            <a:r>
              <a:rPr lang="fr-FR" dirty="0" err="1"/>
              <a:t>recurrencia</a:t>
            </a:r>
            <a:r>
              <a:rPr lang="fr-FR" dirty="0"/>
              <a:t> es de un 20% a un 60% en 2 </a:t>
            </a:r>
            <a:r>
              <a:rPr lang="fr-FR" dirty="0" err="1"/>
              <a:t>años</a:t>
            </a:r>
            <a:r>
              <a:rPr lang="fr-FR" dirty="0"/>
              <a:t>.</a:t>
            </a:r>
          </a:p>
          <a:p>
            <a:r>
              <a:rPr lang="fr-FR" dirty="0"/>
              <a:t>Y de un 70% en 5 </a:t>
            </a:r>
            <a:r>
              <a:rPr lang="fr-FR" dirty="0" err="1"/>
              <a:t>años</a:t>
            </a:r>
            <a:r>
              <a:rPr lang="fr-FR" dirty="0"/>
              <a:t>.</a:t>
            </a:r>
          </a:p>
          <a:p>
            <a:r>
              <a:rPr lang="fr-FR" dirty="0"/>
              <a:t>El </a:t>
            </a:r>
            <a:r>
              <a:rPr lang="fr-FR" dirty="0" err="1"/>
              <a:t>mayor</a:t>
            </a:r>
            <a:r>
              <a:rPr lang="fr-FR" dirty="0"/>
              <a:t> </a:t>
            </a:r>
            <a:r>
              <a:rPr lang="fr-FR" dirty="0" err="1"/>
              <a:t>riesgo</a:t>
            </a:r>
            <a:r>
              <a:rPr lang="fr-FR" dirty="0"/>
              <a:t> de </a:t>
            </a:r>
            <a:r>
              <a:rPr lang="fr-FR" dirty="0" err="1"/>
              <a:t>recaída</a:t>
            </a:r>
            <a:r>
              <a:rPr lang="fr-FR" dirty="0"/>
              <a:t> se da entre los 6 </a:t>
            </a:r>
            <a:r>
              <a:rPr lang="fr-FR" dirty="0" err="1"/>
              <a:t>meses</a:t>
            </a:r>
            <a:r>
              <a:rPr lang="fr-FR" dirty="0"/>
              <a:t> y 1 </a:t>
            </a:r>
            <a:r>
              <a:rPr lang="fr-FR" dirty="0" err="1"/>
              <a:t>año</a:t>
            </a:r>
            <a:r>
              <a:rPr lang="fr-FR" dirty="0"/>
              <a:t> </a:t>
            </a:r>
            <a:r>
              <a:rPr lang="fr-FR" dirty="0" err="1"/>
              <a:t>tras</a:t>
            </a:r>
            <a:r>
              <a:rPr lang="fr-FR" dirty="0"/>
              <a:t> </a:t>
            </a:r>
            <a:r>
              <a:rPr lang="fr-FR" dirty="0" err="1"/>
              <a:t>interrumpir</a:t>
            </a:r>
            <a:r>
              <a:rPr lang="fr-FR" dirty="0"/>
              <a:t> el </a:t>
            </a:r>
            <a:r>
              <a:rPr lang="fr-FR" dirty="0" err="1"/>
              <a:t>tratamiento</a:t>
            </a:r>
            <a:r>
              <a:rPr lang="fr-FR" dirty="0"/>
              <a:t>.</a:t>
            </a:r>
          </a:p>
          <a:p>
            <a:r>
              <a:rPr lang="fr-FR" dirty="0"/>
              <a:t>Los adolescentes que </a:t>
            </a:r>
            <a:r>
              <a:rPr lang="fr-FR" dirty="0" err="1"/>
              <a:t>viven</a:t>
            </a:r>
            <a:r>
              <a:rPr lang="fr-FR" dirty="0"/>
              <a:t> en familias con altos </a:t>
            </a:r>
            <a:r>
              <a:rPr lang="fr-FR" dirty="0" err="1"/>
              <a:t>niveles</a:t>
            </a:r>
            <a:r>
              <a:rPr lang="fr-FR" dirty="0"/>
              <a:t> de </a:t>
            </a:r>
            <a:r>
              <a:rPr lang="fr-FR" dirty="0" err="1"/>
              <a:t>conflicto</a:t>
            </a:r>
            <a:r>
              <a:rPr lang="fr-FR" dirty="0"/>
              <a:t> </a:t>
            </a:r>
            <a:r>
              <a:rPr lang="fr-FR" dirty="0" err="1"/>
              <a:t>crónico</a:t>
            </a:r>
            <a:r>
              <a:rPr lang="fr-FR" dirty="0"/>
              <a:t> </a:t>
            </a:r>
            <a:r>
              <a:rPr lang="fr-FR" dirty="0" err="1"/>
              <a:t>tienen</a:t>
            </a:r>
            <a:r>
              <a:rPr lang="fr-FR" dirty="0"/>
              <a:t> </a:t>
            </a:r>
            <a:r>
              <a:rPr lang="fr-FR" dirty="0" err="1"/>
              <a:t>mayores</a:t>
            </a:r>
            <a:r>
              <a:rPr lang="fr-FR" dirty="0"/>
              <a:t> </a:t>
            </a:r>
            <a:r>
              <a:rPr lang="fr-FR" dirty="0" err="1"/>
              <a:t>probabilidades</a:t>
            </a:r>
            <a:r>
              <a:rPr lang="fr-FR" dirty="0"/>
              <a:t> de </a:t>
            </a:r>
            <a:r>
              <a:rPr lang="fr-FR" dirty="0" err="1"/>
              <a:t>recaer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97783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 45% de los adolescentes con </a:t>
            </a:r>
            <a:r>
              <a:rPr lang="fr-FR" dirty="0" err="1"/>
              <a:t>antecedentes</a:t>
            </a:r>
            <a:r>
              <a:rPr lang="fr-FR" dirty="0"/>
              <a:t> de </a:t>
            </a:r>
            <a:r>
              <a:rPr lang="fr-FR" dirty="0" err="1"/>
              <a:t>depresión</a:t>
            </a:r>
            <a:r>
              <a:rPr lang="fr-FR" dirty="0"/>
              <a:t> </a:t>
            </a:r>
            <a:r>
              <a:rPr lang="fr-FR" dirty="0" err="1"/>
              <a:t>mayor</a:t>
            </a:r>
            <a:r>
              <a:rPr lang="fr-FR" dirty="0"/>
              <a:t> </a:t>
            </a:r>
            <a:r>
              <a:rPr lang="fr-FR" dirty="0" err="1"/>
              <a:t>presentaron</a:t>
            </a:r>
            <a:r>
              <a:rPr lang="fr-FR" dirty="0"/>
              <a:t> </a:t>
            </a:r>
            <a:r>
              <a:rPr lang="fr-FR" dirty="0" err="1"/>
              <a:t>otro</a:t>
            </a:r>
            <a:r>
              <a:rPr lang="fr-FR" dirty="0"/>
              <a:t> </a:t>
            </a:r>
            <a:r>
              <a:rPr lang="fr-FR" dirty="0" err="1"/>
              <a:t>episodio</a:t>
            </a:r>
            <a:r>
              <a:rPr lang="fr-FR" dirty="0"/>
              <a:t> al </a:t>
            </a:r>
            <a:r>
              <a:rPr lang="fr-FR" dirty="0" err="1"/>
              <a:t>comienzo</a:t>
            </a:r>
            <a:r>
              <a:rPr lang="fr-FR" dirty="0"/>
              <a:t> de la </a:t>
            </a:r>
            <a:r>
              <a:rPr lang="fr-FR" dirty="0" err="1"/>
              <a:t>edad</a:t>
            </a:r>
            <a:r>
              <a:rPr lang="fr-FR" dirty="0"/>
              <a:t> </a:t>
            </a:r>
            <a:r>
              <a:rPr lang="fr-FR" dirty="0" err="1"/>
              <a:t>adulta</a:t>
            </a:r>
            <a:r>
              <a:rPr lang="fr-FR" dirty="0"/>
              <a:t>.</a:t>
            </a:r>
          </a:p>
          <a:p>
            <a:r>
              <a:rPr lang="fr-FR" dirty="0"/>
              <a:t>Los </a:t>
            </a:r>
            <a:r>
              <a:rPr lang="fr-FR" dirty="0" err="1"/>
              <a:t>trastornos</a:t>
            </a:r>
            <a:r>
              <a:rPr lang="fr-FR" dirty="0"/>
              <a:t> </a:t>
            </a:r>
            <a:r>
              <a:rPr lang="fr-FR" dirty="0" err="1"/>
              <a:t>depresivos</a:t>
            </a:r>
            <a:r>
              <a:rPr lang="fr-FR" dirty="0"/>
              <a:t> se </a:t>
            </a:r>
            <a:r>
              <a:rPr lang="fr-FR" dirty="0" err="1"/>
              <a:t>asocian</a:t>
            </a:r>
            <a:r>
              <a:rPr lang="fr-FR" dirty="0"/>
              <a:t> con </a:t>
            </a:r>
            <a:r>
              <a:rPr lang="fr-FR" dirty="0" err="1"/>
              <a:t>dificultades</a:t>
            </a:r>
            <a:r>
              <a:rPr lang="fr-FR" dirty="0"/>
              <a:t> y </a:t>
            </a:r>
            <a:r>
              <a:rPr lang="fr-FR" dirty="0" err="1"/>
              <a:t>complicaciones</a:t>
            </a:r>
            <a:r>
              <a:rPr lang="fr-FR" dirty="0"/>
              <a:t> a largo y a </a:t>
            </a:r>
            <a:r>
              <a:rPr lang="fr-FR" dirty="0" err="1"/>
              <a:t>corto</a:t>
            </a:r>
            <a:r>
              <a:rPr lang="fr-FR" dirty="0"/>
              <a:t> </a:t>
            </a:r>
            <a:r>
              <a:rPr lang="fr-FR" dirty="0" err="1"/>
              <a:t>plazoen</a:t>
            </a:r>
            <a:r>
              <a:rPr lang="fr-FR" dirty="0"/>
              <a:t> las </a:t>
            </a:r>
            <a:r>
              <a:rPr lang="fr-FR" dirty="0" err="1"/>
              <a:t>relaciones</a:t>
            </a:r>
            <a:r>
              <a:rPr lang="fr-FR" dirty="0"/>
              <a:t> con los </a:t>
            </a:r>
            <a:r>
              <a:rPr lang="fr-FR" dirty="0" err="1"/>
              <a:t>compañeros</a:t>
            </a:r>
            <a:r>
              <a:rPr lang="fr-FR" dirty="0"/>
              <a:t>, </a:t>
            </a:r>
            <a:r>
              <a:rPr lang="fr-FR" dirty="0" err="1"/>
              <a:t>así</a:t>
            </a:r>
            <a:r>
              <a:rPr lang="fr-FR" dirty="0"/>
              <a:t> </a:t>
            </a:r>
            <a:r>
              <a:rPr lang="fr-FR" dirty="0" err="1"/>
              <a:t>como</a:t>
            </a:r>
            <a:r>
              <a:rPr lang="fr-FR" dirty="0"/>
              <a:t> un </a:t>
            </a:r>
            <a:r>
              <a:rPr lang="fr-FR" dirty="0" err="1"/>
              <a:t>bajo</a:t>
            </a:r>
            <a:r>
              <a:rPr lang="fr-FR" dirty="0"/>
              <a:t> </a:t>
            </a:r>
            <a:r>
              <a:rPr lang="fr-FR" dirty="0" err="1"/>
              <a:t>rendimiento</a:t>
            </a:r>
            <a:r>
              <a:rPr lang="fr-FR" dirty="0"/>
              <a:t> </a:t>
            </a:r>
            <a:r>
              <a:rPr lang="fr-FR" dirty="0" err="1"/>
              <a:t>escolar</a:t>
            </a:r>
            <a:r>
              <a:rPr lang="fr-FR" dirty="0"/>
              <a:t> y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escasa</a:t>
            </a:r>
            <a:r>
              <a:rPr lang="fr-FR" dirty="0"/>
              <a:t> </a:t>
            </a:r>
            <a:r>
              <a:rPr lang="fr-FR" dirty="0" err="1"/>
              <a:t>autoestima</a:t>
            </a:r>
            <a:r>
              <a:rPr lang="fr-FR" dirty="0"/>
              <a:t> </a:t>
            </a:r>
            <a:r>
              <a:rPr lang="fr-FR" dirty="0" err="1"/>
              <a:t>persistente</a:t>
            </a:r>
            <a:r>
              <a:rPr lang="fr-FR" dirty="0"/>
              <a:t>.</a:t>
            </a:r>
          </a:p>
          <a:p>
            <a:r>
              <a:rPr lang="fr-FR" dirty="0"/>
              <a:t>El </a:t>
            </a:r>
            <a:r>
              <a:rPr lang="fr-FR" dirty="0" err="1"/>
              <a:t>riesgo</a:t>
            </a:r>
            <a:r>
              <a:rPr lang="fr-FR" dirty="0"/>
              <a:t> de </a:t>
            </a:r>
            <a:r>
              <a:rPr lang="fr-FR" dirty="0" err="1"/>
              <a:t>suicidio</a:t>
            </a:r>
            <a:r>
              <a:rPr lang="fr-FR" dirty="0"/>
              <a:t>, que </a:t>
            </a:r>
            <a:r>
              <a:rPr lang="fr-FR" dirty="0" err="1"/>
              <a:t>representa</a:t>
            </a:r>
            <a:r>
              <a:rPr lang="fr-FR" dirty="0"/>
              <a:t> el 12 % de la </a:t>
            </a:r>
            <a:r>
              <a:rPr lang="fr-FR" dirty="0" err="1"/>
              <a:t>mortalidad</a:t>
            </a:r>
            <a:r>
              <a:rPr lang="fr-FR" dirty="0"/>
              <a:t> en la </a:t>
            </a:r>
            <a:r>
              <a:rPr lang="fr-FR" dirty="0" err="1"/>
              <a:t>adolescencia</a:t>
            </a:r>
            <a:r>
              <a:rPr lang="fr-FR" dirty="0"/>
              <a:t>, es </a:t>
            </a:r>
            <a:r>
              <a:rPr lang="fr-FR" dirty="0" err="1"/>
              <a:t>significativo</a:t>
            </a:r>
            <a:r>
              <a:rPr lang="fr-FR" dirty="0"/>
              <a:t> entre los adolescentes con </a:t>
            </a:r>
            <a:r>
              <a:rPr lang="fr-FR" dirty="0" err="1"/>
              <a:t>trastornos</a:t>
            </a:r>
            <a:r>
              <a:rPr lang="fr-FR" dirty="0"/>
              <a:t> </a:t>
            </a:r>
            <a:r>
              <a:rPr lang="fr-FR" dirty="0" err="1"/>
              <a:t>depresivos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55776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DIAGNÓSTICO DIFERENCIAL.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Problemas</a:t>
            </a:r>
            <a:r>
              <a:rPr lang="fr-FR" dirty="0"/>
              <a:t> </a:t>
            </a:r>
            <a:r>
              <a:rPr lang="fr-FR" dirty="0" err="1"/>
              <a:t>médicos.Procesos</a:t>
            </a:r>
            <a:r>
              <a:rPr lang="fr-FR" dirty="0"/>
              <a:t> </a:t>
            </a:r>
            <a:r>
              <a:rPr lang="fr-FR" dirty="0" err="1"/>
              <a:t>infecciosos</a:t>
            </a:r>
            <a:r>
              <a:rPr lang="fr-FR" dirty="0"/>
              <a:t>, </a:t>
            </a:r>
            <a:r>
              <a:rPr lang="fr-FR" dirty="0" err="1"/>
              <a:t>problemas</a:t>
            </a:r>
            <a:r>
              <a:rPr lang="fr-FR" dirty="0"/>
              <a:t> </a:t>
            </a:r>
            <a:r>
              <a:rPr lang="fr-FR" dirty="0" err="1"/>
              <a:t>tiroideos</a:t>
            </a:r>
            <a:r>
              <a:rPr lang="fr-FR" dirty="0"/>
              <a:t>, de </a:t>
            </a:r>
            <a:r>
              <a:rPr lang="fr-FR" dirty="0" err="1"/>
              <a:t>suprarenales</a:t>
            </a:r>
            <a:r>
              <a:rPr lang="fr-FR" dirty="0"/>
              <a:t>.</a:t>
            </a:r>
          </a:p>
          <a:p>
            <a:r>
              <a:rPr lang="fr-FR" dirty="0" err="1"/>
              <a:t>Trastornos</a:t>
            </a:r>
            <a:r>
              <a:rPr lang="fr-FR" dirty="0"/>
              <a:t> </a:t>
            </a:r>
            <a:r>
              <a:rPr lang="fr-FR" dirty="0" err="1"/>
              <a:t>neurológicos</a:t>
            </a:r>
            <a:r>
              <a:rPr lang="fr-FR" dirty="0"/>
              <a:t>, parkinson, </a:t>
            </a:r>
            <a:r>
              <a:rPr lang="fr-FR" dirty="0" err="1"/>
              <a:t>seudodemencia,enfermedades</a:t>
            </a:r>
            <a:r>
              <a:rPr lang="fr-FR" dirty="0"/>
              <a:t> </a:t>
            </a:r>
            <a:r>
              <a:rPr lang="fr-FR" dirty="0" err="1"/>
              <a:t>desmielinizantes</a:t>
            </a:r>
            <a:r>
              <a:rPr lang="fr-FR" dirty="0"/>
              <a:t>, </a:t>
            </a:r>
            <a:r>
              <a:rPr lang="fr-FR" dirty="0" err="1"/>
              <a:t>epilepsia</a:t>
            </a:r>
            <a:r>
              <a:rPr lang="fr-FR" dirty="0"/>
              <a:t>, </a:t>
            </a:r>
            <a:r>
              <a:rPr lang="fr-FR" dirty="0" err="1"/>
              <a:t>tumores</a:t>
            </a:r>
            <a:r>
              <a:rPr lang="fr-FR" dirty="0"/>
              <a:t>, etc.</a:t>
            </a:r>
          </a:p>
          <a:p>
            <a:r>
              <a:rPr lang="fr-FR" dirty="0"/>
              <a:t> </a:t>
            </a:r>
            <a:r>
              <a:rPr lang="fr-FR" dirty="0" err="1"/>
              <a:t>Farmacos</a:t>
            </a:r>
            <a:r>
              <a:rPr lang="fr-FR" dirty="0"/>
              <a:t> que </a:t>
            </a:r>
            <a:r>
              <a:rPr lang="fr-FR" dirty="0" err="1"/>
              <a:t>producen</a:t>
            </a:r>
            <a:r>
              <a:rPr lang="fr-FR" dirty="0"/>
              <a:t> </a:t>
            </a:r>
            <a:r>
              <a:rPr lang="fr-FR" dirty="0" err="1"/>
              <a:t>síntomas</a:t>
            </a:r>
            <a:r>
              <a:rPr lang="fr-FR" dirty="0"/>
              <a:t> de </a:t>
            </a:r>
            <a:r>
              <a:rPr lang="fr-FR" dirty="0" err="1"/>
              <a:t>depresión</a:t>
            </a:r>
            <a:r>
              <a:rPr lang="fr-FR" dirty="0"/>
              <a:t>.</a:t>
            </a:r>
          </a:p>
          <a:p>
            <a:r>
              <a:rPr lang="fr-FR" dirty="0" err="1"/>
              <a:t>Otros</a:t>
            </a:r>
            <a:r>
              <a:rPr lang="fr-FR" dirty="0"/>
              <a:t> </a:t>
            </a:r>
            <a:r>
              <a:rPr lang="fr-FR" dirty="0" err="1"/>
              <a:t>trastornos</a:t>
            </a:r>
            <a:r>
              <a:rPr lang="fr-FR" dirty="0"/>
              <a:t> mentales.</a:t>
            </a:r>
          </a:p>
        </p:txBody>
      </p:sp>
    </p:spTree>
    <p:extLst>
      <p:ext uri="{BB962C8B-B14F-4D97-AF65-F5344CB8AC3E}">
        <p14:creationId xmlns:p14="http://schemas.microsoft.com/office/powerpoint/2010/main" val="25836693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Se </a:t>
            </a:r>
            <a:r>
              <a:rPr lang="fr-FR" dirty="0" err="1"/>
              <a:t>recomienda</a:t>
            </a:r>
            <a:r>
              <a:rPr lang="fr-FR" dirty="0"/>
              <a:t> el </a:t>
            </a:r>
            <a:r>
              <a:rPr lang="fr-FR" dirty="0" err="1"/>
              <a:t>revisar</a:t>
            </a:r>
            <a:r>
              <a:rPr lang="fr-FR" dirty="0"/>
              <a:t> los </a:t>
            </a:r>
            <a:r>
              <a:rPr lang="fr-FR" dirty="0" err="1"/>
              <a:t>siguentes</a:t>
            </a:r>
            <a:r>
              <a:rPr lang="fr-FR" dirty="0"/>
              <a:t> vidéos.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https://youtu.be/iXSlqbFKMc4</a:t>
            </a:r>
          </a:p>
          <a:p>
            <a:r>
              <a:rPr lang="fr-FR" dirty="0">
                <a:hlinkClick r:id="rId2"/>
              </a:rPr>
              <a:t>https://youtu.be/uzbJNGFH3V8</a:t>
            </a:r>
            <a:endParaRPr lang="fr-FR" dirty="0"/>
          </a:p>
          <a:p>
            <a:r>
              <a:rPr lang="fr-FR" dirty="0">
                <a:hlinkClick r:id="rId3"/>
              </a:rPr>
              <a:t>https://youtu.be/a9OwSyRDsbU</a:t>
            </a:r>
            <a:endParaRPr lang="fr-FR" dirty="0"/>
          </a:p>
          <a:p>
            <a:r>
              <a:rPr lang="fr-FR" dirty="0">
                <a:hlinkClick r:id="rId4"/>
              </a:rPr>
              <a:t>https://youtu.be/XXQQutEaaV8</a:t>
            </a:r>
            <a:endParaRPr lang="fr-FR" dirty="0"/>
          </a:p>
          <a:p>
            <a:pPr marL="0" indent="0">
              <a:buNone/>
            </a:pPr>
            <a:endParaRPr lang="en-US" dirty="0"/>
          </a:p>
          <a:p>
            <a:endParaRPr lang="fr-FR" dirty="0"/>
          </a:p>
        </p:txBody>
      </p:sp>
      <p:sp>
        <p:nvSpPr>
          <p:cNvPr id="4" name="Arco 3"/>
          <p:cNvSpPr/>
          <p:nvPr/>
        </p:nvSpPr>
        <p:spPr>
          <a:xfrm>
            <a:off x="3984859" y="3599848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39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4233" y="1690688"/>
            <a:ext cx="9468196" cy="281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62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7162"/>
            <a:ext cx="10515600" cy="4819801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Aunque la depresión mayor tiene un componente hereditario, y el mayor riesgo es para los niños cuyos progenitores experimentaron depresión de inicio precoz </a:t>
            </a:r>
            <a:r>
              <a:rPr lang="es-419" dirty="0"/>
              <a:t>, los estudios con gemelos han demostrado que es solo moderadamente hereditaria (aproximadamente en un 40% ó 50%), y destacan la importancia de los factores de estrés ambiental y los acontecimientos adversos como principales contribuyentes al  trastorno de depresión mayor en jóvenes.</a:t>
            </a:r>
          </a:p>
          <a:p>
            <a:pPr algn="just"/>
            <a:r>
              <a:rPr lang="es-419" dirty="0"/>
              <a:t>Las características básicas de depresión mayor son sorprendentemente parecidas en niños, adolescentes y adultos; pero para los niños y adolescentes el estado de ánimo irritable sustituye al estado de ánimo deprimido.</a:t>
            </a:r>
          </a:p>
        </p:txBody>
      </p:sp>
    </p:spTree>
    <p:extLst>
      <p:ext uri="{BB962C8B-B14F-4D97-AF65-F5344CB8AC3E}">
        <p14:creationId xmlns:p14="http://schemas.microsoft.com/office/powerpoint/2010/main" val="45568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Los adolescentes a menudo muestran anhedonia generalizada, retrazo psicomotor, graves </a:t>
            </a:r>
            <a:r>
              <a:rPr lang="es-419" dirty="0"/>
              <a:t>delirios</a:t>
            </a:r>
            <a:r>
              <a:rPr lang="fr-FR" dirty="0"/>
              <a:t> y </a:t>
            </a:r>
            <a:r>
              <a:rPr lang="fr-FR" dirty="0" err="1"/>
              <a:t>sensación</a:t>
            </a:r>
            <a:r>
              <a:rPr lang="fr-FR" dirty="0"/>
              <a:t> de </a:t>
            </a:r>
            <a:r>
              <a:rPr lang="fr-FR" dirty="0" err="1"/>
              <a:t>desesperanza</a:t>
            </a:r>
            <a:r>
              <a:rPr lang="fr-FR" dirty="0"/>
              <a:t>. Entre los </a:t>
            </a:r>
            <a:r>
              <a:rPr lang="fr-FR" dirty="0" err="1"/>
              <a:t>síntomas</a:t>
            </a:r>
            <a:r>
              <a:rPr lang="fr-FR" dirty="0"/>
              <a:t> que </a:t>
            </a:r>
            <a:r>
              <a:rPr lang="fr-FR" dirty="0" err="1"/>
              <a:t>aparecen</a:t>
            </a:r>
            <a:r>
              <a:rPr lang="fr-FR" dirty="0"/>
              <a:t> con la </a:t>
            </a:r>
            <a:r>
              <a:rPr lang="fr-FR" dirty="0" err="1"/>
              <a:t>misma</a:t>
            </a:r>
            <a:r>
              <a:rPr lang="fr-FR" dirty="0"/>
              <a:t> </a:t>
            </a:r>
            <a:r>
              <a:rPr lang="fr-FR" dirty="0" err="1"/>
              <a:t>frecuencia</a:t>
            </a:r>
            <a:r>
              <a:rPr lang="fr-FR" dirty="0"/>
              <a:t> </a:t>
            </a:r>
            <a:r>
              <a:rPr lang="fr-FR" dirty="0" err="1"/>
              <a:t>independientementede</a:t>
            </a:r>
            <a:r>
              <a:rPr lang="fr-FR" dirty="0"/>
              <a:t> la </a:t>
            </a:r>
            <a:r>
              <a:rPr lang="fr-FR" dirty="0" err="1"/>
              <a:t>edad</a:t>
            </a:r>
            <a:r>
              <a:rPr lang="fr-FR" dirty="0"/>
              <a:t> o el </a:t>
            </a:r>
            <a:r>
              <a:rPr lang="fr-FR" dirty="0" err="1"/>
              <a:t>estado</a:t>
            </a:r>
            <a:r>
              <a:rPr lang="fr-FR" dirty="0"/>
              <a:t> de </a:t>
            </a:r>
            <a:r>
              <a:rPr lang="fr-FR" dirty="0" err="1"/>
              <a:t>desarrollo</a:t>
            </a:r>
            <a:r>
              <a:rPr lang="fr-FR" dirty="0"/>
              <a:t>, se </a:t>
            </a:r>
            <a:r>
              <a:rPr lang="fr-FR" dirty="0" err="1"/>
              <a:t>encuentra</a:t>
            </a:r>
            <a:r>
              <a:rPr lang="fr-FR" dirty="0"/>
              <a:t> la </a:t>
            </a:r>
            <a:r>
              <a:rPr lang="es-ES" dirty="0"/>
              <a:t>ideación</a:t>
            </a:r>
            <a:r>
              <a:rPr lang="fr-FR" dirty="0"/>
              <a:t> , el </a:t>
            </a:r>
            <a:r>
              <a:rPr lang="fr-FR" dirty="0" err="1"/>
              <a:t>estado</a:t>
            </a:r>
            <a:r>
              <a:rPr lang="fr-FR" dirty="0"/>
              <a:t> de </a:t>
            </a:r>
            <a:r>
              <a:rPr lang="fr-FR" dirty="0" err="1"/>
              <a:t>ánimo</a:t>
            </a:r>
            <a:r>
              <a:rPr lang="fr-FR" dirty="0"/>
              <a:t> </a:t>
            </a:r>
            <a:r>
              <a:rPr lang="fr-FR" dirty="0" err="1"/>
              <a:t>deprimido</a:t>
            </a:r>
            <a:r>
              <a:rPr lang="fr-FR" dirty="0"/>
              <a:t> o irritable, el </a:t>
            </a:r>
            <a:r>
              <a:rPr lang="fr-FR" dirty="0" err="1"/>
              <a:t>insomnio</a:t>
            </a:r>
            <a:r>
              <a:rPr lang="fr-FR" dirty="0"/>
              <a:t> y la </a:t>
            </a:r>
            <a:r>
              <a:rPr lang="fr-FR" dirty="0" err="1"/>
              <a:t>disminución</a:t>
            </a:r>
            <a:r>
              <a:rPr lang="fr-FR" dirty="0"/>
              <a:t> de la </a:t>
            </a:r>
            <a:r>
              <a:rPr lang="fr-FR" dirty="0" err="1"/>
              <a:t>capacidad</a:t>
            </a:r>
            <a:r>
              <a:rPr lang="fr-FR" dirty="0"/>
              <a:t> </a:t>
            </a:r>
            <a:r>
              <a:rPr lang="es-ES" dirty="0"/>
              <a:t>de</a:t>
            </a:r>
            <a:r>
              <a:rPr lang="fr-FR" dirty="0"/>
              <a:t> </a:t>
            </a:r>
            <a:r>
              <a:rPr lang="fr-FR" dirty="0" err="1"/>
              <a:t>concentración</a:t>
            </a:r>
            <a:r>
              <a:rPr lang="fr-FR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70516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EPIDEMIOLOGÍA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Entre la </a:t>
            </a:r>
            <a:r>
              <a:rPr lang="fr-FR" dirty="0" err="1"/>
              <a:t>población</a:t>
            </a:r>
            <a:r>
              <a:rPr lang="fr-FR" dirty="0"/>
              <a:t> </a:t>
            </a:r>
            <a:r>
              <a:rPr lang="fr-FR" dirty="0" err="1"/>
              <a:t>general</a:t>
            </a:r>
            <a:r>
              <a:rPr lang="fr-FR" dirty="0"/>
              <a:t>, los </a:t>
            </a:r>
            <a:r>
              <a:rPr lang="fr-FR" dirty="0" err="1"/>
              <a:t>trastornos</a:t>
            </a:r>
            <a:r>
              <a:rPr lang="fr-FR" dirty="0"/>
              <a:t> </a:t>
            </a:r>
            <a:r>
              <a:rPr lang="fr-FR" dirty="0" err="1"/>
              <a:t>depresivos</a:t>
            </a:r>
            <a:r>
              <a:rPr lang="fr-FR" dirty="0"/>
              <a:t> </a:t>
            </a:r>
            <a:r>
              <a:rPr lang="fr-FR" dirty="0" err="1"/>
              <a:t>aumentan</a:t>
            </a:r>
            <a:r>
              <a:rPr lang="fr-FR" dirty="0"/>
              <a:t> con la </a:t>
            </a:r>
            <a:r>
              <a:rPr lang="fr-FR" dirty="0" err="1"/>
              <a:t>edad</a:t>
            </a:r>
            <a:r>
              <a:rPr lang="fr-FR" dirty="0"/>
              <a:t>.</a:t>
            </a:r>
          </a:p>
          <a:p>
            <a:pPr algn="just"/>
            <a:r>
              <a:rPr lang="fr-FR" dirty="0"/>
              <a:t>Entre los adolescentes, la </a:t>
            </a:r>
            <a:r>
              <a:rPr lang="fr-FR" dirty="0" err="1"/>
              <a:t>prevalencia</a:t>
            </a:r>
            <a:r>
              <a:rPr lang="fr-FR" dirty="0"/>
              <a:t> de la </a:t>
            </a:r>
            <a:r>
              <a:rPr lang="fr-FR" dirty="0" err="1"/>
              <a:t>depresión</a:t>
            </a:r>
            <a:r>
              <a:rPr lang="fr-FR" dirty="0"/>
              <a:t> </a:t>
            </a:r>
            <a:r>
              <a:rPr lang="fr-FR" dirty="0" err="1"/>
              <a:t>mayor</a:t>
            </a:r>
            <a:r>
              <a:rPr lang="fr-FR" dirty="0"/>
              <a:t> </a:t>
            </a:r>
            <a:r>
              <a:rPr lang="fr-FR" dirty="0" err="1"/>
              <a:t>oscila</a:t>
            </a:r>
            <a:r>
              <a:rPr lang="fr-FR" dirty="0"/>
              <a:t> entre el 4% y el 8%, y es dos a </a:t>
            </a:r>
            <a:r>
              <a:rPr lang="fr-FR" dirty="0" err="1"/>
              <a:t>tres</a:t>
            </a:r>
            <a:r>
              <a:rPr lang="fr-FR" dirty="0"/>
              <a:t> </a:t>
            </a:r>
            <a:r>
              <a:rPr lang="fr-FR" dirty="0" err="1"/>
              <a:t>veces</a:t>
            </a:r>
            <a:r>
              <a:rPr lang="fr-FR" dirty="0"/>
              <a:t> </a:t>
            </a:r>
            <a:r>
              <a:rPr lang="fr-FR" dirty="0" err="1"/>
              <a:t>más</a:t>
            </a:r>
            <a:r>
              <a:rPr lang="fr-FR" dirty="0"/>
              <a:t> probable en chicas que en </a:t>
            </a:r>
            <a:r>
              <a:rPr lang="fr-FR" dirty="0" err="1"/>
              <a:t>chicos</a:t>
            </a:r>
            <a:r>
              <a:rPr lang="fr-FR" dirty="0"/>
              <a:t>.</a:t>
            </a:r>
          </a:p>
          <a:p>
            <a:pPr algn="just"/>
            <a:r>
              <a:rPr lang="fr-FR" dirty="0" err="1"/>
              <a:t>Hacia</a:t>
            </a:r>
            <a:r>
              <a:rPr lang="fr-FR" dirty="0"/>
              <a:t> los 18 </a:t>
            </a:r>
            <a:r>
              <a:rPr lang="fr-FR" dirty="0" err="1"/>
              <a:t>años</a:t>
            </a:r>
            <a:r>
              <a:rPr lang="fr-FR" dirty="0"/>
              <a:t> , la </a:t>
            </a:r>
            <a:r>
              <a:rPr lang="fr-FR" dirty="0" err="1"/>
              <a:t>incidencia</a:t>
            </a:r>
            <a:r>
              <a:rPr lang="fr-FR" dirty="0"/>
              <a:t> </a:t>
            </a:r>
            <a:r>
              <a:rPr lang="fr-FR" dirty="0" err="1"/>
              <a:t>acumulada</a:t>
            </a:r>
            <a:r>
              <a:rPr lang="fr-FR" dirty="0"/>
              <a:t> de </a:t>
            </a:r>
            <a:r>
              <a:rPr lang="fr-FR" dirty="0" err="1"/>
              <a:t>depresion</a:t>
            </a:r>
            <a:r>
              <a:rPr lang="fr-FR" dirty="0"/>
              <a:t> </a:t>
            </a:r>
            <a:r>
              <a:rPr lang="fr-FR" dirty="0" err="1"/>
              <a:t>mayor</a:t>
            </a:r>
            <a:r>
              <a:rPr lang="fr-FR" dirty="0"/>
              <a:t> es de 20%.</a:t>
            </a:r>
          </a:p>
          <a:p>
            <a:pPr algn="just"/>
            <a:r>
              <a:rPr lang="fr-FR" dirty="0"/>
              <a:t>En adolescentes </a:t>
            </a:r>
            <a:r>
              <a:rPr lang="fr-FR" dirty="0" err="1"/>
              <a:t>hospitalizados</a:t>
            </a:r>
            <a:r>
              <a:rPr lang="fr-FR" dirty="0"/>
              <a:t>, las </a:t>
            </a:r>
            <a:r>
              <a:rPr lang="fr-FR" dirty="0" err="1"/>
              <a:t>tasas</a:t>
            </a:r>
            <a:r>
              <a:rPr lang="fr-FR" dirty="0"/>
              <a:t> de </a:t>
            </a:r>
            <a:r>
              <a:rPr lang="fr-FR" dirty="0" err="1"/>
              <a:t>trastorno</a:t>
            </a:r>
            <a:r>
              <a:rPr lang="fr-FR" dirty="0"/>
              <a:t> de </a:t>
            </a:r>
            <a:r>
              <a:rPr lang="fr-FR" dirty="0" err="1"/>
              <a:t>depresión</a:t>
            </a:r>
            <a:r>
              <a:rPr lang="fr-FR" dirty="0"/>
              <a:t> </a:t>
            </a:r>
            <a:r>
              <a:rPr lang="fr-FR" dirty="0" err="1"/>
              <a:t>mayor</a:t>
            </a:r>
            <a:r>
              <a:rPr lang="fr-FR" dirty="0"/>
              <a:t> se han </a:t>
            </a:r>
            <a:r>
              <a:rPr lang="fr-FR" dirty="0" err="1"/>
              <a:t>calculado</a:t>
            </a:r>
            <a:r>
              <a:rPr lang="fr-FR" dirty="0"/>
              <a:t> </a:t>
            </a:r>
            <a:r>
              <a:rPr lang="fr-FR" dirty="0" err="1"/>
              <a:t>cercanas</a:t>
            </a:r>
            <a:r>
              <a:rPr lang="fr-FR" dirty="0"/>
              <a:t> al 40%.</a:t>
            </a:r>
          </a:p>
        </p:txBody>
      </p:sp>
    </p:spTree>
    <p:extLst>
      <p:ext uri="{BB962C8B-B14F-4D97-AF65-F5344CB8AC3E}">
        <p14:creationId xmlns:p14="http://schemas.microsoft.com/office/powerpoint/2010/main" val="195926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348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ETIOLOGÍA.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7162"/>
            <a:ext cx="10515600" cy="48198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ESTUDIOS GENÉTICOS.</a:t>
            </a:r>
          </a:p>
          <a:p>
            <a:r>
              <a:rPr lang="fr-FR" dirty="0" err="1"/>
              <a:t>Distintas</a:t>
            </a:r>
            <a:r>
              <a:rPr lang="fr-FR" dirty="0"/>
              <a:t> </a:t>
            </a:r>
            <a:r>
              <a:rPr lang="fr-FR" dirty="0" err="1"/>
              <a:t>pruebas</a:t>
            </a:r>
            <a:r>
              <a:rPr lang="fr-FR" dirty="0"/>
              <a:t> indican que la </a:t>
            </a:r>
            <a:r>
              <a:rPr lang="fr-FR" dirty="0" err="1"/>
              <a:t>interacción</a:t>
            </a:r>
            <a:r>
              <a:rPr lang="fr-FR" dirty="0"/>
              <a:t> entre la </a:t>
            </a:r>
            <a:r>
              <a:rPr lang="fr-FR" dirty="0" err="1"/>
              <a:t>suceptibilidad</a:t>
            </a:r>
            <a:r>
              <a:rPr lang="fr-FR" dirty="0"/>
              <a:t> </a:t>
            </a:r>
            <a:r>
              <a:rPr lang="fr-FR" dirty="0" err="1"/>
              <a:t>genética</a:t>
            </a:r>
            <a:r>
              <a:rPr lang="fr-FR" dirty="0"/>
              <a:t> y los </a:t>
            </a:r>
            <a:r>
              <a:rPr lang="fr-FR" dirty="0" err="1"/>
              <a:t>factores</a:t>
            </a:r>
            <a:r>
              <a:rPr lang="fr-FR" dirty="0"/>
              <a:t> de </a:t>
            </a:r>
            <a:r>
              <a:rPr lang="fr-FR" dirty="0" err="1"/>
              <a:t>estrés</a:t>
            </a:r>
            <a:r>
              <a:rPr lang="fr-FR" dirty="0"/>
              <a:t> </a:t>
            </a:r>
            <a:r>
              <a:rPr lang="fr-FR" dirty="0" err="1"/>
              <a:t>ambiental</a:t>
            </a:r>
            <a:r>
              <a:rPr lang="fr-FR" dirty="0"/>
              <a:t> </a:t>
            </a:r>
            <a:r>
              <a:rPr lang="fr-FR" dirty="0" err="1"/>
              <a:t>contribuye</a:t>
            </a:r>
            <a:r>
              <a:rPr lang="fr-FR" dirty="0"/>
              <a:t> a la </a:t>
            </a:r>
            <a:r>
              <a:rPr lang="fr-FR" dirty="0" err="1"/>
              <a:t>aparición</a:t>
            </a:r>
            <a:r>
              <a:rPr lang="fr-FR" dirty="0"/>
              <a:t> de </a:t>
            </a:r>
            <a:r>
              <a:rPr lang="fr-FR" dirty="0" err="1"/>
              <a:t>depresión</a:t>
            </a:r>
            <a:r>
              <a:rPr lang="fr-FR" dirty="0"/>
              <a:t> </a:t>
            </a:r>
            <a:r>
              <a:rPr lang="fr-FR" dirty="0" err="1"/>
              <a:t>mayor</a:t>
            </a:r>
            <a:r>
              <a:rPr lang="fr-FR" dirty="0"/>
              <a:t> y se </a:t>
            </a:r>
            <a:r>
              <a:rPr lang="fr-FR" dirty="0" err="1"/>
              <a:t>relaciona</a:t>
            </a:r>
            <a:r>
              <a:rPr lang="fr-FR" dirty="0"/>
              <a:t> con el </a:t>
            </a:r>
            <a:r>
              <a:rPr lang="fr-FR" dirty="0" err="1"/>
              <a:t>volumen</a:t>
            </a:r>
            <a:r>
              <a:rPr lang="fr-FR" dirty="0"/>
              <a:t> </a:t>
            </a:r>
            <a:r>
              <a:rPr lang="fr-FR" dirty="0" err="1"/>
              <a:t>cerebral</a:t>
            </a:r>
            <a:r>
              <a:rPr lang="fr-FR" dirty="0"/>
              <a:t>, sobre </a:t>
            </a:r>
            <a:r>
              <a:rPr lang="fr-FR" dirty="0" err="1"/>
              <a:t>todo</a:t>
            </a:r>
            <a:r>
              <a:rPr lang="fr-FR" dirty="0"/>
              <a:t> de la </a:t>
            </a:r>
            <a:r>
              <a:rPr lang="fr-FR" dirty="0" err="1"/>
              <a:t>región</a:t>
            </a:r>
            <a:r>
              <a:rPr lang="fr-FR" dirty="0"/>
              <a:t> </a:t>
            </a:r>
            <a:r>
              <a:rPr lang="fr-FR" dirty="0" err="1"/>
              <a:t>hopocámpica</a:t>
            </a:r>
            <a:r>
              <a:rPr lang="fr-FR" dirty="0"/>
              <a:t>.</a:t>
            </a:r>
          </a:p>
          <a:p>
            <a:r>
              <a:rPr lang="fr-FR" dirty="0" err="1"/>
              <a:t>Asociado</a:t>
            </a:r>
            <a:r>
              <a:rPr lang="fr-FR" dirty="0"/>
              <a:t> </a:t>
            </a:r>
            <a:r>
              <a:rPr lang="fr-FR" dirty="0" err="1"/>
              <a:t>también</a:t>
            </a:r>
            <a:r>
              <a:rPr lang="fr-FR" dirty="0"/>
              <a:t> a la </a:t>
            </a:r>
            <a:r>
              <a:rPr lang="fr-FR" dirty="0" err="1"/>
              <a:t>reducción</a:t>
            </a:r>
            <a:r>
              <a:rPr lang="fr-FR" dirty="0"/>
              <a:t> de la </a:t>
            </a:r>
            <a:r>
              <a:rPr lang="fr-FR" dirty="0" err="1"/>
              <a:t>recaptación</a:t>
            </a:r>
            <a:r>
              <a:rPr lang="fr-FR" dirty="0"/>
              <a:t> de </a:t>
            </a:r>
            <a:r>
              <a:rPr lang="fr-FR" dirty="0" err="1"/>
              <a:t>serotonina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ASOCIACIÓN FAMILIAR.</a:t>
            </a:r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 err="1"/>
              <a:t>Hereditaria</a:t>
            </a:r>
            <a:r>
              <a:rPr lang="fr-FR" dirty="0"/>
              <a:t> en un 40% 0 un 50%, </a:t>
            </a:r>
            <a:r>
              <a:rPr lang="fr-FR" dirty="0" err="1"/>
              <a:t>mayor</a:t>
            </a:r>
            <a:r>
              <a:rPr lang="fr-FR" dirty="0"/>
              <a:t> </a:t>
            </a:r>
            <a:r>
              <a:rPr lang="fr-FR" dirty="0" err="1"/>
              <a:t>riesgo</a:t>
            </a:r>
            <a:r>
              <a:rPr lang="fr-FR" dirty="0"/>
              <a:t> de </a:t>
            </a:r>
            <a:r>
              <a:rPr lang="fr-FR" dirty="0" err="1"/>
              <a:t>depresión</a:t>
            </a:r>
            <a:r>
              <a:rPr lang="fr-FR" dirty="0"/>
              <a:t> en </a:t>
            </a:r>
            <a:r>
              <a:rPr lang="fr-FR" dirty="0" err="1"/>
              <a:t>hijos</a:t>
            </a:r>
            <a:r>
              <a:rPr lang="fr-FR" dirty="0"/>
              <a:t> de </a:t>
            </a:r>
            <a:r>
              <a:rPr lang="fr-FR" dirty="0" err="1"/>
              <a:t>individuos</a:t>
            </a:r>
            <a:r>
              <a:rPr lang="fr-FR" dirty="0"/>
              <a:t> que </a:t>
            </a:r>
            <a:r>
              <a:rPr lang="fr-FR" dirty="0" err="1"/>
              <a:t>padecen</a:t>
            </a:r>
            <a:r>
              <a:rPr lang="fr-FR" dirty="0"/>
              <a:t> el </a:t>
            </a:r>
            <a:r>
              <a:rPr lang="fr-FR" dirty="0" err="1"/>
              <a:t>trastorno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- Los </a:t>
            </a:r>
            <a:r>
              <a:rPr lang="fr-FR" dirty="0" err="1"/>
              <a:t>estudios</a:t>
            </a:r>
            <a:r>
              <a:rPr lang="fr-FR" dirty="0"/>
              <a:t> en familias </a:t>
            </a:r>
            <a:r>
              <a:rPr lang="fr-FR" dirty="0" err="1"/>
              <a:t>sugieren</a:t>
            </a:r>
            <a:r>
              <a:rPr lang="fr-FR" dirty="0"/>
              <a:t> que </a:t>
            </a:r>
            <a:r>
              <a:rPr lang="fr-FR" dirty="0" err="1"/>
              <a:t>tener</a:t>
            </a:r>
            <a:r>
              <a:rPr lang="fr-FR" dirty="0"/>
              <a:t> un </a:t>
            </a:r>
            <a:r>
              <a:rPr lang="fr-FR" dirty="0" err="1"/>
              <a:t>progenitor</a:t>
            </a:r>
            <a:r>
              <a:rPr lang="fr-FR" dirty="0"/>
              <a:t> con historia de </a:t>
            </a:r>
            <a:r>
              <a:rPr lang="fr-FR" dirty="0" err="1"/>
              <a:t>trastorno</a:t>
            </a:r>
            <a:r>
              <a:rPr lang="fr-FR" dirty="0"/>
              <a:t> de </a:t>
            </a:r>
            <a:r>
              <a:rPr lang="fr-FR" dirty="0" err="1"/>
              <a:t>depresión</a:t>
            </a:r>
            <a:r>
              <a:rPr lang="fr-FR" dirty="0"/>
              <a:t> </a:t>
            </a:r>
            <a:r>
              <a:rPr lang="fr-FR" dirty="0" err="1"/>
              <a:t>mayor</a:t>
            </a:r>
            <a:r>
              <a:rPr lang="fr-FR" dirty="0"/>
              <a:t> </a:t>
            </a:r>
            <a:r>
              <a:rPr lang="fr-FR" dirty="0" err="1"/>
              <a:t>duplica</a:t>
            </a:r>
            <a:r>
              <a:rPr lang="fr-FR" dirty="0"/>
              <a:t> el </a:t>
            </a:r>
            <a:r>
              <a:rPr lang="fr-FR" dirty="0" err="1"/>
              <a:t>riesgo</a:t>
            </a:r>
            <a:r>
              <a:rPr lang="fr-FR" dirty="0"/>
              <a:t> de </a:t>
            </a:r>
            <a:r>
              <a:rPr lang="fr-FR" dirty="0" err="1"/>
              <a:t>desarrollarlo</a:t>
            </a:r>
            <a:r>
              <a:rPr lang="fr-FR" dirty="0"/>
              <a:t> en la </a:t>
            </a:r>
            <a:r>
              <a:rPr lang="fr-FR" dirty="0" err="1"/>
              <a:t>descendencia</a:t>
            </a:r>
            <a:r>
              <a:rPr lang="fr-FR" dirty="0"/>
              <a:t>, y si </a:t>
            </a:r>
            <a:r>
              <a:rPr lang="fr-FR" dirty="0" err="1"/>
              <a:t>ambos</a:t>
            </a:r>
            <a:r>
              <a:rPr lang="fr-FR" dirty="0"/>
              <a:t> </a:t>
            </a:r>
            <a:r>
              <a:rPr lang="fr-FR" dirty="0" err="1"/>
              <a:t>progenitores</a:t>
            </a:r>
            <a:r>
              <a:rPr lang="fr-FR" dirty="0"/>
              <a:t> </a:t>
            </a:r>
            <a:r>
              <a:rPr lang="fr-FR" dirty="0" err="1"/>
              <a:t>están</a:t>
            </a:r>
            <a:r>
              <a:rPr lang="fr-FR" dirty="0"/>
              <a:t> </a:t>
            </a:r>
            <a:r>
              <a:rPr lang="fr-FR" dirty="0" err="1"/>
              <a:t>deprimidos</a:t>
            </a:r>
            <a:r>
              <a:rPr lang="fr-FR" dirty="0"/>
              <a:t>, se </a:t>
            </a:r>
            <a:r>
              <a:rPr lang="fr-FR" dirty="0" err="1"/>
              <a:t>cuadruplica</a:t>
            </a:r>
            <a:r>
              <a:rPr lang="fr-FR" dirty="0"/>
              <a:t> el </a:t>
            </a:r>
            <a:r>
              <a:rPr lang="fr-FR" dirty="0" err="1"/>
              <a:t>riesgo</a:t>
            </a:r>
            <a:r>
              <a:rPr lang="fr-FR" dirty="0"/>
              <a:t> de que el </a:t>
            </a:r>
            <a:r>
              <a:rPr lang="fr-FR" dirty="0" err="1"/>
              <a:t>trastorno</a:t>
            </a:r>
            <a:r>
              <a:rPr lang="fr-FR" dirty="0"/>
              <a:t> </a:t>
            </a:r>
            <a:r>
              <a:rPr lang="fr-FR" dirty="0" err="1"/>
              <a:t>aparezca</a:t>
            </a:r>
            <a:r>
              <a:rPr lang="fr-FR" dirty="0"/>
              <a:t> antes de los 18 </a:t>
            </a:r>
            <a:r>
              <a:rPr lang="fr-FR" dirty="0" err="1"/>
              <a:t>años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2301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1284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NEUROBIOLOGÍA.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err="1"/>
              <a:t>Eje</a:t>
            </a:r>
            <a:r>
              <a:rPr lang="fr-FR" dirty="0"/>
              <a:t> </a:t>
            </a:r>
            <a:r>
              <a:rPr lang="fr-FR" dirty="0" err="1"/>
              <a:t>hipotalálamo-hipófiso-suprarrenal</a:t>
            </a:r>
            <a:r>
              <a:rPr lang="fr-FR" dirty="0"/>
              <a:t>, la </a:t>
            </a:r>
            <a:r>
              <a:rPr lang="fr-FR" dirty="0" err="1"/>
              <a:t>somatootropina</a:t>
            </a:r>
            <a:r>
              <a:rPr lang="fr-FR" dirty="0"/>
              <a:t> y los </a:t>
            </a:r>
            <a:r>
              <a:rPr lang="fr-FR" dirty="0" err="1"/>
              <a:t>ejes</a:t>
            </a:r>
            <a:r>
              <a:rPr lang="fr-FR" dirty="0"/>
              <a:t> </a:t>
            </a:r>
            <a:r>
              <a:rPr lang="fr-FR" dirty="0" err="1"/>
              <a:t>hipotálamo-hipófiso-tiroideo</a:t>
            </a:r>
            <a:r>
              <a:rPr lang="fr-FR" dirty="0"/>
              <a:t> e </a:t>
            </a:r>
            <a:r>
              <a:rPr lang="fr-FR" dirty="0" err="1"/>
              <a:t>hipotalámo-hipófiso-gonadal</a:t>
            </a:r>
            <a:r>
              <a:rPr lang="fr-FR" dirty="0"/>
              <a:t> con el </a:t>
            </a:r>
            <a:r>
              <a:rPr lang="fr-FR" dirty="0" err="1"/>
              <a:t>objetivo</a:t>
            </a:r>
            <a:r>
              <a:rPr lang="fr-FR" dirty="0"/>
              <a:t> de </a:t>
            </a:r>
            <a:r>
              <a:rPr lang="fr-FR" dirty="0" err="1"/>
              <a:t>demostrar</a:t>
            </a:r>
            <a:r>
              <a:rPr lang="fr-FR" dirty="0"/>
              <a:t> la </a:t>
            </a:r>
            <a:r>
              <a:rPr lang="fr-FR" dirty="0" err="1"/>
              <a:t>existencia</a:t>
            </a:r>
            <a:r>
              <a:rPr lang="fr-FR" dirty="0"/>
              <a:t> de </a:t>
            </a:r>
            <a:r>
              <a:rPr lang="fr-FR" dirty="0" err="1"/>
              <a:t>marcadores</a:t>
            </a:r>
            <a:r>
              <a:rPr lang="fr-FR" dirty="0"/>
              <a:t> en los </a:t>
            </a:r>
            <a:r>
              <a:rPr lang="fr-FR" dirty="0" err="1"/>
              <a:t>jóvenes</a:t>
            </a:r>
            <a:r>
              <a:rPr lang="fr-FR" dirty="0"/>
              <a:t> con </a:t>
            </a:r>
            <a:r>
              <a:rPr lang="fr-FR" dirty="0" err="1"/>
              <a:t>depresión</a:t>
            </a:r>
            <a:r>
              <a:rPr lang="fr-FR" dirty="0"/>
              <a:t>, </a:t>
            </a:r>
            <a:r>
              <a:rPr lang="fr-FR" dirty="0" err="1"/>
              <a:t>pero</a:t>
            </a:r>
            <a:r>
              <a:rPr lang="fr-FR" dirty="0"/>
              <a:t> han </a:t>
            </a:r>
            <a:r>
              <a:rPr lang="fr-FR" dirty="0" err="1"/>
              <a:t>proporcionado</a:t>
            </a:r>
            <a:r>
              <a:rPr lang="fr-FR" dirty="0"/>
              <a:t> </a:t>
            </a:r>
            <a:r>
              <a:rPr lang="fr-FR" dirty="0" err="1"/>
              <a:t>resultadospoco</a:t>
            </a:r>
            <a:r>
              <a:rPr lang="fr-FR" dirty="0"/>
              <a:t> </a:t>
            </a:r>
            <a:r>
              <a:rPr lang="fr-FR" dirty="0" err="1"/>
              <a:t>coherentes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Los </a:t>
            </a:r>
            <a:r>
              <a:rPr lang="fr-FR" dirty="0" err="1"/>
              <a:t>estudios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sueño</a:t>
            </a:r>
            <a:r>
              <a:rPr lang="fr-FR" dirty="0"/>
              <a:t> en los adolescentes con </a:t>
            </a:r>
            <a:r>
              <a:rPr lang="fr-FR" dirty="0" err="1"/>
              <a:t>depresión</a:t>
            </a:r>
            <a:r>
              <a:rPr lang="fr-FR" dirty="0"/>
              <a:t> no son </a:t>
            </a:r>
            <a:r>
              <a:rPr lang="fr-FR" dirty="0" err="1"/>
              <a:t>concluyentes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70351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1199</Words>
  <Application>Microsoft Office PowerPoint</Application>
  <PresentationFormat>Panorámica</PresentationFormat>
  <Paragraphs>102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Tema de Office</vt:lpstr>
      <vt:lpstr>DEPRESIÓN EN LA ADOLESCENCIA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EPIDEMIOLOGÍA</vt:lpstr>
      <vt:lpstr>ETIOLOGÍA.</vt:lpstr>
      <vt:lpstr>Presentación de PowerPoint</vt:lpstr>
      <vt:lpstr>Presentación de PowerPoint</vt:lpstr>
      <vt:lpstr>Presentación de PowerPoint</vt:lpstr>
      <vt:lpstr>PAUTAS PARA EL DIAGNOSTICO</vt:lpstr>
      <vt:lpstr>Presentación de PowerPoint</vt:lpstr>
      <vt:lpstr>EPISODIO DEPRESIVO LEVE. F32.0</vt:lpstr>
      <vt:lpstr>EPISODIO DEPRESIVO MODERADO. F32.1</vt:lpstr>
      <vt:lpstr>EPISODIO DEPRESIVO GRAVE SIN SINTOMAS PSICÓTICOS. F32.2</vt:lpstr>
      <vt:lpstr>EPISODIO DEPRESIVO GRAVE CON SÍNTOMAS PSICÓTICOS. F32.3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EVOLUCIÓN Y PRONÓSTICO.</vt:lpstr>
      <vt:lpstr>TRATAMIENTO.</vt:lpstr>
      <vt:lpstr>Presentación de PowerPoint</vt:lpstr>
      <vt:lpstr>Presentación de PowerPoint</vt:lpstr>
      <vt:lpstr>Presentación de PowerPoint</vt:lpstr>
      <vt:lpstr>DIAGNÓSTICO DIFERENCIAL.</vt:lpstr>
      <vt:lpstr>Se recomienda el revisar los siguentes vidéos.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DEPRESIÓN EN LA ADOLESCENCIA</dc:title>
  <dc:creator>--</dc:creator>
  <cp:lastModifiedBy>CEIB-FCM-UNAH</cp:lastModifiedBy>
  <cp:revision>58</cp:revision>
  <dcterms:created xsi:type="dcterms:W3CDTF">2020-03-31T06:23:58Z</dcterms:created>
  <dcterms:modified xsi:type="dcterms:W3CDTF">2020-04-02T14:54:52Z</dcterms:modified>
</cp:coreProperties>
</file>