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66" r:id="rId3"/>
    <p:sldId id="281" r:id="rId4"/>
    <p:sldId id="277" r:id="rId5"/>
    <p:sldId id="283" r:id="rId6"/>
    <p:sldId id="267" r:id="rId7"/>
    <p:sldId id="282" r:id="rId8"/>
    <p:sldId id="269" r:id="rId9"/>
    <p:sldId id="270" r:id="rId10"/>
    <p:sldId id="271" r:id="rId11"/>
    <p:sldId id="284" r:id="rId12"/>
    <p:sldId id="273" r:id="rId13"/>
    <p:sldId id="274" r:id="rId14"/>
    <p:sldId id="285" r:id="rId15"/>
    <p:sldId id="289" r:id="rId16"/>
    <p:sldId id="275" r:id="rId17"/>
    <p:sldId id="286" r:id="rId18"/>
    <p:sldId id="290" r:id="rId19"/>
    <p:sldId id="291" r:id="rId20"/>
    <p:sldId id="293" r:id="rId21"/>
    <p:sldId id="280" r:id="rId22"/>
  </p:sldIdLst>
  <p:sldSz cx="9144000" cy="6858000" type="screen4x3"/>
  <p:notesSz cx="6858000" cy="9144000"/>
  <p:defaultTextStyle>
    <a:defPPr>
      <a:defRPr lang="es-H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52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B0893-4B8D-4488-8BEA-D537CF444264}" type="datetimeFigureOut">
              <a:rPr lang="es-HN" smtClean="0"/>
              <a:pPr/>
              <a:t>6/2/2020</a:t>
            </a:fld>
            <a:endParaRPr lang="es-HN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2CEF9-C739-4648-AA51-A2E7AD25AF1F}" type="slidenum">
              <a:rPr lang="es-HN" smtClean="0"/>
              <a:pPr/>
              <a:t>‹Nº›</a:t>
            </a:fld>
            <a:endParaRPr lang="es-H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B0893-4B8D-4488-8BEA-D537CF444264}" type="datetimeFigureOut">
              <a:rPr lang="es-HN" smtClean="0"/>
              <a:pPr/>
              <a:t>6/2/2020</a:t>
            </a:fld>
            <a:endParaRPr lang="es-HN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2CEF9-C739-4648-AA51-A2E7AD25AF1F}" type="slidenum">
              <a:rPr lang="es-HN" smtClean="0"/>
              <a:pPr/>
              <a:t>‹Nº›</a:t>
            </a:fld>
            <a:endParaRPr lang="es-H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B0893-4B8D-4488-8BEA-D537CF444264}" type="datetimeFigureOut">
              <a:rPr lang="es-HN" smtClean="0"/>
              <a:pPr/>
              <a:t>6/2/2020</a:t>
            </a:fld>
            <a:endParaRPr lang="es-HN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2CEF9-C739-4648-AA51-A2E7AD25AF1F}" type="slidenum">
              <a:rPr lang="es-HN" smtClean="0"/>
              <a:pPr/>
              <a:t>‹Nº›</a:t>
            </a:fld>
            <a:endParaRPr lang="es-H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B0893-4B8D-4488-8BEA-D537CF444264}" type="datetimeFigureOut">
              <a:rPr lang="es-HN" smtClean="0"/>
              <a:pPr/>
              <a:t>6/2/2020</a:t>
            </a:fld>
            <a:endParaRPr lang="es-HN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2CEF9-C739-4648-AA51-A2E7AD25AF1F}" type="slidenum">
              <a:rPr lang="es-HN" smtClean="0"/>
              <a:pPr/>
              <a:t>‹Nº›</a:t>
            </a:fld>
            <a:endParaRPr lang="es-H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B0893-4B8D-4488-8BEA-D537CF444264}" type="datetimeFigureOut">
              <a:rPr lang="es-HN" smtClean="0"/>
              <a:pPr/>
              <a:t>6/2/2020</a:t>
            </a:fld>
            <a:endParaRPr lang="es-HN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2CEF9-C739-4648-AA51-A2E7AD25AF1F}" type="slidenum">
              <a:rPr lang="es-HN" smtClean="0"/>
              <a:pPr/>
              <a:t>‹Nº›</a:t>
            </a:fld>
            <a:endParaRPr lang="es-H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B0893-4B8D-4488-8BEA-D537CF444264}" type="datetimeFigureOut">
              <a:rPr lang="es-HN" smtClean="0"/>
              <a:pPr/>
              <a:t>6/2/2020</a:t>
            </a:fld>
            <a:endParaRPr lang="es-HN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2CEF9-C739-4648-AA51-A2E7AD25AF1F}" type="slidenum">
              <a:rPr lang="es-HN" smtClean="0"/>
              <a:pPr/>
              <a:t>‹Nº›</a:t>
            </a:fld>
            <a:endParaRPr lang="es-H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B0893-4B8D-4488-8BEA-D537CF444264}" type="datetimeFigureOut">
              <a:rPr lang="es-HN" smtClean="0"/>
              <a:pPr/>
              <a:t>6/2/2020</a:t>
            </a:fld>
            <a:endParaRPr lang="es-HN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2CEF9-C739-4648-AA51-A2E7AD25AF1F}" type="slidenum">
              <a:rPr lang="es-HN" smtClean="0"/>
              <a:pPr/>
              <a:t>‹Nº›</a:t>
            </a:fld>
            <a:endParaRPr lang="es-H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B0893-4B8D-4488-8BEA-D537CF444264}" type="datetimeFigureOut">
              <a:rPr lang="es-HN" smtClean="0"/>
              <a:pPr/>
              <a:t>6/2/2020</a:t>
            </a:fld>
            <a:endParaRPr lang="es-HN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2CEF9-C739-4648-AA51-A2E7AD25AF1F}" type="slidenum">
              <a:rPr lang="es-HN" smtClean="0"/>
              <a:pPr/>
              <a:t>‹Nº›</a:t>
            </a:fld>
            <a:endParaRPr lang="es-H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B0893-4B8D-4488-8BEA-D537CF444264}" type="datetimeFigureOut">
              <a:rPr lang="es-HN" smtClean="0"/>
              <a:pPr/>
              <a:t>6/2/2020</a:t>
            </a:fld>
            <a:endParaRPr lang="es-HN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2CEF9-C739-4648-AA51-A2E7AD25AF1F}" type="slidenum">
              <a:rPr lang="es-HN" smtClean="0"/>
              <a:pPr/>
              <a:t>‹Nº›</a:t>
            </a:fld>
            <a:endParaRPr lang="es-H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B0893-4B8D-4488-8BEA-D537CF444264}" type="datetimeFigureOut">
              <a:rPr lang="es-HN" smtClean="0"/>
              <a:pPr/>
              <a:t>6/2/2020</a:t>
            </a:fld>
            <a:endParaRPr lang="es-HN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2CEF9-C739-4648-AA51-A2E7AD25AF1F}" type="slidenum">
              <a:rPr lang="es-HN" smtClean="0"/>
              <a:pPr/>
              <a:t>‹Nº›</a:t>
            </a:fld>
            <a:endParaRPr lang="es-H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ortar y redondear rectángulo de esquina sencilla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Triángulo rectángulo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B0893-4B8D-4488-8BEA-D537CF444264}" type="datetimeFigureOut">
              <a:rPr lang="es-HN" smtClean="0"/>
              <a:pPr/>
              <a:t>6/2/2020</a:t>
            </a:fld>
            <a:endParaRPr lang="es-HN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E42CEF9-C739-4648-AA51-A2E7AD25AF1F}" type="slidenum">
              <a:rPr lang="es-HN" smtClean="0"/>
              <a:pPr/>
              <a:t>‹Nº›</a:t>
            </a:fld>
            <a:endParaRPr lang="es-HN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/>
              <a:t>Haga clic en el icono para agregar una imagen</a:t>
            </a:r>
            <a:endParaRPr kumimoji="0" lang="en-US" dirty="0"/>
          </a:p>
        </p:txBody>
      </p:sp>
      <p:sp>
        <p:nvSpPr>
          <p:cNvPr id="10" name="9 Forma libre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Forma libre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3BB0893-4B8D-4488-8BEA-D537CF444264}" type="datetimeFigureOut">
              <a:rPr lang="es-HN" smtClean="0"/>
              <a:pPr/>
              <a:t>6/2/2020</a:t>
            </a:fld>
            <a:endParaRPr lang="es-HN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s-HN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E42CEF9-C739-4648-AA51-A2E7AD25AF1F}" type="slidenum">
              <a:rPr lang="es-HN" smtClean="0"/>
              <a:pPr/>
              <a:t>‹Nº›</a:t>
            </a:fld>
            <a:endParaRPr lang="es-HN"/>
          </a:p>
        </p:txBody>
      </p:sp>
      <p:grpSp>
        <p:nvGrpSpPr>
          <p:cNvPr id="2" name="1 Grupo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Forma libre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Forma libre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785794"/>
            <a:ext cx="7772400" cy="2857519"/>
          </a:xfrm>
        </p:spPr>
        <p:txBody>
          <a:bodyPr/>
          <a:lstStyle/>
          <a:p>
            <a:r>
              <a:rPr lang="es-HN" dirty="0"/>
              <a:t>Objetivos de Investigación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marR="0">
              <a:lnSpc>
                <a:spcPct val="80000"/>
              </a:lnSpc>
            </a:pPr>
            <a:endParaRPr lang="es-HN" dirty="0"/>
          </a:p>
          <a:p>
            <a:pPr marR="0">
              <a:lnSpc>
                <a:spcPct val="80000"/>
              </a:lnSpc>
            </a:pPr>
            <a:endParaRPr lang="es-HN" dirty="0"/>
          </a:p>
          <a:p>
            <a:pPr marR="0">
              <a:lnSpc>
                <a:spcPct val="80000"/>
              </a:lnSpc>
            </a:pPr>
            <a:r>
              <a:rPr lang="es-HN" dirty="0"/>
              <a:t>Dra. Eleonora Espinoza</a:t>
            </a:r>
            <a:endParaRPr lang="es-ES" dirty="0"/>
          </a:p>
          <a:p>
            <a:pPr marR="0">
              <a:lnSpc>
                <a:spcPct val="80000"/>
              </a:lnSpc>
            </a:pPr>
            <a:r>
              <a:rPr lang="es-HN" dirty="0"/>
              <a:t>Febrero  2020</a:t>
            </a:r>
          </a:p>
          <a:p>
            <a:pPr marR="0">
              <a:lnSpc>
                <a:spcPct val="80000"/>
              </a:lnSpc>
            </a:pPr>
            <a:endParaRPr lang="es-ES" dirty="0"/>
          </a:p>
          <a:p>
            <a:endParaRPr lang="es-HN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_tradnl" sz="4000" dirty="0">
                <a:latin typeface="Arial" pitchFamily="34" charset="0"/>
                <a:cs typeface="Arial" pitchFamily="34" charset="0"/>
              </a:rPr>
              <a:t>OBJETIVOS ESPECIFICOS</a:t>
            </a:r>
            <a:r>
              <a:rPr lang="es-ES_tradnl" dirty="0"/>
              <a:t>.</a:t>
            </a:r>
            <a:br>
              <a:rPr lang="es-ES_tradnl" dirty="0"/>
            </a:br>
            <a:endParaRPr lang="es-HN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lnSpc>
                <a:spcPct val="80000"/>
              </a:lnSpc>
              <a:buFontTx/>
              <a:buNone/>
            </a:pPr>
            <a:endParaRPr lang="es-ES_tradnl" dirty="0"/>
          </a:p>
          <a:p>
            <a:pPr algn="just">
              <a:lnSpc>
                <a:spcPct val="80000"/>
              </a:lnSpc>
            </a:pPr>
            <a:r>
              <a:rPr lang="es-ES_tradnl" sz="2800" dirty="0">
                <a:latin typeface="Arial" pitchFamily="34" charset="0"/>
                <a:cs typeface="Arial" pitchFamily="34" charset="0"/>
              </a:rPr>
              <a:t>Señalan los logros correspondientes a cada una de las partes en que se haya dividido el problema</a:t>
            </a:r>
          </a:p>
          <a:p>
            <a:pPr algn="just">
              <a:lnSpc>
                <a:spcPct val="80000"/>
              </a:lnSpc>
            </a:pPr>
            <a:endParaRPr lang="es-ES_tradnl" sz="2800" dirty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80000"/>
              </a:lnSpc>
            </a:pPr>
            <a:r>
              <a:rPr lang="es-ES_tradnl" sz="2800" dirty="0">
                <a:latin typeface="Arial" pitchFamily="34" charset="0"/>
                <a:cs typeface="Arial" pitchFamily="34" charset="0"/>
              </a:rPr>
              <a:t>El objetivo general para ser llevado a cabo, tiene que ser desglosado en una serie de acciones o actividades particulares menores</a:t>
            </a:r>
            <a:r>
              <a:rPr lang="es-ES_tradnl" dirty="0"/>
              <a:t>.</a:t>
            </a:r>
          </a:p>
          <a:p>
            <a:endParaRPr lang="es-HN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HN" sz="3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Como formular objetivos:</a:t>
            </a:r>
            <a:endParaRPr lang="es-HN" sz="3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0" hangingPunct="0">
              <a:defRPr/>
            </a:pPr>
            <a:r>
              <a:rPr lang="es-HN" sz="2800" b="1" dirty="0">
                <a:latin typeface="Times New Roman" charset="0"/>
              </a:rPr>
              <a:t> Desde el punto de vista de la redacción de los objetivos es recomendable elaborarlos en </a:t>
            </a:r>
            <a:r>
              <a:rPr lang="es-HN" sz="28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forma numerada</a:t>
            </a:r>
            <a:r>
              <a:rPr lang="es-HN" sz="2800" b="1" dirty="0">
                <a:latin typeface="Times New Roman" charset="0"/>
              </a:rPr>
              <a:t> y comenzando con un </a:t>
            </a:r>
            <a:r>
              <a:rPr lang="es-HN" sz="28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verbo en infinitivo</a:t>
            </a:r>
          </a:p>
          <a:p>
            <a:pPr eaLnBrk="0" hangingPunct="0">
              <a:defRPr/>
            </a:pPr>
            <a:r>
              <a:rPr lang="es-HN" sz="2800" b="1" dirty="0">
                <a:latin typeface="Times New Roman" charset="0"/>
              </a:rPr>
              <a:t>Estos deben ser </a:t>
            </a:r>
            <a:r>
              <a:rPr lang="es-HN" sz="28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verificables y medibles</a:t>
            </a:r>
            <a:r>
              <a:rPr lang="es-HN" sz="2800" b="1" dirty="0">
                <a:latin typeface="Times New Roman" charset="0"/>
              </a:rPr>
              <a:t>; deben ser </a:t>
            </a:r>
            <a:r>
              <a:rPr lang="es-HN" sz="28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formulados por separado</a:t>
            </a:r>
            <a:r>
              <a:rPr lang="es-HN" sz="28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charset="0"/>
              </a:rPr>
              <a:t> </a:t>
            </a:r>
            <a:r>
              <a:rPr lang="es-HN" sz="2800" b="1" dirty="0">
                <a:latin typeface="Times New Roman" charset="0"/>
              </a:rPr>
              <a:t>de acuerdo a cada uno de los fines deseados.</a:t>
            </a:r>
            <a:endParaRPr lang="es-HN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/>
              <a:t/>
            </a:r>
            <a:br>
              <a:rPr lang="es-ES" dirty="0"/>
            </a:br>
            <a:r>
              <a:rPr lang="es-ES" sz="4000" dirty="0">
                <a:latin typeface="Arial" pitchFamily="34" charset="0"/>
                <a:cs typeface="Arial" pitchFamily="34" charset="0"/>
              </a:rPr>
              <a:t>Verbos utilizados en  objetivos generales</a:t>
            </a:r>
            <a:r>
              <a:rPr lang="es-HN" dirty="0"/>
              <a:t/>
            </a:r>
            <a:br>
              <a:rPr lang="es-HN" dirty="0"/>
            </a:br>
            <a:endParaRPr lang="es-HN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s-ES" sz="2800" dirty="0">
                <a:latin typeface="Arial" pitchFamily="34" charset="0"/>
                <a:cs typeface="Arial" pitchFamily="34" charset="0"/>
              </a:rPr>
              <a:t>Valorar</a:t>
            </a:r>
          </a:p>
          <a:p>
            <a:pPr>
              <a:lnSpc>
                <a:spcPct val="80000"/>
              </a:lnSpc>
            </a:pPr>
            <a:r>
              <a:rPr lang="es-ES" sz="2800" dirty="0">
                <a:latin typeface="Arial" pitchFamily="34" charset="0"/>
                <a:cs typeface="Arial" pitchFamily="34" charset="0"/>
              </a:rPr>
              <a:t>Evaluar</a:t>
            </a:r>
          </a:p>
          <a:p>
            <a:pPr>
              <a:lnSpc>
                <a:spcPct val="80000"/>
              </a:lnSpc>
            </a:pPr>
            <a:r>
              <a:rPr lang="es-ES" sz="2800" dirty="0">
                <a:latin typeface="Arial" pitchFamily="34" charset="0"/>
                <a:cs typeface="Arial" pitchFamily="34" charset="0"/>
              </a:rPr>
              <a:t>Orientar</a:t>
            </a:r>
          </a:p>
          <a:p>
            <a:pPr>
              <a:lnSpc>
                <a:spcPct val="80000"/>
              </a:lnSpc>
            </a:pPr>
            <a:r>
              <a:rPr lang="es-ES" sz="2800" dirty="0">
                <a:latin typeface="Arial" pitchFamily="34" charset="0"/>
                <a:cs typeface="Arial" pitchFamily="34" charset="0"/>
              </a:rPr>
              <a:t>Relacionar</a:t>
            </a:r>
          </a:p>
          <a:p>
            <a:pPr>
              <a:lnSpc>
                <a:spcPct val="80000"/>
              </a:lnSpc>
            </a:pPr>
            <a:r>
              <a:rPr lang="es-ES" sz="2800" dirty="0">
                <a:latin typeface="Arial" pitchFamily="34" charset="0"/>
                <a:cs typeface="Arial" pitchFamily="34" charset="0"/>
              </a:rPr>
              <a:t>Aplicar</a:t>
            </a:r>
          </a:p>
          <a:p>
            <a:pPr>
              <a:lnSpc>
                <a:spcPct val="80000"/>
              </a:lnSpc>
            </a:pPr>
            <a:r>
              <a:rPr lang="es-ES" sz="2800" dirty="0">
                <a:latin typeface="Arial" pitchFamily="34" charset="0"/>
                <a:cs typeface="Arial" pitchFamily="34" charset="0"/>
              </a:rPr>
              <a:t>Organizar</a:t>
            </a:r>
          </a:p>
          <a:p>
            <a:pPr>
              <a:lnSpc>
                <a:spcPct val="80000"/>
              </a:lnSpc>
            </a:pPr>
            <a:r>
              <a:rPr lang="es-ES" sz="2800" dirty="0">
                <a:latin typeface="Arial" pitchFamily="34" charset="0"/>
                <a:cs typeface="Arial" pitchFamily="34" charset="0"/>
              </a:rPr>
              <a:t>Aplicar</a:t>
            </a:r>
          </a:p>
          <a:p>
            <a:pPr>
              <a:lnSpc>
                <a:spcPct val="80000"/>
              </a:lnSpc>
            </a:pPr>
            <a:r>
              <a:rPr lang="es-ES" sz="2800" dirty="0">
                <a:latin typeface="Arial" pitchFamily="34" charset="0"/>
                <a:cs typeface="Arial" pitchFamily="34" charset="0"/>
              </a:rPr>
              <a:t>Seleccionar</a:t>
            </a:r>
          </a:p>
          <a:p>
            <a:pPr>
              <a:lnSpc>
                <a:spcPct val="80000"/>
              </a:lnSpc>
            </a:pPr>
            <a:r>
              <a:rPr lang="es-ES" sz="2800" dirty="0">
                <a:latin typeface="Arial" pitchFamily="34" charset="0"/>
                <a:cs typeface="Arial" pitchFamily="34" charset="0"/>
              </a:rPr>
              <a:t>Sintetizar</a:t>
            </a:r>
          </a:p>
          <a:p>
            <a:endParaRPr lang="es-HN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3600" dirty="0">
                <a:latin typeface="Arial" pitchFamily="34" charset="0"/>
                <a:cs typeface="Arial" pitchFamily="34" charset="0"/>
              </a:rPr>
              <a:t>Ejemplos de verbos usados en objetivos específicos</a:t>
            </a:r>
            <a:endParaRPr lang="es-HN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90000"/>
              </a:lnSpc>
            </a:pPr>
            <a:r>
              <a:rPr lang="es-ES" sz="2800" dirty="0">
                <a:latin typeface="Arial" pitchFamily="34" charset="0"/>
                <a:cs typeface="Arial" pitchFamily="34" charset="0"/>
              </a:rPr>
              <a:t>Definir                  	Ejemplificar</a:t>
            </a:r>
          </a:p>
          <a:p>
            <a:pPr algn="just">
              <a:lnSpc>
                <a:spcPct val="90000"/>
              </a:lnSpc>
            </a:pPr>
            <a:r>
              <a:rPr lang="es-ES" sz="2800" dirty="0">
                <a:latin typeface="Arial" pitchFamily="34" charset="0"/>
                <a:cs typeface="Arial" pitchFamily="34" charset="0"/>
              </a:rPr>
              <a:t>Describir              	Descubrir</a:t>
            </a:r>
          </a:p>
          <a:p>
            <a:pPr algn="just">
              <a:lnSpc>
                <a:spcPct val="90000"/>
              </a:lnSpc>
            </a:pPr>
            <a:r>
              <a:rPr lang="es-ES" sz="2800" dirty="0">
                <a:latin typeface="Arial" pitchFamily="34" charset="0"/>
                <a:cs typeface="Arial" pitchFamily="34" charset="0"/>
              </a:rPr>
              <a:t>Identificar             	Diseñar</a:t>
            </a:r>
          </a:p>
          <a:p>
            <a:pPr algn="just">
              <a:lnSpc>
                <a:spcPct val="90000"/>
              </a:lnSpc>
            </a:pPr>
            <a:r>
              <a:rPr lang="es-ES" sz="2800" dirty="0">
                <a:latin typeface="Arial" pitchFamily="34" charset="0"/>
                <a:cs typeface="Arial" pitchFamily="34" charset="0"/>
              </a:rPr>
              <a:t>Enumerar             	Planificar</a:t>
            </a:r>
          </a:p>
          <a:p>
            <a:pPr algn="just">
              <a:lnSpc>
                <a:spcPct val="90000"/>
              </a:lnSpc>
            </a:pPr>
            <a:r>
              <a:rPr lang="es-ES" sz="2800" dirty="0">
                <a:latin typeface="Arial" pitchFamily="34" charset="0"/>
                <a:cs typeface="Arial" pitchFamily="34" charset="0"/>
              </a:rPr>
              <a:t>Inferir                   	Ordenar</a:t>
            </a:r>
          </a:p>
          <a:p>
            <a:pPr algn="just">
              <a:lnSpc>
                <a:spcPct val="90000"/>
              </a:lnSpc>
            </a:pPr>
            <a:r>
              <a:rPr lang="es-ES" sz="2800" dirty="0">
                <a:latin typeface="Arial" pitchFamily="34" charset="0"/>
                <a:cs typeface="Arial" pitchFamily="34" charset="0"/>
              </a:rPr>
              <a:t>Explicar                	Integrar</a:t>
            </a:r>
          </a:p>
          <a:p>
            <a:pPr algn="just">
              <a:lnSpc>
                <a:spcPct val="90000"/>
              </a:lnSpc>
            </a:pPr>
            <a:r>
              <a:rPr lang="es-ES" sz="2800" dirty="0">
                <a:latin typeface="Arial" pitchFamily="34" charset="0"/>
                <a:cs typeface="Arial" pitchFamily="34" charset="0"/>
              </a:rPr>
              <a:t>Interpretar            	Proponer</a:t>
            </a:r>
          </a:p>
          <a:p>
            <a:pPr algn="just">
              <a:lnSpc>
                <a:spcPct val="90000"/>
              </a:lnSpc>
            </a:pPr>
            <a:r>
              <a:rPr lang="es-ES" sz="2800" dirty="0">
                <a:latin typeface="Arial" pitchFamily="34" charset="0"/>
                <a:cs typeface="Arial" pitchFamily="34" charset="0"/>
              </a:rPr>
              <a:t>Generalizar          	Justificar</a:t>
            </a:r>
          </a:p>
          <a:p>
            <a:pPr algn="just">
              <a:lnSpc>
                <a:spcPct val="90000"/>
              </a:lnSpc>
            </a:pPr>
            <a:r>
              <a:rPr lang="es-ES" sz="2800" dirty="0">
                <a:latin typeface="Arial" pitchFamily="34" charset="0"/>
                <a:cs typeface="Arial" pitchFamily="34" charset="0"/>
              </a:rPr>
              <a:t>Fundamentar</a:t>
            </a:r>
            <a:endParaRPr lang="es-HN" sz="2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_tradnl" sz="3600" dirty="0">
                <a:latin typeface="Arial" pitchFamily="34" charset="0"/>
                <a:cs typeface="Arial" pitchFamily="34" charset="0"/>
              </a:rPr>
              <a:t>Verbos que,   </a:t>
            </a:r>
            <a:r>
              <a:rPr lang="es-ES_tradnl" sz="3600" b="1" dirty="0">
                <a:latin typeface="Arial" pitchFamily="34" charset="0"/>
                <a:cs typeface="Arial" pitchFamily="34" charset="0"/>
              </a:rPr>
              <a:t>DEBEN EVITARSE</a:t>
            </a:r>
            <a:br>
              <a:rPr lang="es-ES_tradnl" sz="3600" b="1" dirty="0">
                <a:latin typeface="Arial" pitchFamily="34" charset="0"/>
                <a:cs typeface="Arial" pitchFamily="34" charset="0"/>
              </a:rPr>
            </a:br>
            <a:endParaRPr lang="es-HN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b="1" dirty="0"/>
              <a:t>Apreciar  			• Disfrutar</a:t>
            </a:r>
          </a:p>
          <a:p>
            <a:r>
              <a:rPr lang="es-ES_tradnl" b="1" dirty="0"/>
              <a:t>Conocer 			• Enseñar</a:t>
            </a:r>
          </a:p>
          <a:p>
            <a:r>
              <a:rPr lang="es-ES_tradnl" b="1" dirty="0"/>
              <a:t>Comprender</a:t>
            </a:r>
          </a:p>
          <a:p>
            <a:r>
              <a:rPr lang="es-ES_tradnl" b="1" dirty="0"/>
              <a:t>Entender</a:t>
            </a:r>
          </a:p>
          <a:p>
            <a:r>
              <a:rPr lang="es-ES_tradnl" b="1" dirty="0"/>
              <a:t>Creer</a:t>
            </a:r>
          </a:p>
          <a:p>
            <a:r>
              <a:rPr lang="es-ES_tradnl" b="1" dirty="0"/>
              <a:t>Desear</a:t>
            </a:r>
            <a:endParaRPr lang="es-HN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3600" dirty="0"/>
              <a:t>Los errores más comunes en la definición de los objetivos son:</a:t>
            </a:r>
            <a:endParaRPr lang="es-HN" sz="36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s-ES" dirty="0"/>
              <a:t>Ser demasiado amplios y generalizados.</a:t>
            </a:r>
          </a:p>
          <a:p>
            <a:pPr marL="0" indent="0" algn="just">
              <a:buNone/>
            </a:pPr>
            <a:endParaRPr lang="es-ES" dirty="0"/>
          </a:p>
          <a:p>
            <a:pPr algn="just"/>
            <a:r>
              <a:rPr lang="es-ES" dirty="0"/>
              <a:t>Objetivos específicos no contenidos en los generales.</a:t>
            </a:r>
          </a:p>
          <a:p>
            <a:pPr marL="0" indent="0" algn="just">
              <a:buNone/>
            </a:pPr>
            <a:endParaRPr lang="es-ES" dirty="0"/>
          </a:p>
          <a:p>
            <a:pPr algn="just"/>
            <a:r>
              <a:rPr lang="es-ES" dirty="0"/>
              <a:t>Confusión entre objetivos y políticas o planes para llegar a lo que es la finalidad práctica</a:t>
            </a:r>
          </a:p>
          <a:p>
            <a:pPr marL="0" indent="0" algn="just">
              <a:buNone/>
            </a:pPr>
            <a:endParaRPr lang="es-ES" dirty="0"/>
          </a:p>
          <a:p>
            <a:pPr algn="just"/>
            <a:r>
              <a:rPr lang="es-ES" dirty="0"/>
              <a:t>Falta de relación entre los objetivos, el marco teórico y la metodología: los objetivos son el destino de la investigación ; el marco teórico, el terreno y la metodología, el camino a seguir</a:t>
            </a:r>
          </a:p>
        </p:txBody>
      </p:sp>
    </p:spTree>
    <p:extLst>
      <p:ext uri="{BB962C8B-B14F-4D97-AF65-F5344CB8AC3E}">
        <p14:creationId xmlns:p14="http://schemas.microsoft.com/office/powerpoint/2010/main" val="16039591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3600" dirty="0">
                <a:latin typeface="Arial" pitchFamily="34" charset="0"/>
                <a:cs typeface="Arial" pitchFamily="34" charset="0"/>
              </a:rPr>
              <a:t>Ejemplos de objetivos</a:t>
            </a:r>
            <a:endParaRPr lang="es-HN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09600" indent="-609600" algn="just">
              <a:lnSpc>
                <a:spcPct val="80000"/>
              </a:lnSpc>
              <a:buFontTx/>
              <a:buAutoNum type="arabicPeriod"/>
            </a:pPr>
            <a:r>
              <a:rPr lang="es-ES" sz="2800" dirty="0">
                <a:latin typeface="Arial" pitchFamily="34" charset="0"/>
                <a:cs typeface="Arial" pitchFamily="34" charset="0"/>
              </a:rPr>
              <a:t>Caracterizar la población estudiada según edad, sexo, estado civil, condición socioeconómica</a:t>
            </a:r>
          </a:p>
          <a:p>
            <a:pPr marL="609600" indent="-609600" algn="just">
              <a:lnSpc>
                <a:spcPct val="80000"/>
              </a:lnSpc>
              <a:buFontTx/>
              <a:buAutoNum type="arabicPeriod"/>
            </a:pPr>
            <a:r>
              <a:rPr lang="es-ES" sz="2800" dirty="0">
                <a:latin typeface="Arial" pitchFamily="34" charset="0"/>
                <a:cs typeface="Arial" pitchFamily="34" charset="0"/>
              </a:rPr>
              <a:t>Determinar en que sexo se da el bajo rendimiento académico</a:t>
            </a:r>
          </a:p>
          <a:p>
            <a:pPr marL="609600" indent="-609600" algn="just">
              <a:lnSpc>
                <a:spcPct val="80000"/>
              </a:lnSpc>
              <a:buFontTx/>
              <a:buAutoNum type="arabicPeriod"/>
            </a:pPr>
            <a:r>
              <a:rPr lang="es-ES" sz="2800" dirty="0">
                <a:latin typeface="Arial" pitchFamily="34" charset="0"/>
                <a:cs typeface="Arial" pitchFamily="34" charset="0"/>
              </a:rPr>
              <a:t>Identificar los factores  que  inciden en el bajo rendimiento académico </a:t>
            </a:r>
          </a:p>
          <a:p>
            <a:pPr marL="609600" indent="-609600" algn="just">
              <a:lnSpc>
                <a:spcPct val="80000"/>
              </a:lnSpc>
              <a:buFontTx/>
              <a:buAutoNum type="arabicPeriod"/>
            </a:pPr>
            <a:r>
              <a:rPr lang="es-ES" sz="2800" dirty="0">
                <a:latin typeface="Arial" pitchFamily="34" charset="0"/>
                <a:cs typeface="Arial" pitchFamily="34" charset="0"/>
              </a:rPr>
              <a:t>Establecer la relación entre factores socioculturales  que inciden en el bajo rendimiento académico</a:t>
            </a:r>
          </a:p>
          <a:p>
            <a:pPr algn="just"/>
            <a:endParaRPr lang="es-HN" sz="2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HN" dirty="0">
                <a:solidFill>
                  <a:schemeClr val="tx1"/>
                </a:solidFill>
              </a:rPr>
              <a:t>Ejemplos de objetivos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HN" sz="2400" dirty="0"/>
              <a:t>Identificar las conductas de la población adulta, frente a la presencia de cisticercosis  en un miembro de su comunidad.</a:t>
            </a:r>
          </a:p>
          <a:p>
            <a:pPr>
              <a:buFontTx/>
              <a:buNone/>
            </a:pPr>
            <a:endParaRPr lang="es-HN" sz="800" dirty="0"/>
          </a:p>
          <a:p>
            <a:r>
              <a:rPr lang="es-HN" sz="2400" dirty="0"/>
              <a:t>Categorizar los factores que condicionan el embarazo en adolescentes</a:t>
            </a:r>
          </a:p>
          <a:p>
            <a:endParaRPr lang="es-HN" sz="800" dirty="0"/>
          </a:p>
          <a:p>
            <a:r>
              <a:rPr lang="es-HN" sz="2400" dirty="0"/>
              <a:t>Determinar los factores de riesgo para mortalidad materna</a:t>
            </a:r>
          </a:p>
          <a:p>
            <a:pPr>
              <a:buFontTx/>
              <a:buNone/>
            </a:pPr>
            <a:endParaRPr lang="es-HN" sz="800" dirty="0"/>
          </a:p>
          <a:p>
            <a:r>
              <a:rPr lang="es-HN" sz="2400" dirty="0"/>
              <a:t>Lograr la comprobación de las hipótesis en el estudio de la delincuencia juvenil</a:t>
            </a:r>
            <a:endParaRPr lang="es-HN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HN" dirty="0"/>
              <a:t>Titulo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HN" b="1" dirty="0"/>
          </a:p>
          <a:p>
            <a:pPr marL="0" lvl="0" indent="0" algn="just">
              <a:buNone/>
            </a:pPr>
            <a:r>
              <a:rPr lang="es-HN" b="1" dirty="0"/>
              <a:t>PREVALENCIA DE  ACNÉ Y SU ASOCIACION CON </a:t>
            </a:r>
          </a:p>
          <a:p>
            <a:pPr marL="0" lvl="0" indent="0" algn="just">
              <a:buNone/>
            </a:pPr>
            <a:r>
              <a:rPr lang="es-HN" b="1" dirty="0"/>
              <a:t>DEPRESION Y CALIDAD DE VIDA EN ADOLESCENTES </a:t>
            </a:r>
            <a:r>
              <a:rPr lang="es-HN" sz="3600" dirty="0"/>
              <a:t>12-17</a:t>
            </a:r>
            <a:r>
              <a:rPr lang="es-HN" b="1" dirty="0"/>
              <a:t> AÑOS DEL SECTOR EDUCATIVO FORMAL PÚBLICO” Octubre   </a:t>
            </a:r>
            <a:r>
              <a:rPr lang="es-HN" sz="3600" dirty="0"/>
              <a:t>2019</a:t>
            </a:r>
            <a:r>
              <a:rPr lang="es-HN" b="1" dirty="0"/>
              <a:t>-Octubre  </a:t>
            </a:r>
            <a:r>
              <a:rPr lang="es-HN" sz="3600" dirty="0"/>
              <a:t>2020</a:t>
            </a:r>
          </a:p>
          <a:p>
            <a:pPr algn="just"/>
            <a:endParaRPr lang="es-HN" dirty="0"/>
          </a:p>
          <a:p>
            <a:endParaRPr lang="es-ES" sz="3600" dirty="0"/>
          </a:p>
        </p:txBody>
      </p:sp>
    </p:spTree>
    <p:extLst>
      <p:ext uri="{BB962C8B-B14F-4D97-AF65-F5344CB8AC3E}">
        <p14:creationId xmlns:p14="http://schemas.microsoft.com/office/powerpoint/2010/main" val="5640512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908720"/>
            <a:ext cx="8229600" cy="576064"/>
          </a:xfrm>
        </p:spPr>
        <p:txBody>
          <a:bodyPr>
            <a:normAutofit fontScale="90000"/>
          </a:bodyPr>
          <a:lstStyle/>
          <a:p>
            <a:r>
              <a:rPr lang="es-ES" dirty="0"/>
              <a:t>Objetivo general</a:t>
            </a:r>
            <a:endParaRPr lang="es-HN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0" y="1628800"/>
            <a:ext cx="8686800" cy="46958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s-MX" altLang="es-ES" sz="2800" dirty="0"/>
          </a:p>
          <a:p>
            <a:pPr marL="0" indent="0">
              <a:buNone/>
            </a:pPr>
            <a:endParaRPr lang="es-MX" altLang="es-ES" sz="2800" dirty="0"/>
          </a:p>
          <a:p>
            <a:r>
              <a:rPr lang="es-HN" dirty="0"/>
              <a:t>Determinar la prevalencia de acné y su asociación con depresión y calidad de vida en adolescentes 12-17 años del sector educativo formal público, en el periodo octubre 2019-octubre 2020. </a:t>
            </a:r>
          </a:p>
          <a:p>
            <a:endParaRPr lang="es-HN" dirty="0"/>
          </a:p>
        </p:txBody>
      </p:sp>
      <p:sp>
        <p:nvSpPr>
          <p:cNvPr id="4" name="3 Rectángulo"/>
          <p:cNvSpPr/>
          <p:nvPr/>
        </p:nvSpPr>
        <p:spPr>
          <a:xfrm>
            <a:off x="251520" y="1628800"/>
            <a:ext cx="8496944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HN" dirty="0"/>
          </a:p>
          <a:p>
            <a:pPr algn="just"/>
            <a:endParaRPr lang="es-ES" sz="2800" b="1" dirty="0"/>
          </a:p>
        </p:txBody>
      </p:sp>
    </p:spTree>
    <p:extLst>
      <p:ext uri="{BB962C8B-B14F-4D97-AF65-F5344CB8AC3E}">
        <p14:creationId xmlns:p14="http://schemas.microsoft.com/office/powerpoint/2010/main" val="22412015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HN" sz="3600" dirty="0">
                <a:latin typeface="Arial" pitchFamily="34" charset="0"/>
                <a:cs typeface="Arial" pitchFamily="34" charset="0"/>
              </a:rPr>
              <a:t>Objetivos de la Investigación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800" dirty="0">
                <a:latin typeface="Arial" pitchFamily="34" charset="0"/>
                <a:cs typeface="Arial" pitchFamily="34" charset="0"/>
              </a:rPr>
              <a:t>Los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objetivos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están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vinculados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con los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otros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momentos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de la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investigación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endParaRPr lang="en-US" sz="28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2800" dirty="0">
                <a:latin typeface="Arial" pitchFamily="34" charset="0"/>
                <a:cs typeface="Arial" pitchFamily="34" charset="0"/>
              </a:rPr>
              <a:t>Deben ser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suficientemente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Especificos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e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indicar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con precision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las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variables a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estudiar</a:t>
            </a:r>
            <a:endParaRPr lang="en-US" sz="2800" dirty="0">
              <a:latin typeface="Arial" pitchFamily="34" charset="0"/>
              <a:cs typeface="Arial" pitchFamily="34" charset="0"/>
            </a:endParaRPr>
          </a:p>
          <a:p>
            <a:pPr algn="just"/>
            <a:endParaRPr lang="en-US" sz="28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2800" dirty="0">
                <a:latin typeface="Arial" pitchFamily="34" charset="0"/>
                <a:cs typeface="Arial" pitchFamily="34" charset="0"/>
              </a:rPr>
              <a:t>Se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debe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establecer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una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relación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estrecha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entre el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planteamiento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del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problema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y los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objetivos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del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estudio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.</a:t>
            </a:r>
            <a:endParaRPr lang="es-ES" sz="2800" dirty="0">
              <a:latin typeface="Arial" pitchFamily="34" charset="0"/>
              <a:cs typeface="Arial" pitchFamily="34" charset="0"/>
            </a:endParaRPr>
          </a:p>
          <a:p>
            <a:endParaRPr lang="en-US" dirty="0"/>
          </a:p>
          <a:p>
            <a:endParaRPr lang="es-HN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HN" dirty="0"/>
              <a:t>Objetivos específicos</a:t>
            </a:r>
            <a:endParaRPr lang="fr-FR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s-HN" dirty="0"/>
              <a:t>Determinar las características socio-demográficas de la población estudiada </a:t>
            </a:r>
          </a:p>
          <a:p>
            <a:pPr lvl="0"/>
            <a:r>
              <a:rPr lang="es-HN" dirty="0"/>
              <a:t>Determinar la prevalencia de acné y depresión en adolescentes 12 - 17 años. </a:t>
            </a:r>
          </a:p>
          <a:p>
            <a:pPr lvl="0"/>
            <a:r>
              <a:rPr lang="es-HN" dirty="0"/>
              <a:t>Caracterizar la calidad de vida de los adolescentes participantes.</a:t>
            </a:r>
          </a:p>
          <a:p>
            <a:pPr lvl="0"/>
            <a:r>
              <a:rPr lang="es-MX" dirty="0"/>
              <a:t>Establecer la asociación entre acné, depresión y calidad de vida</a:t>
            </a:r>
            <a:endParaRPr lang="es-HN" dirty="0"/>
          </a:p>
          <a:p>
            <a:pPr lvl="0"/>
            <a:r>
              <a:rPr lang="es-MX" dirty="0"/>
              <a:t>Identificar los factores sociodemográficos (sexo, edad) y severidad del acné que modifican esta asociación </a:t>
            </a:r>
            <a:endParaRPr lang="es-HN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9730056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HN" dirty="0"/>
          </a:p>
          <a:p>
            <a:endParaRPr lang="es-HN" dirty="0"/>
          </a:p>
          <a:p>
            <a:endParaRPr lang="es-HN" dirty="0"/>
          </a:p>
          <a:p>
            <a:endParaRPr lang="es-HN" dirty="0"/>
          </a:p>
          <a:p>
            <a:pPr algn="ctr">
              <a:buNone/>
            </a:pPr>
            <a:r>
              <a:rPr lang="es-HN" sz="4800" dirty="0">
                <a:latin typeface="Arial" pitchFamily="34" charset="0"/>
                <a:cs typeface="Arial" pitchFamily="34" charset="0"/>
              </a:rPr>
              <a:t>GRACIAS!!!!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Font typeface="Arial" pitchFamily="34" charset="0"/>
              <a:buChar char="•"/>
            </a:pPr>
            <a:r>
              <a:rPr lang="es-HN" sz="2800" dirty="0">
                <a:latin typeface="Arial" pitchFamily="34" charset="0"/>
                <a:cs typeface="Arial" pitchFamily="34" charset="0"/>
              </a:rPr>
              <a:t>Deben </a:t>
            </a:r>
            <a:r>
              <a:rPr lang="es-HN" sz="2800" u="sng" dirty="0">
                <a:latin typeface="Arial" pitchFamily="34" charset="0"/>
                <a:cs typeface="Arial" pitchFamily="34" charset="0"/>
              </a:rPr>
              <a:t>revisarse</a:t>
            </a:r>
            <a:r>
              <a:rPr lang="es-HN" sz="2800" dirty="0">
                <a:latin typeface="Arial" pitchFamily="34" charset="0"/>
                <a:cs typeface="Arial" pitchFamily="34" charset="0"/>
              </a:rPr>
              <a:t> en cada una de las </a:t>
            </a:r>
            <a:r>
              <a:rPr lang="es-HN" sz="2800" u="sng" dirty="0">
                <a:latin typeface="Arial" pitchFamily="34" charset="0"/>
                <a:cs typeface="Arial" pitchFamily="34" charset="0"/>
              </a:rPr>
              <a:t>etapas</a:t>
            </a:r>
            <a:r>
              <a:rPr lang="es-HN" sz="2800" dirty="0">
                <a:latin typeface="Arial" pitchFamily="34" charset="0"/>
                <a:cs typeface="Arial" pitchFamily="34" charset="0"/>
              </a:rPr>
              <a:t> del proceso de la investigación para evitar fallas, </a:t>
            </a:r>
          </a:p>
          <a:p>
            <a:pPr lvl="1">
              <a:buFont typeface="Arial" pitchFamily="34" charset="0"/>
              <a:buChar char="•"/>
            </a:pPr>
            <a:r>
              <a:rPr lang="es-HN" sz="2800" dirty="0">
                <a:latin typeface="Arial" pitchFamily="34" charset="0"/>
                <a:cs typeface="Arial" pitchFamily="34" charset="0"/>
              </a:rPr>
              <a:t>La </a:t>
            </a:r>
            <a:r>
              <a:rPr lang="es-HN" sz="2800" u="sng" dirty="0">
                <a:latin typeface="Arial" pitchFamily="34" charset="0"/>
                <a:cs typeface="Arial" pitchFamily="34" charset="0"/>
              </a:rPr>
              <a:t>evaluación</a:t>
            </a:r>
            <a:r>
              <a:rPr lang="es-HN" sz="2800" dirty="0">
                <a:latin typeface="Arial" pitchFamily="34" charset="0"/>
                <a:cs typeface="Arial" pitchFamily="34" charset="0"/>
              </a:rPr>
              <a:t> de la investigación se realiza en base a los objetivos propuestos, </a:t>
            </a:r>
          </a:p>
          <a:p>
            <a:pPr lvl="1">
              <a:buFont typeface="Arial" pitchFamily="34" charset="0"/>
              <a:buChar char="•"/>
            </a:pPr>
            <a:r>
              <a:rPr lang="es-HN" sz="2800" dirty="0">
                <a:latin typeface="Arial" pitchFamily="34" charset="0"/>
                <a:cs typeface="Arial" pitchFamily="34" charset="0"/>
              </a:rPr>
              <a:t>Al final de la investigación los objetivos son identificados con los </a:t>
            </a:r>
            <a:r>
              <a:rPr lang="es-HN" sz="2800" u="sng" dirty="0">
                <a:latin typeface="Arial" pitchFamily="34" charset="0"/>
                <a:cs typeface="Arial" pitchFamily="34" charset="0"/>
              </a:rPr>
              <a:t>resultados</a:t>
            </a:r>
            <a:r>
              <a:rPr lang="es-HN" sz="2800" dirty="0">
                <a:latin typeface="Arial" pitchFamily="34" charset="0"/>
                <a:cs typeface="Arial" pitchFamily="34" charset="0"/>
              </a:rPr>
              <a:t>; </a:t>
            </a:r>
          </a:p>
          <a:p>
            <a:pPr lvl="1">
              <a:buFont typeface="Arial" pitchFamily="34" charset="0"/>
              <a:buChar char="•"/>
            </a:pPr>
            <a:r>
              <a:rPr lang="es-HN" sz="2800" dirty="0">
                <a:latin typeface="Arial" pitchFamily="34" charset="0"/>
                <a:cs typeface="Arial" pitchFamily="34" charset="0"/>
              </a:rPr>
              <a:t>Toda investigación debe </a:t>
            </a:r>
            <a:r>
              <a:rPr lang="es-HN" sz="2800" u="sng" dirty="0">
                <a:latin typeface="Arial" pitchFamily="34" charset="0"/>
                <a:cs typeface="Arial" pitchFamily="34" charset="0"/>
              </a:rPr>
              <a:t>responder</a:t>
            </a:r>
            <a:r>
              <a:rPr lang="es-HN" sz="2800" dirty="0">
                <a:latin typeface="Arial" pitchFamily="34" charset="0"/>
                <a:cs typeface="Arial" pitchFamily="34" charset="0"/>
              </a:rPr>
              <a:t> a los objetivos propuestos.</a:t>
            </a:r>
          </a:p>
          <a:p>
            <a:endParaRPr lang="es-HN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HN" sz="3600" dirty="0" err="1">
                <a:latin typeface="Arial" pitchFamily="34" charset="0"/>
                <a:cs typeface="Arial" pitchFamily="34" charset="0"/>
              </a:rPr>
              <a:t>Smart</a:t>
            </a:r>
            <a:r>
              <a:rPr lang="es-HN" sz="3600" dirty="0">
                <a:latin typeface="Arial" pitchFamily="34" charset="0"/>
                <a:cs typeface="Arial" pitchFamily="34" charset="0"/>
              </a:rPr>
              <a:t> (</a:t>
            </a:r>
            <a:r>
              <a:rPr lang="es-HN" sz="3600" dirty="0" err="1">
                <a:latin typeface="Arial" pitchFamily="34" charset="0"/>
                <a:cs typeface="Arial" pitchFamily="34" charset="0"/>
              </a:rPr>
              <a:t>marte</a:t>
            </a:r>
            <a:r>
              <a:rPr lang="es-HN" sz="3200" dirty="0">
                <a:latin typeface="Arial" pitchFamily="34" charset="0"/>
                <a:cs typeface="Arial" pitchFamily="34" charset="0"/>
              </a:rPr>
              <a:t>)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HN" sz="2800" dirty="0">
                <a:latin typeface="Arial" pitchFamily="34" charset="0"/>
                <a:cs typeface="Arial" pitchFamily="34" charset="0"/>
              </a:rPr>
              <a:t>Los objetivos deben ser  MARTE:</a:t>
            </a:r>
          </a:p>
          <a:p>
            <a:pPr algn="just"/>
            <a:r>
              <a:rPr lang="es-HN" sz="2800" dirty="0">
                <a:latin typeface="Arial" pitchFamily="34" charset="0"/>
                <a:cs typeface="Arial" pitchFamily="34" charset="0"/>
              </a:rPr>
              <a:t>&gt; </a:t>
            </a:r>
            <a:r>
              <a:rPr lang="es-HN" sz="2800" b="1" dirty="0">
                <a:latin typeface="Arial" pitchFamily="34" charset="0"/>
                <a:cs typeface="Arial" pitchFamily="34" charset="0"/>
              </a:rPr>
              <a:t>Medibles</a:t>
            </a:r>
          </a:p>
          <a:p>
            <a:pPr algn="just"/>
            <a:r>
              <a:rPr lang="es-HN" sz="2800" dirty="0">
                <a:latin typeface="Arial" pitchFamily="34" charset="0"/>
                <a:cs typeface="Arial" pitchFamily="34" charset="0"/>
              </a:rPr>
              <a:t>&gt; </a:t>
            </a:r>
            <a:r>
              <a:rPr lang="es-HN" sz="2800" b="1" dirty="0">
                <a:latin typeface="Arial" pitchFamily="34" charset="0"/>
                <a:cs typeface="Arial" pitchFamily="34" charset="0"/>
              </a:rPr>
              <a:t>Alcanzables</a:t>
            </a:r>
          </a:p>
          <a:p>
            <a:pPr algn="just"/>
            <a:r>
              <a:rPr lang="es-HN" sz="2800" dirty="0">
                <a:latin typeface="Arial" pitchFamily="34" charset="0"/>
                <a:cs typeface="Arial" pitchFamily="34" charset="0"/>
              </a:rPr>
              <a:t>&gt; </a:t>
            </a:r>
            <a:r>
              <a:rPr lang="es-HN" sz="2800" b="1" dirty="0">
                <a:latin typeface="Arial" pitchFamily="34" charset="0"/>
                <a:cs typeface="Arial" pitchFamily="34" charset="0"/>
              </a:rPr>
              <a:t>Realistas</a:t>
            </a:r>
          </a:p>
          <a:p>
            <a:pPr algn="just"/>
            <a:r>
              <a:rPr lang="es-HN" sz="2800" dirty="0">
                <a:latin typeface="Arial" pitchFamily="34" charset="0"/>
                <a:cs typeface="Arial" pitchFamily="34" charset="0"/>
              </a:rPr>
              <a:t>&gt; </a:t>
            </a:r>
            <a:r>
              <a:rPr lang="es-HN" sz="2800" b="1" dirty="0">
                <a:latin typeface="Arial" pitchFamily="34" charset="0"/>
                <a:cs typeface="Arial" pitchFamily="34" charset="0"/>
              </a:rPr>
              <a:t>Tiempo-definidos</a:t>
            </a:r>
          </a:p>
          <a:p>
            <a:pPr algn="just"/>
            <a:r>
              <a:rPr lang="es-HN" sz="2800" dirty="0">
                <a:latin typeface="Arial" pitchFamily="34" charset="0"/>
                <a:cs typeface="Arial" pitchFamily="34" charset="0"/>
              </a:rPr>
              <a:t>&gt; </a:t>
            </a:r>
            <a:r>
              <a:rPr lang="es-HN" sz="2800" b="1" dirty="0">
                <a:latin typeface="Arial" pitchFamily="34" charset="0"/>
                <a:cs typeface="Arial" pitchFamily="34" charset="0"/>
              </a:rPr>
              <a:t>Específicos</a:t>
            </a:r>
            <a:endParaRPr lang="es-HN" sz="2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HN" sz="3600" dirty="0">
                <a:latin typeface="Arial" pitchFamily="34" charset="0"/>
                <a:cs typeface="Arial" pitchFamily="34" charset="0"/>
              </a:rPr>
              <a:t>Criterios para la elaboración de objetivos</a:t>
            </a:r>
            <a:endParaRPr lang="es-HN" sz="36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09600" indent="-609600" algn="just">
              <a:lnSpc>
                <a:spcPct val="80000"/>
              </a:lnSpc>
              <a:buFontTx/>
              <a:buAutoNum type="arabicPeriod"/>
            </a:pPr>
            <a:endParaRPr lang="es-HN" sz="2400" dirty="0">
              <a:latin typeface="Arial" pitchFamily="34" charset="0"/>
              <a:cs typeface="Arial" pitchFamily="34" charset="0"/>
            </a:endParaRPr>
          </a:p>
          <a:p>
            <a:pPr marL="609600" indent="-609600" algn="just">
              <a:lnSpc>
                <a:spcPct val="80000"/>
              </a:lnSpc>
              <a:buFontTx/>
              <a:buAutoNum type="arabicPeriod"/>
            </a:pPr>
            <a:r>
              <a:rPr lang="es-HN" sz="2400" dirty="0">
                <a:latin typeface="Arial" pitchFamily="34" charset="0"/>
                <a:cs typeface="Arial" pitchFamily="34" charset="0"/>
              </a:rPr>
              <a:t>Deben estar dirigidos a los elementos básicos del problema.</a:t>
            </a:r>
          </a:p>
          <a:p>
            <a:pPr marL="609600" indent="-609600" algn="just">
              <a:lnSpc>
                <a:spcPct val="80000"/>
              </a:lnSpc>
              <a:buFontTx/>
              <a:buAutoNum type="arabicPeriod"/>
            </a:pPr>
            <a:endParaRPr lang="es-HN" sz="2400" dirty="0">
              <a:latin typeface="Arial" pitchFamily="34" charset="0"/>
              <a:cs typeface="Arial" pitchFamily="34" charset="0"/>
            </a:endParaRPr>
          </a:p>
          <a:p>
            <a:pPr marL="609600" indent="-609600" algn="just">
              <a:lnSpc>
                <a:spcPct val="80000"/>
              </a:lnSpc>
              <a:buFontTx/>
              <a:buAutoNum type="arabicPeriod"/>
            </a:pPr>
            <a:r>
              <a:rPr lang="es-HN" sz="2400" dirty="0">
                <a:latin typeface="Arial" pitchFamily="34" charset="0"/>
                <a:cs typeface="Arial" pitchFamily="34" charset="0"/>
              </a:rPr>
              <a:t>Deben ser medibles , observables y alcanzables.</a:t>
            </a:r>
          </a:p>
          <a:p>
            <a:pPr marL="609600" indent="-609600" algn="just">
              <a:lnSpc>
                <a:spcPct val="80000"/>
              </a:lnSpc>
              <a:buFontTx/>
              <a:buAutoNum type="arabicPeriod"/>
            </a:pPr>
            <a:endParaRPr lang="es-HN" sz="2400" dirty="0">
              <a:latin typeface="Arial" pitchFamily="34" charset="0"/>
              <a:cs typeface="Arial" pitchFamily="34" charset="0"/>
            </a:endParaRPr>
          </a:p>
          <a:p>
            <a:pPr marL="609600" indent="-609600" algn="just">
              <a:lnSpc>
                <a:spcPct val="80000"/>
              </a:lnSpc>
              <a:buFontTx/>
              <a:buAutoNum type="arabicPeriod"/>
            </a:pPr>
            <a:r>
              <a:rPr lang="es-HN" sz="2400" dirty="0">
                <a:latin typeface="Arial" pitchFamily="34" charset="0"/>
                <a:cs typeface="Arial" pitchFamily="34" charset="0"/>
              </a:rPr>
              <a:t>Deben ser claros y precisos.</a:t>
            </a:r>
          </a:p>
          <a:p>
            <a:pPr marL="609600" indent="-609600" algn="just">
              <a:lnSpc>
                <a:spcPct val="80000"/>
              </a:lnSpc>
              <a:buFontTx/>
              <a:buAutoNum type="arabicPeriod"/>
            </a:pPr>
            <a:endParaRPr lang="es-HN" sz="2400" dirty="0">
              <a:latin typeface="Arial" pitchFamily="34" charset="0"/>
              <a:cs typeface="Arial" pitchFamily="34" charset="0"/>
            </a:endParaRPr>
          </a:p>
          <a:p>
            <a:pPr marL="609600" indent="-609600" algn="just">
              <a:lnSpc>
                <a:spcPct val="80000"/>
              </a:lnSpc>
              <a:buFontTx/>
              <a:buAutoNum type="arabicPeriod"/>
            </a:pPr>
            <a:r>
              <a:rPr lang="es-HN" sz="2400" dirty="0">
                <a:latin typeface="Arial" pitchFamily="34" charset="0"/>
                <a:cs typeface="Arial" pitchFamily="34" charset="0"/>
              </a:rPr>
              <a:t>Deben seguir un orden metodológico o lógico.</a:t>
            </a:r>
          </a:p>
          <a:p>
            <a:pPr marL="609600" indent="-609600" algn="just">
              <a:lnSpc>
                <a:spcPct val="80000"/>
              </a:lnSpc>
              <a:buFontTx/>
              <a:buAutoNum type="arabicPeriod"/>
            </a:pPr>
            <a:endParaRPr lang="es-HN" sz="2400" dirty="0">
              <a:latin typeface="Arial" pitchFamily="34" charset="0"/>
              <a:cs typeface="Arial" pitchFamily="34" charset="0"/>
            </a:endParaRPr>
          </a:p>
          <a:p>
            <a:pPr marL="609600" indent="-609600" algn="just">
              <a:lnSpc>
                <a:spcPct val="80000"/>
              </a:lnSpc>
              <a:buFontTx/>
              <a:buAutoNum type="arabicPeriod"/>
            </a:pPr>
            <a:r>
              <a:rPr lang="es-HN" sz="2400" dirty="0">
                <a:latin typeface="Arial" pitchFamily="34" charset="0"/>
                <a:cs typeface="Arial" pitchFamily="34" charset="0"/>
              </a:rPr>
              <a:t>Deben  estar expresados con verbos en infinitivo</a:t>
            </a:r>
          </a:p>
          <a:p>
            <a:endParaRPr lang="es-HN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HN" sz="4000" b="1" dirty="0">
                <a:latin typeface="Arial" pitchFamily="34" charset="0"/>
                <a:cs typeface="Arial" pitchFamily="34" charset="0"/>
              </a:rPr>
              <a:t>Fines de los objetivos</a:t>
            </a:r>
            <a:r>
              <a:rPr lang="es-HN" b="1" dirty="0"/>
              <a:t/>
            </a:r>
            <a:br>
              <a:rPr lang="es-HN" b="1" dirty="0"/>
            </a:br>
            <a:endParaRPr lang="es-HN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80000"/>
              </a:lnSpc>
            </a:pPr>
            <a:r>
              <a:rPr lang="es-HN" sz="2800" dirty="0">
                <a:latin typeface="Arial" pitchFamily="34" charset="0"/>
                <a:cs typeface="Arial" pitchFamily="34" charset="0"/>
              </a:rPr>
              <a:t>Sirven de guía al estudio</a:t>
            </a:r>
          </a:p>
          <a:p>
            <a:pPr algn="just">
              <a:lnSpc>
                <a:spcPct val="80000"/>
              </a:lnSpc>
            </a:pPr>
            <a:r>
              <a:rPr lang="es-HN" sz="2800" dirty="0">
                <a:latin typeface="Arial" pitchFamily="34" charset="0"/>
                <a:cs typeface="Arial" pitchFamily="34" charset="0"/>
              </a:rPr>
              <a:t>Determinan los limites y amplitud del estudio</a:t>
            </a:r>
          </a:p>
          <a:p>
            <a:pPr algn="just">
              <a:lnSpc>
                <a:spcPct val="80000"/>
              </a:lnSpc>
            </a:pPr>
            <a:r>
              <a:rPr lang="es-HN" sz="2800" dirty="0">
                <a:latin typeface="Arial" pitchFamily="34" charset="0"/>
                <a:cs typeface="Arial" pitchFamily="34" charset="0"/>
              </a:rPr>
              <a:t>Orientan sobre los resultados eventuales a alcanzar</a:t>
            </a:r>
          </a:p>
          <a:p>
            <a:pPr algn="just">
              <a:lnSpc>
                <a:spcPct val="80000"/>
              </a:lnSpc>
            </a:pPr>
            <a:r>
              <a:rPr lang="es-HN" sz="2800" dirty="0">
                <a:latin typeface="Arial" pitchFamily="34" charset="0"/>
                <a:cs typeface="Arial" pitchFamily="34" charset="0"/>
              </a:rPr>
              <a:t>Permiten determinar las etapas del proceso de estudio a realizar</a:t>
            </a:r>
            <a:endParaRPr lang="es-ES" sz="2800" dirty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80000"/>
              </a:lnSpc>
            </a:pPr>
            <a:r>
              <a:rPr lang="es-ES_tradnl" sz="2800" dirty="0">
                <a:latin typeface="Arial" pitchFamily="34" charset="0"/>
                <a:cs typeface="Arial" pitchFamily="34" charset="0"/>
              </a:rPr>
              <a:t>Sitúan el problema en un contexto general</a:t>
            </a:r>
            <a:endParaRPr lang="es-ES" sz="2800" dirty="0">
              <a:latin typeface="Arial" pitchFamily="34" charset="0"/>
              <a:cs typeface="Arial" pitchFamily="34" charset="0"/>
            </a:endParaRPr>
          </a:p>
          <a:p>
            <a:endParaRPr lang="es-HN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HN" sz="5400" dirty="0">
                <a:latin typeface="Arial" pitchFamily="34" charset="0"/>
                <a:cs typeface="Arial" pitchFamily="34" charset="0"/>
              </a:rPr>
              <a:t>Clasificación</a:t>
            </a:r>
            <a:endParaRPr lang="es-HN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33400" indent="-533400"/>
            <a:r>
              <a:rPr lang="es-HN" sz="2800" b="1" dirty="0"/>
              <a:t>Por su alcance: </a:t>
            </a:r>
          </a:p>
          <a:p>
            <a:pPr marL="914400" lvl="1" indent="-457200">
              <a:buNone/>
            </a:pPr>
            <a:r>
              <a:rPr lang="es-HN" b="1" dirty="0"/>
              <a:t>	Generales </a:t>
            </a:r>
          </a:p>
          <a:p>
            <a:pPr marL="914400" lvl="1" indent="-457200">
              <a:buNone/>
            </a:pPr>
            <a:r>
              <a:rPr lang="es-HN" b="1" dirty="0"/>
              <a:t>	Específicos.</a:t>
            </a:r>
          </a:p>
          <a:p>
            <a:pPr marL="533400" indent="-533400">
              <a:buFont typeface="Arial" pitchFamily="34" charset="0"/>
              <a:buChar char="•"/>
            </a:pPr>
            <a:endParaRPr lang="es-HN" sz="900" b="1" dirty="0"/>
          </a:p>
          <a:p>
            <a:pPr marL="533400" indent="-533400">
              <a:buFont typeface="Arial" pitchFamily="34" charset="0"/>
              <a:buChar char="•"/>
            </a:pPr>
            <a:r>
              <a:rPr lang="es-HN" sz="2800" b="1" dirty="0"/>
              <a:t>Por su temporalidad:</a:t>
            </a:r>
          </a:p>
          <a:p>
            <a:pPr marL="914400" lvl="1" indent="-457200">
              <a:buNone/>
            </a:pPr>
            <a:r>
              <a:rPr lang="es-HN" b="1" dirty="0"/>
              <a:t>	Mediatos </a:t>
            </a:r>
          </a:p>
          <a:p>
            <a:pPr marL="914400" lvl="1" indent="-457200">
              <a:buNone/>
            </a:pPr>
            <a:r>
              <a:rPr lang="es-HN" b="1" dirty="0"/>
              <a:t>	Inmediatos.</a:t>
            </a:r>
          </a:p>
          <a:p>
            <a:pPr marL="533400" indent="-533400">
              <a:buFont typeface="Arial" pitchFamily="34" charset="0"/>
              <a:buChar char="•"/>
            </a:pPr>
            <a:endParaRPr lang="es-HN" sz="900" b="1" dirty="0"/>
          </a:p>
          <a:p>
            <a:pPr marL="533400" indent="-533400">
              <a:buFont typeface="Arial" pitchFamily="34" charset="0"/>
              <a:buChar char="•"/>
            </a:pPr>
            <a:r>
              <a:rPr lang="es-HN" sz="2800" b="1" dirty="0"/>
              <a:t>Por su enfoque u orientación: </a:t>
            </a:r>
          </a:p>
          <a:p>
            <a:pPr marL="914400" lvl="1" indent="-457200">
              <a:buNone/>
            </a:pPr>
            <a:r>
              <a:rPr lang="es-HN" b="1" dirty="0"/>
              <a:t>	Prácticos </a:t>
            </a:r>
          </a:p>
          <a:p>
            <a:pPr marL="914400" lvl="1" indent="-457200">
              <a:buNone/>
            </a:pPr>
            <a:r>
              <a:rPr lang="es-HN" b="1" dirty="0"/>
              <a:t>	Teóricos.</a:t>
            </a:r>
          </a:p>
          <a:p>
            <a:endParaRPr lang="es-HN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HN" sz="3600" dirty="0">
                <a:latin typeface="Arial" pitchFamily="34" charset="0"/>
                <a:cs typeface="Arial" pitchFamily="34" charset="0"/>
              </a:rPr>
              <a:t>Clasificación</a:t>
            </a:r>
            <a:r>
              <a:rPr lang="es-HN" dirty="0"/>
              <a:t> 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sz="2800" dirty="0">
                <a:latin typeface="Arial" pitchFamily="34" charset="0"/>
                <a:cs typeface="Arial" pitchFamily="34" charset="0"/>
              </a:rPr>
              <a:t>Se utilizan por lo general dos tipos de objetivos.</a:t>
            </a:r>
          </a:p>
          <a:p>
            <a:endParaRPr lang="es-ES_tradnl" dirty="0"/>
          </a:p>
          <a:p>
            <a:pPr algn="ctr"/>
            <a:r>
              <a:rPr lang="es-ES_tradnl" sz="2800" dirty="0">
                <a:latin typeface="Arial" pitchFamily="34" charset="0"/>
                <a:cs typeface="Arial" pitchFamily="34" charset="0"/>
              </a:rPr>
              <a:t>OBJETIVO GENERAL</a:t>
            </a:r>
          </a:p>
          <a:p>
            <a:pPr algn="ctr"/>
            <a:endParaRPr lang="es-ES_tradnl" sz="2800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ES_tradnl" sz="2800" dirty="0">
                <a:latin typeface="Arial" pitchFamily="34" charset="0"/>
                <a:cs typeface="Arial" pitchFamily="34" charset="0"/>
              </a:rPr>
              <a:t>OBJETIVOS ESPECIFICOS</a:t>
            </a:r>
            <a:endParaRPr lang="es-ES" sz="2800" dirty="0">
              <a:latin typeface="Arial" pitchFamily="34" charset="0"/>
              <a:cs typeface="Arial" pitchFamily="34" charset="0"/>
            </a:endParaRPr>
          </a:p>
          <a:p>
            <a:endParaRPr lang="es-HN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_tradnl" sz="4000" dirty="0">
                <a:latin typeface="Arial" pitchFamily="34" charset="0"/>
                <a:cs typeface="Arial" pitchFamily="34" charset="0"/>
              </a:rPr>
              <a:t>OBJETIVO GENERAL</a:t>
            </a:r>
            <a:r>
              <a:rPr lang="es-ES_tradnl" dirty="0"/>
              <a:t/>
            </a:r>
            <a:br>
              <a:rPr lang="es-ES_tradnl" dirty="0"/>
            </a:br>
            <a:endParaRPr lang="es-HN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</a:pPr>
            <a:r>
              <a:rPr lang="es-ES_tradnl" sz="2800" dirty="0">
                <a:latin typeface="Arial" pitchFamily="34" charset="0"/>
                <a:cs typeface="Arial" pitchFamily="34" charset="0"/>
              </a:rPr>
              <a:t>Indica lo que se pretende alcanzar al final de la investigación, se formulan en términos generales, relacionando las dos variables de estudio. </a:t>
            </a:r>
          </a:p>
          <a:p>
            <a:pPr algn="just">
              <a:lnSpc>
                <a:spcPct val="90000"/>
              </a:lnSpc>
            </a:pPr>
            <a:r>
              <a:rPr lang="es-ES_tradnl" sz="2800" dirty="0">
                <a:latin typeface="Arial" pitchFamily="34" charset="0"/>
                <a:cs typeface="Arial" pitchFamily="34" charset="0"/>
              </a:rPr>
              <a:t>Es el enunciado que  expresa la acción general (total) que se llevará acabo para efectuar la investigación</a:t>
            </a:r>
            <a:r>
              <a:rPr lang="es-ES_tradnl" sz="2800" dirty="0"/>
              <a:t>. </a:t>
            </a:r>
            <a:endParaRPr lang="es-ES_tradnl" sz="2800" dirty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90000"/>
              </a:lnSpc>
            </a:pPr>
            <a:r>
              <a:rPr lang="es-ES_tradnl" sz="2800" dirty="0">
                <a:latin typeface="Arial" pitchFamily="34" charset="0"/>
                <a:cs typeface="Arial" pitchFamily="34" charset="0"/>
              </a:rPr>
              <a:t>Además lleva consigo el fin o el propósito del estudio.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563</TotalTime>
  <Words>713</Words>
  <Application>Microsoft Office PowerPoint</Application>
  <PresentationFormat>Presentación en pantalla (4:3)</PresentationFormat>
  <Paragraphs>136</Paragraphs>
  <Slides>21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21</vt:i4>
      </vt:variant>
    </vt:vector>
  </HeadingPairs>
  <TitlesOfParts>
    <vt:vector size="27" baseType="lpstr">
      <vt:lpstr>Arial</vt:lpstr>
      <vt:lpstr>Calibri</vt:lpstr>
      <vt:lpstr>Constantia</vt:lpstr>
      <vt:lpstr>Times New Roman</vt:lpstr>
      <vt:lpstr>Wingdings 2</vt:lpstr>
      <vt:lpstr>Flujo</vt:lpstr>
      <vt:lpstr>Objetivos de Investigación</vt:lpstr>
      <vt:lpstr>Objetivos de la Investigación</vt:lpstr>
      <vt:lpstr>Presentación de PowerPoint</vt:lpstr>
      <vt:lpstr>Smart (marte)</vt:lpstr>
      <vt:lpstr>Criterios para la elaboración de objetivos</vt:lpstr>
      <vt:lpstr>Fines de los objetivos </vt:lpstr>
      <vt:lpstr>Clasificación</vt:lpstr>
      <vt:lpstr>Clasificación </vt:lpstr>
      <vt:lpstr>OBJETIVO GENERAL </vt:lpstr>
      <vt:lpstr>OBJETIVOS ESPECIFICOS. </vt:lpstr>
      <vt:lpstr>Como formular objetivos:</vt:lpstr>
      <vt:lpstr> Verbos utilizados en  objetivos generales </vt:lpstr>
      <vt:lpstr>Ejemplos de verbos usados en objetivos específicos</vt:lpstr>
      <vt:lpstr>Verbos que,   DEBEN EVITARSE </vt:lpstr>
      <vt:lpstr>Los errores más comunes en la definición de los objetivos son:</vt:lpstr>
      <vt:lpstr>Ejemplos de objetivos</vt:lpstr>
      <vt:lpstr>Ejemplos de objetivos</vt:lpstr>
      <vt:lpstr>Titulo</vt:lpstr>
      <vt:lpstr>Objetivo general</vt:lpstr>
      <vt:lpstr>Objetivos específicos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OBJETIVOS</dc:title>
  <dc:creator>Inspiron</dc:creator>
  <cp:lastModifiedBy>ELEONORA</cp:lastModifiedBy>
  <cp:revision>44</cp:revision>
  <dcterms:created xsi:type="dcterms:W3CDTF">2015-04-20T13:36:47Z</dcterms:created>
  <dcterms:modified xsi:type="dcterms:W3CDTF">2020-02-06T22:53:29Z</dcterms:modified>
</cp:coreProperties>
</file>