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81" r:id="rId4"/>
    <p:sldId id="277" r:id="rId5"/>
    <p:sldId id="283" r:id="rId6"/>
    <p:sldId id="267" r:id="rId7"/>
    <p:sldId id="282" r:id="rId8"/>
    <p:sldId id="269" r:id="rId9"/>
    <p:sldId id="270" r:id="rId10"/>
    <p:sldId id="271" r:id="rId11"/>
    <p:sldId id="284" r:id="rId12"/>
    <p:sldId id="273" r:id="rId13"/>
    <p:sldId id="274" r:id="rId14"/>
    <p:sldId id="285" r:id="rId15"/>
    <p:sldId id="289" r:id="rId16"/>
    <p:sldId id="275" r:id="rId17"/>
    <p:sldId id="286" r:id="rId18"/>
    <p:sldId id="290" r:id="rId19"/>
    <p:sldId id="291" r:id="rId20"/>
    <p:sldId id="293" r:id="rId21"/>
    <p:sldId id="280" r:id="rId22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BB0893-4B8D-4488-8BEA-D537CF444264}" type="datetimeFigureOut">
              <a:rPr lang="es-HN" smtClean="0"/>
              <a:pPr/>
              <a:t>6/2/2020</a:t>
            </a:fld>
            <a:endParaRPr lang="es-HN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42CEF9-C739-4648-AA51-A2E7AD25AF1F}" type="slidenum">
              <a:rPr lang="es-HN" smtClean="0"/>
              <a:pPr/>
              <a:t>‹Nº›</a:t>
            </a:fld>
            <a:endParaRPr lang="es-HN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2857519"/>
          </a:xfrm>
        </p:spPr>
        <p:txBody>
          <a:bodyPr/>
          <a:lstStyle/>
          <a:p>
            <a:r>
              <a:rPr lang="es-HN" dirty="0"/>
              <a:t>Objetivos de Investigación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es-HN" dirty="0"/>
          </a:p>
          <a:p>
            <a:pPr marR="0">
              <a:lnSpc>
                <a:spcPct val="80000"/>
              </a:lnSpc>
            </a:pPr>
            <a:endParaRPr lang="es-HN" dirty="0"/>
          </a:p>
          <a:p>
            <a:pPr marR="0">
              <a:lnSpc>
                <a:spcPct val="80000"/>
              </a:lnSpc>
            </a:pPr>
            <a:r>
              <a:rPr lang="es-HN" dirty="0"/>
              <a:t>Dra. Eleonora Espinoza</a:t>
            </a:r>
            <a:endParaRPr lang="es-ES" dirty="0"/>
          </a:p>
          <a:p>
            <a:pPr marR="0">
              <a:lnSpc>
                <a:spcPct val="80000"/>
              </a:lnSpc>
            </a:pPr>
            <a:r>
              <a:rPr lang="es-HN" dirty="0"/>
              <a:t>Febrero  2020</a:t>
            </a:r>
          </a:p>
          <a:p>
            <a:pPr marR="0">
              <a:lnSpc>
                <a:spcPct val="80000"/>
              </a:lnSpc>
            </a:pPr>
            <a:endParaRPr lang="es-ES" dirty="0"/>
          </a:p>
          <a:p>
            <a:endParaRPr lang="es-H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dirty="0">
                <a:latin typeface="Arial" pitchFamily="34" charset="0"/>
                <a:cs typeface="Arial" pitchFamily="34" charset="0"/>
              </a:rPr>
              <a:t>OBJETIVOS ESPECIFICOS</a:t>
            </a:r>
            <a:r>
              <a:rPr lang="es-ES_tradnl" dirty="0"/>
              <a:t>.</a:t>
            </a:r>
            <a:br>
              <a:rPr lang="es-ES_tradnl" dirty="0"/>
            </a:b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s-ES_tradnl" dirty="0"/>
          </a:p>
          <a:p>
            <a:pPr algn="just">
              <a:lnSpc>
                <a:spcPct val="8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Señalan los logros correspondientes a cada una de las partes en que se haya dividido el problema</a:t>
            </a:r>
          </a:p>
          <a:p>
            <a:pPr algn="just">
              <a:lnSpc>
                <a:spcPct val="80000"/>
              </a:lnSpc>
            </a:pPr>
            <a:endParaRPr lang="es-ES_tradnl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El objetivo general para ser llevado a cabo, tiene que ser desglosado en una serie de acciones o actividades particulares menores</a:t>
            </a:r>
            <a:r>
              <a:rPr lang="es-ES_tradnl" dirty="0"/>
              <a:t>.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 formular objetivos:</a:t>
            </a:r>
            <a:endParaRPr lang="es-HN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s-HN" sz="2800" b="1" dirty="0">
                <a:latin typeface="Times New Roman" charset="0"/>
              </a:rPr>
              <a:t> Desde el punto de vista de la redacción de los objetivos es recomendable elaborarlos en </a:t>
            </a:r>
            <a:r>
              <a:rPr lang="es-H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forma numerada</a:t>
            </a:r>
            <a:r>
              <a:rPr lang="es-HN" sz="2800" b="1" dirty="0">
                <a:latin typeface="Times New Roman" charset="0"/>
              </a:rPr>
              <a:t> y comenzando con un </a:t>
            </a:r>
            <a:r>
              <a:rPr lang="es-H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verbo en infinitivo</a:t>
            </a:r>
          </a:p>
          <a:p>
            <a:pPr eaLnBrk="0" hangingPunct="0">
              <a:defRPr/>
            </a:pPr>
            <a:r>
              <a:rPr lang="es-HN" sz="2800" b="1" dirty="0">
                <a:latin typeface="Times New Roman" charset="0"/>
              </a:rPr>
              <a:t>Estos deben ser </a:t>
            </a:r>
            <a:r>
              <a:rPr lang="es-H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verificables y medibles</a:t>
            </a:r>
            <a:r>
              <a:rPr lang="es-HN" sz="2800" b="1" dirty="0">
                <a:latin typeface="Times New Roman" charset="0"/>
              </a:rPr>
              <a:t>; deben ser </a:t>
            </a:r>
            <a:r>
              <a:rPr lang="es-H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formulados por separado</a:t>
            </a:r>
            <a:r>
              <a:rPr lang="es-H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 </a:t>
            </a:r>
            <a:r>
              <a:rPr lang="es-HN" sz="2800" b="1" dirty="0">
                <a:latin typeface="Times New Roman" charset="0"/>
              </a:rPr>
              <a:t>de acuerdo a cada uno de los fines deseados.</a:t>
            </a:r>
            <a:endParaRPr lang="es-H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sz="4000" dirty="0">
                <a:latin typeface="Arial" pitchFamily="34" charset="0"/>
                <a:cs typeface="Arial" pitchFamily="34" charset="0"/>
              </a:rPr>
              <a:t>Verbos utilizados en  objetivos generales</a:t>
            </a:r>
            <a:r>
              <a:rPr lang="es-HN" dirty="0"/>
              <a:t/>
            </a:r>
            <a:br>
              <a:rPr lang="es-HN" dirty="0"/>
            </a:b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Valorar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Evaluar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Orientar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Relacionar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Aplicar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Organizar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Aplicar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Seleccionar</a:t>
            </a:r>
          </a:p>
          <a:p>
            <a:pPr>
              <a:lnSpc>
                <a:spcPct val="8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Sintetizar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latin typeface="Arial" pitchFamily="34" charset="0"/>
                <a:cs typeface="Arial" pitchFamily="34" charset="0"/>
              </a:rPr>
              <a:t>Ejemplos de verbos usados en objetivos específicos</a:t>
            </a:r>
            <a:endParaRPr lang="es-H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Definir                  	Ejemplificar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Describir              	Descubrir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Identificar             	Diseñar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Enumerar             	Planificar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Inferir                   	Ordenar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Explicar                	Integrar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Interpretar            	Proponer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Generalizar          	Justificar</a:t>
            </a: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Fundamentar</a:t>
            </a:r>
            <a:endParaRPr lang="es-H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>
                <a:latin typeface="Arial" pitchFamily="34" charset="0"/>
                <a:cs typeface="Arial" pitchFamily="34" charset="0"/>
              </a:rPr>
              <a:t>Verbos que,   </a:t>
            </a:r>
            <a:r>
              <a:rPr lang="es-ES_tradnl" sz="3600" b="1" dirty="0">
                <a:latin typeface="Arial" pitchFamily="34" charset="0"/>
                <a:cs typeface="Arial" pitchFamily="34" charset="0"/>
              </a:rPr>
              <a:t>DEBEN EVITARSE</a:t>
            </a:r>
            <a:br>
              <a:rPr lang="es-ES_tradnl" sz="3600" b="1" dirty="0">
                <a:latin typeface="Arial" pitchFamily="34" charset="0"/>
                <a:cs typeface="Arial" pitchFamily="34" charset="0"/>
              </a:rPr>
            </a:br>
            <a:endParaRPr lang="es-H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Apreciar  			• Disfrutar</a:t>
            </a:r>
          </a:p>
          <a:p>
            <a:r>
              <a:rPr lang="es-ES_tradnl" b="1" dirty="0"/>
              <a:t>Conocer 			• Enseñar</a:t>
            </a:r>
          </a:p>
          <a:p>
            <a:r>
              <a:rPr lang="es-ES_tradnl" b="1" dirty="0"/>
              <a:t>Comprender</a:t>
            </a:r>
          </a:p>
          <a:p>
            <a:r>
              <a:rPr lang="es-ES_tradnl" b="1" dirty="0"/>
              <a:t>Entender</a:t>
            </a:r>
          </a:p>
          <a:p>
            <a:r>
              <a:rPr lang="es-ES_tradnl" b="1" dirty="0"/>
              <a:t>Creer</a:t>
            </a:r>
          </a:p>
          <a:p>
            <a:r>
              <a:rPr lang="es-ES_tradnl" b="1" dirty="0"/>
              <a:t>Desear</a:t>
            </a:r>
            <a:endParaRPr lang="es-H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Los errores más comunes en la definición de los objetivos son:</a:t>
            </a:r>
            <a:endParaRPr lang="es-HN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Ser demasiado amplios y generalizados.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Objetivos específicos no contenidos en los generales.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Confusión entre objetivos y políticas o planes para llegar a lo que es la finalidad práctica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Falta de relación entre los objetivos, el marco teórico y la metodología: los objetivos son el destino de la investigación ; el marco teórico, el terreno y la metodología, el camino a seguir</a:t>
            </a:r>
          </a:p>
        </p:txBody>
      </p:sp>
    </p:spTree>
    <p:extLst>
      <p:ext uri="{BB962C8B-B14F-4D97-AF65-F5344CB8AC3E}">
        <p14:creationId xmlns:p14="http://schemas.microsoft.com/office/powerpoint/2010/main" val="1603959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latin typeface="Arial" pitchFamily="34" charset="0"/>
                <a:cs typeface="Arial" pitchFamily="34" charset="0"/>
              </a:rPr>
              <a:t>Ejemplos de objetivos</a:t>
            </a:r>
            <a:endParaRPr lang="es-H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Caracterizar la población estudiada según edad, sexo, estado civil, condición socioeconómica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Determinar en que sexo se da el bajo rendimiento académico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Identificar los factores  que  inciden en el bajo rendimiento académico 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Establecer la relación entre factores socioculturales  que inciden en el bajo rendimiento académico</a:t>
            </a:r>
          </a:p>
          <a:p>
            <a:pPr algn="just"/>
            <a:endParaRPr lang="es-H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>
                <a:solidFill>
                  <a:schemeClr val="tx1"/>
                </a:solidFill>
              </a:rPr>
              <a:t>Ejemplos de 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sz="2400" dirty="0"/>
              <a:t>Identificar las conductas de la población adulta, frente a la presencia de cisticercosis  en un miembro de su comunidad.</a:t>
            </a:r>
          </a:p>
          <a:p>
            <a:pPr>
              <a:buFontTx/>
              <a:buNone/>
            </a:pPr>
            <a:endParaRPr lang="es-HN" sz="800" dirty="0"/>
          </a:p>
          <a:p>
            <a:r>
              <a:rPr lang="es-HN" sz="2400" dirty="0"/>
              <a:t>Categorizar los factores que condicionan el embarazo en adolescentes</a:t>
            </a:r>
          </a:p>
          <a:p>
            <a:endParaRPr lang="es-HN" sz="800" dirty="0"/>
          </a:p>
          <a:p>
            <a:r>
              <a:rPr lang="es-HN" sz="2400" dirty="0"/>
              <a:t>Determinar los factores de riesgo para mortalidad materna</a:t>
            </a:r>
          </a:p>
          <a:p>
            <a:pPr>
              <a:buFontTx/>
              <a:buNone/>
            </a:pPr>
            <a:endParaRPr lang="es-HN" sz="800" dirty="0"/>
          </a:p>
          <a:p>
            <a:r>
              <a:rPr lang="es-HN" sz="2400" dirty="0"/>
              <a:t>Lograr la comprobación de las hipótesis en el estudio de la delincuencia juvenil</a:t>
            </a:r>
            <a:endParaRPr lang="es-H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Titulo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HN" b="1" dirty="0"/>
          </a:p>
          <a:p>
            <a:pPr marL="0" lvl="0" indent="0" algn="just">
              <a:buNone/>
            </a:pPr>
            <a:r>
              <a:rPr lang="es-HN" b="1" dirty="0"/>
              <a:t>PREVALENCIA DE  ACNÉ Y SU ASOCIACION CON </a:t>
            </a:r>
          </a:p>
          <a:p>
            <a:pPr marL="0" lvl="0" indent="0" algn="just">
              <a:buNone/>
            </a:pPr>
            <a:r>
              <a:rPr lang="es-HN" b="1" dirty="0"/>
              <a:t>DEPRESION Y CALIDAD DE VIDA EN ADOLESCENTES </a:t>
            </a:r>
            <a:r>
              <a:rPr lang="es-HN" sz="3600" dirty="0"/>
              <a:t>12-17</a:t>
            </a:r>
            <a:r>
              <a:rPr lang="es-HN" b="1" dirty="0"/>
              <a:t> AÑOS DEL SECTOR EDUCATIVO FORMAL PÚBLICO” Octubre   </a:t>
            </a:r>
            <a:r>
              <a:rPr lang="es-HN" sz="3600" dirty="0"/>
              <a:t>2019</a:t>
            </a:r>
            <a:r>
              <a:rPr lang="es-HN" b="1" dirty="0"/>
              <a:t>-Octubre  </a:t>
            </a:r>
            <a:r>
              <a:rPr lang="es-HN" sz="3600" dirty="0"/>
              <a:t>2020</a:t>
            </a:r>
          </a:p>
          <a:p>
            <a:pPr algn="just"/>
            <a:endParaRPr lang="es-HN" dirty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564051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s-ES" dirty="0"/>
              <a:t>Objetivo general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8686800" cy="46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altLang="es-ES" sz="2800" dirty="0"/>
          </a:p>
          <a:p>
            <a:pPr marL="0" indent="0">
              <a:buNone/>
            </a:pPr>
            <a:endParaRPr lang="es-MX" altLang="es-ES" sz="2800" dirty="0"/>
          </a:p>
          <a:p>
            <a:r>
              <a:rPr lang="es-HN" dirty="0"/>
              <a:t>Determinar la prevalencia de acné y su asociación con depresión y calidad de vida en adolescentes 12-17 años del sector educativo formal público, en el periodo octubre 2019-octubre 2020. </a:t>
            </a:r>
          </a:p>
          <a:p>
            <a:endParaRPr lang="es-HN" dirty="0"/>
          </a:p>
        </p:txBody>
      </p:sp>
      <p:sp>
        <p:nvSpPr>
          <p:cNvPr id="4" name="3 Rectángulo"/>
          <p:cNvSpPr/>
          <p:nvPr/>
        </p:nvSpPr>
        <p:spPr>
          <a:xfrm>
            <a:off x="251520" y="1628800"/>
            <a:ext cx="84969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HN" dirty="0"/>
          </a:p>
          <a:p>
            <a:pPr algn="just"/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24120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3600" dirty="0">
                <a:latin typeface="Arial" pitchFamily="34" charset="0"/>
                <a:cs typeface="Arial" pitchFamily="34" charset="0"/>
              </a:rPr>
              <a:t>Objetivos de la Investigación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Los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objetivos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vinculados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con los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otros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momentos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la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investigación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Deben ser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suficientemente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Especificos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indicar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con precision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variables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estudiar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debe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establecer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relación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estrecha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entre el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planteamiento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problema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 los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objetivos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estudio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s-H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Objetivos específicos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HN" dirty="0"/>
              <a:t>Determinar las características socio-demográficas de la población estudiada </a:t>
            </a:r>
          </a:p>
          <a:p>
            <a:pPr lvl="0"/>
            <a:r>
              <a:rPr lang="es-HN" dirty="0"/>
              <a:t>Determinar la prevalencia de acné y depresión en adolescentes 12 - 17 años. </a:t>
            </a:r>
          </a:p>
          <a:p>
            <a:pPr lvl="0"/>
            <a:r>
              <a:rPr lang="es-HN" dirty="0"/>
              <a:t>Caracterizar la calidad de vida de los adolescentes participantes.</a:t>
            </a:r>
          </a:p>
          <a:p>
            <a:pPr lvl="0"/>
            <a:r>
              <a:rPr lang="es-MX" dirty="0"/>
              <a:t>Establecer la asociación entre acné, depresión y calidad de vida</a:t>
            </a:r>
            <a:endParaRPr lang="es-HN" dirty="0"/>
          </a:p>
          <a:p>
            <a:pPr lvl="0"/>
            <a:r>
              <a:rPr lang="es-MX" dirty="0"/>
              <a:t>Identificar los factores sociodemográficos (sexo, edad) y severidad del acné que modifican esta asociación </a:t>
            </a:r>
            <a:endParaRPr lang="es-HN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300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 dirty="0"/>
          </a:p>
          <a:p>
            <a:endParaRPr lang="es-HN" dirty="0"/>
          </a:p>
          <a:p>
            <a:endParaRPr lang="es-HN" dirty="0"/>
          </a:p>
          <a:p>
            <a:endParaRPr lang="es-HN" dirty="0"/>
          </a:p>
          <a:p>
            <a:pPr algn="ctr">
              <a:buNone/>
            </a:pPr>
            <a:r>
              <a:rPr lang="es-HN" sz="4800" dirty="0">
                <a:latin typeface="Arial" pitchFamily="34" charset="0"/>
                <a:cs typeface="Arial" pitchFamily="34" charset="0"/>
              </a:rPr>
              <a:t>GRACIAS!!!!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Deben </a:t>
            </a:r>
            <a:r>
              <a:rPr lang="es-HN" sz="2800" u="sng" dirty="0">
                <a:latin typeface="Arial" pitchFamily="34" charset="0"/>
                <a:cs typeface="Arial" pitchFamily="34" charset="0"/>
              </a:rPr>
              <a:t>revisarse</a:t>
            </a:r>
            <a:r>
              <a:rPr lang="es-HN" sz="2800" dirty="0">
                <a:latin typeface="Arial" pitchFamily="34" charset="0"/>
                <a:cs typeface="Arial" pitchFamily="34" charset="0"/>
              </a:rPr>
              <a:t> en cada una de las </a:t>
            </a:r>
            <a:r>
              <a:rPr lang="es-HN" sz="2800" u="sng" dirty="0">
                <a:latin typeface="Arial" pitchFamily="34" charset="0"/>
                <a:cs typeface="Arial" pitchFamily="34" charset="0"/>
              </a:rPr>
              <a:t>etapas</a:t>
            </a:r>
            <a:r>
              <a:rPr lang="es-HN" sz="2800" dirty="0">
                <a:latin typeface="Arial" pitchFamily="34" charset="0"/>
                <a:cs typeface="Arial" pitchFamily="34" charset="0"/>
              </a:rPr>
              <a:t> del proceso de la investigación para evitar fallas, </a:t>
            </a:r>
          </a:p>
          <a:p>
            <a:pPr lvl="1">
              <a:buFont typeface="Arial" pitchFamily="34" charset="0"/>
              <a:buChar char="•"/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La </a:t>
            </a:r>
            <a:r>
              <a:rPr lang="es-HN" sz="2800" u="sng" dirty="0">
                <a:latin typeface="Arial" pitchFamily="34" charset="0"/>
                <a:cs typeface="Arial" pitchFamily="34" charset="0"/>
              </a:rPr>
              <a:t>evaluación</a:t>
            </a:r>
            <a:r>
              <a:rPr lang="es-HN" sz="2800" dirty="0">
                <a:latin typeface="Arial" pitchFamily="34" charset="0"/>
                <a:cs typeface="Arial" pitchFamily="34" charset="0"/>
              </a:rPr>
              <a:t> de la investigación se realiza en base a los objetivos propuestos, </a:t>
            </a:r>
          </a:p>
          <a:p>
            <a:pPr lvl="1">
              <a:buFont typeface="Arial" pitchFamily="34" charset="0"/>
              <a:buChar char="•"/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Al final de la investigación los objetivos son identificados con los </a:t>
            </a:r>
            <a:r>
              <a:rPr lang="es-HN" sz="2800" u="sng" dirty="0">
                <a:latin typeface="Arial" pitchFamily="34" charset="0"/>
                <a:cs typeface="Arial" pitchFamily="34" charset="0"/>
              </a:rPr>
              <a:t>resultados</a:t>
            </a:r>
            <a:r>
              <a:rPr lang="es-HN" sz="2800" dirty="0">
                <a:latin typeface="Arial" pitchFamily="34" charset="0"/>
                <a:cs typeface="Arial" pitchFamily="34" charset="0"/>
              </a:rPr>
              <a:t>; </a:t>
            </a:r>
          </a:p>
          <a:p>
            <a:pPr lvl="1">
              <a:buFont typeface="Arial" pitchFamily="34" charset="0"/>
              <a:buChar char="•"/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Toda investigación debe </a:t>
            </a:r>
            <a:r>
              <a:rPr lang="es-HN" sz="2800" u="sng" dirty="0">
                <a:latin typeface="Arial" pitchFamily="34" charset="0"/>
                <a:cs typeface="Arial" pitchFamily="34" charset="0"/>
              </a:rPr>
              <a:t>responder</a:t>
            </a:r>
            <a:r>
              <a:rPr lang="es-HN" sz="2800" dirty="0">
                <a:latin typeface="Arial" pitchFamily="34" charset="0"/>
                <a:cs typeface="Arial" pitchFamily="34" charset="0"/>
              </a:rPr>
              <a:t> a los objetivos propuestos.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3600" dirty="0" err="1">
                <a:latin typeface="Arial" pitchFamily="34" charset="0"/>
                <a:cs typeface="Arial" pitchFamily="34" charset="0"/>
              </a:rPr>
              <a:t>Smart</a:t>
            </a:r>
            <a:r>
              <a:rPr lang="es-HN" sz="3600" dirty="0">
                <a:latin typeface="Arial" pitchFamily="34" charset="0"/>
                <a:cs typeface="Arial" pitchFamily="34" charset="0"/>
              </a:rPr>
              <a:t> (</a:t>
            </a:r>
            <a:r>
              <a:rPr lang="es-HN" sz="3600" dirty="0" err="1">
                <a:latin typeface="Arial" pitchFamily="34" charset="0"/>
                <a:cs typeface="Arial" pitchFamily="34" charset="0"/>
              </a:rPr>
              <a:t>marte</a:t>
            </a:r>
            <a:r>
              <a:rPr lang="es-HN" sz="32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HN" sz="2800" dirty="0">
                <a:latin typeface="Arial" pitchFamily="34" charset="0"/>
                <a:cs typeface="Arial" pitchFamily="34" charset="0"/>
              </a:rPr>
              <a:t>Los objetivos deben ser  MARTE:</a:t>
            </a:r>
          </a:p>
          <a:p>
            <a:pPr algn="just"/>
            <a:r>
              <a:rPr lang="es-HN" sz="2800" dirty="0">
                <a:latin typeface="Arial" pitchFamily="34" charset="0"/>
                <a:cs typeface="Arial" pitchFamily="34" charset="0"/>
              </a:rPr>
              <a:t>&gt; </a:t>
            </a:r>
            <a:r>
              <a:rPr lang="es-HN" sz="2800" b="1" dirty="0">
                <a:latin typeface="Arial" pitchFamily="34" charset="0"/>
                <a:cs typeface="Arial" pitchFamily="34" charset="0"/>
              </a:rPr>
              <a:t>Medibles</a:t>
            </a:r>
          </a:p>
          <a:p>
            <a:pPr algn="just"/>
            <a:r>
              <a:rPr lang="es-HN" sz="2800" dirty="0">
                <a:latin typeface="Arial" pitchFamily="34" charset="0"/>
                <a:cs typeface="Arial" pitchFamily="34" charset="0"/>
              </a:rPr>
              <a:t>&gt; </a:t>
            </a:r>
            <a:r>
              <a:rPr lang="es-HN" sz="2800" b="1" dirty="0">
                <a:latin typeface="Arial" pitchFamily="34" charset="0"/>
                <a:cs typeface="Arial" pitchFamily="34" charset="0"/>
              </a:rPr>
              <a:t>Alcanzables</a:t>
            </a:r>
          </a:p>
          <a:p>
            <a:pPr algn="just"/>
            <a:r>
              <a:rPr lang="es-HN" sz="2800" dirty="0">
                <a:latin typeface="Arial" pitchFamily="34" charset="0"/>
                <a:cs typeface="Arial" pitchFamily="34" charset="0"/>
              </a:rPr>
              <a:t>&gt; </a:t>
            </a:r>
            <a:r>
              <a:rPr lang="es-HN" sz="2800" b="1" dirty="0">
                <a:latin typeface="Arial" pitchFamily="34" charset="0"/>
                <a:cs typeface="Arial" pitchFamily="34" charset="0"/>
              </a:rPr>
              <a:t>Realistas</a:t>
            </a:r>
          </a:p>
          <a:p>
            <a:pPr algn="just"/>
            <a:r>
              <a:rPr lang="es-HN" sz="2800" dirty="0">
                <a:latin typeface="Arial" pitchFamily="34" charset="0"/>
                <a:cs typeface="Arial" pitchFamily="34" charset="0"/>
              </a:rPr>
              <a:t>&gt; </a:t>
            </a:r>
            <a:r>
              <a:rPr lang="es-HN" sz="2800" b="1" dirty="0">
                <a:latin typeface="Arial" pitchFamily="34" charset="0"/>
                <a:cs typeface="Arial" pitchFamily="34" charset="0"/>
              </a:rPr>
              <a:t>Tiempo-definidos</a:t>
            </a:r>
          </a:p>
          <a:p>
            <a:pPr algn="just"/>
            <a:r>
              <a:rPr lang="es-HN" sz="2800" dirty="0">
                <a:latin typeface="Arial" pitchFamily="34" charset="0"/>
                <a:cs typeface="Arial" pitchFamily="34" charset="0"/>
              </a:rPr>
              <a:t>&gt; </a:t>
            </a:r>
            <a:r>
              <a:rPr lang="es-HN" sz="2800" b="1" dirty="0">
                <a:latin typeface="Arial" pitchFamily="34" charset="0"/>
                <a:cs typeface="Arial" pitchFamily="34" charset="0"/>
              </a:rPr>
              <a:t>Específicos</a:t>
            </a:r>
            <a:endParaRPr lang="es-H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3600" dirty="0">
                <a:latin typeface="Arial" pitchFamily="34" charset="0"/>
                <a:cs typeface="Arial" pitchFamily="34" charset="0"/>
              </a:rPr>
              <a:t>Criterios para la elaboración de objetivos</a:t>
            </a:r>
            <a:endParaRPr lang="es-HN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es-HN" sz="2400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HN" sz="2400" dirty="0">
                <a:latin typeface="Arial" pitchFamily="34" charset="0"/>
                <a:cs typeface="Arial" pitchFamily="34" charset="0"/>
              </a:rPr>
              <a:t>Deben estar dirigidos a los elementos básicos del problema.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es-HN" sz="2400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HN" sz="2400" dirty="0">
                <a:latin typeface="Arial" pitchFamily="34" charset="0"/>
                <a:cs typeface="Arial" pitchFamily="34" charset="0"/>
              </a:rPr>
              <a:t>Deben ser medibles , observables y alcanzables.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es-HN" sz="2400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HN" sz="2400" dirty="0">
                <a:latin typeface="Arial" pitchFamily="34" charset="0"/>
                <a:cs typeface="Arial" pitchFamily="34" charset="0"/>
              </a:rPr>
              <a:t>Deben ser claros y precisos.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es-HN" sz="2400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HN" sz="2400" dirty="0">
                <a:latin typeface="Arial" pitchFamily="34" charset="0"/>
                <a:cs typeface="Arial" pitchFamily="34" charset="0"/>
              </a:rPr>
              <a:t>Deben seguir un orden metodológico o lógico.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es-HN" sz="2400" dirty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s-HN" sz="2400" dirty="0">
                <a:latin typeface="Arial" pitchFamily="34" charset="0"/>
                <a:cs typeface="Arial" pitchFamily="34" charset="0"/>
              </a:rPr>
              <a:t>Deben  estar expresados con verbos en infinitivo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HN" sz="4000" b="1" dirty="0">
                <a:latin typeface="Arial" pitchFamily="34" charset="0"/>
                <a:cs typeface="Arial" pitchFamily="34" charset="0"/>
              </a:rPr>
              <a:t>Fines de los objetivos</a:t>
            </a:r>
            <a:r>
              <a:rPr lang="es-HN" b="1" dirty="0"/>
              <a:t/>
            </a:r>
            <a:br>
              <a:rPr lang="es-HN" b="1" dirty="0"/>
            </a:b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Sirven de guía al estudio</a:t>
            </a:r>
          </a:p>
          <a:p>
            <a:pPr algn="just">
              <a:lnSpc>
                <a:spcPct val="80000"/>
              </a:lnSpc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Determinan los limites y amplitud del estudio</a:t>
            </a:r>
          </a:p>
          <a:p>
            <a:pPr algn="just">
              <a:lnSpc>
                <a:spcPct val="80000"/>
              </a:lnSpc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Orientan sobre los resultados eventuales a alcanzar</a:t>
            </a:r>
          </a:p>
          <a:p>
            <a:pPr algn="just">
              <a:lnSpc>
                <a:spcPct val="80000"/>
              </a:lnSpc>
            </a:pPr>
            <a:r>
              <a:rPr lang="es-HN" sz="2800" dirty="0">
                <a:latin typeface="Arial" pitchFamily="34" charset="0"/>
                <a:cs typeface="Arial" pitchFamily="34" charset="0"/>
              </a:rPr>
              <a:t>Permiten determinar las etapas del proceso de estudio a realizar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Sitúan el problema en un contexto general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H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sz="5400" dirty="0">
                <a:latin typeface="Arial" pitchFamily="34" charset="0"/>
                <a:cs typeface="Arial" pitchFamily="34" charset="0"/>
              </a:rPr>
              <a:t>Clasificación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/>
            <a:r>
              <a:rPr lang="es-HN" sz="2800" b="1" dirty="0"/>
              <a:t>Por su alcance: </a:t>
            </a:r>
          </a:p>
          <a:p>
            <a:pPr marL="914400" lvl="1" indent="-457200">
              <a:buNone/>
            </a:pPr>
            <a:r>
              <a:rPr lang="es-HN" b="1" dirty="0"/>
              <a:t>	Generales </a:t>
            </a:r>
          </a:p>
          <a:p>
            <a:pPr marL="914400" lvl="1" indent="-457200">
              <a:buNone/>
            </a:pPr>
            <a:r>
              <a:rPr lang="es-HN" b="1" dirty="0"/>
              <a:t>	Específicos.</a:t>
            </a:r>
          </a:p>
          <a:p>
            <a:pPr marL="533400" indent="-533400">
              <a:buFont typeface="Arial" pitchFamily="34" charset="0"/>
              <a:buChar char="•"/>
            </a:pPr>
            <a:endParaRPr lang="es-HN" sz="900" b="1" dirty="0"/>
          </a:p>
          <a:p>
            <a:pPr marL="533400" indent="-533400">
              <a:buFont typeface="Arial" pitchFamily="34" charset="0"/>
              <a:buChar char="•"/>
            </a:pPr>
            <a:r>
              <a:rPr lang="es-HN" sz="2800" b="1" dirty="0"/>
              <a:t>Por su temporalidad:</a:t>
            </a:r>
          </a:p>
          <a:p>
            <a:pPr marL="914400" lvl="1" indent="-457200">
              <a:buNone/>
            </a:pPr>
            <a:r>
              <a:rPr lang="es-HN" b="1" dirty="0"/>
              <a:t>	Mediatos </a:t>
            </a:r>
          </a:p>
          <a:p>
            <a:pPr marL="914400" lvl="1" indent="-457200">
              <a:buNone/>
            </a:pPr>
            <a:r>
              <a:rPr lang="es-HN" b="1" dirty="0"/>
              <a:t>	Inmediatos.</a:t>
            </a:r>
          </a:p>
          <a:p>
            <a:pPr marL="533400" indent="-533400">
              <a:buFont typeface="Arial" pitchFamily="34" charset="0"/>
              <a:buChar char="•"/>
            </a:pPr>
            <a:endParaRPr lang="es-HN" sz="900" b="1" dirty="0"/>
          </a:p>
          <a:p>
            <a:pPr marL="533400" indent="-533400">
              <a:buFont typeface="Arial" pitchFamily="34" charset="0"/>
              <a:buChar char="•"/>
            </a:pPr>
            <a:r>
              <a:rPr lang="es-HN" sz="2800" b="1" dirty="0"/>
              <a:t>Por su enfoque u orientación: </a:t>
            </a:r>
          </a:p>
          <a:p>
            <a:pPr marL="914400" lvl="1" indent="-457200">
              <a:buNone/>
            </a:pPr>
            <a:r>
              <a:rPr lang="es-HN" b="1" dirty="0"/>
              <a:t>	Prácticos </a:t>
            </a:r>
          </a:p>
          <a:p>
            <a:pPr marL="914400" lvl="1" indent="-457200">
              <a:buNone/>
            </a:pPr>
            <a:r>
              <a:rPr lang="es-HN" b="1" dirty="0"/>
              <a:t>	Teóricos.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sz="3600" dirty="0">
                <a:latin typeface="Arial" pitchFamily="34" charset="0"/>
                <a:cs typeface="Arial" pitchFamily="34" charset="0"/>
              </a:rPr>
              <a:t>Clasificación</a:t>
            </a:r>
            <a:r>
              <a:rPr lang="es-HN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>
                <a:latin typeface="Arial" pitchFamily="34" charset="0"/>
                <a:cs typeface="Arial" pitchFamily="34" charset="0"/>
              </a:rPr>
              <a:t>Se utilizan por lo general dos tipos de objetivos.</a:t>
            </a:r>
          </a:p>
          <a:p>
            <a:endParaRPr lang="es-ES_tradnl" dirty="0"/>
          </a:p>
          <a:p>
            <a:pPr algn="ctr"/>
            <a:r>
              <a:rPr lang="es-ES_tradnl" sz="2800" dirty="0">
                <a:latin typeface="Arial" pitchFamily="34" charset="0"/>
                <a:cs typeface="Arial" pitchFamily="34" charset="0"/>
              </a:rPr>
              <a:t>OBJETIVO GENERAL</a:t>
            </a:r>
          </a:p>
          <a:p>
            <a:pPr algn="ctr"/>
            <a:endParaRPr lang="es-ES_tradnl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800" dirty="0">
                <a:latin typeface="Arial" pitchFamily="34" charset="0"/>
                <a:cs typeface="Arial" pitchFamily="34" charset="0"/>
              </a:rPr>
              <a:t>OBJETIVOS ESPECIFICOS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H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ES_tradnl" dirty="0"/>
              <a:t/>
            </a:r>
            <a:br>
              <a:rPr lang="es-ES_tradnl" dirty="0"/>
            </a:b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Indica lo que se pretende alcanzar al final de la investigación, se formulan en términos generales, relacionando las dos variables de estudio. </a:t>
            </a:r>
          </a:p>
          <a:p>
            <a:pPr algn="just">
              <a:lnSpc>
                <a:spcPct val="9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Es el enunciado que  expresa la acción general (total) que se llevará acabo para efectuar la investigación</a:t>
            </a:r>
            <a:r>
              <a:rPr lang="es-ES_tradnl" sz="2800" dirty="0"/>
              <a:t>. </a:t>
            </a:r>
            <a:endParaRPr lang="es-ES_tradnl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Además lleva consigo el fin o el propósito del estudio.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</TotalTime>
  <Words>713</Words>
  <Application>Microsoft Office PowerPoint</Application>
  <PresentationFormat>Presentación en pantalla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Times New Roman</vt:lpstr>
      <vt:lpstr>Wingdings 2</vt:lpstr>
      <vt:lpstr>Flujo</vt:lpstr>
      <vt:lpstr>Objetivos de Investigación</vt:lpstr>
      <vt:lpstr>Objetivos de la Investigación</vt:lpstr>
      <vt:lpstr>Presentación de PowerPoint</vt:lpstr>
      <vt:lpstr>Smart (marte)</vt:lpstr>
      <vt:lpstr>Criterios para la elaboración de objetivos</vt:lpstr>
      <vt:lpstr>Fines de los objetivos </vt:lpstr>
      <vt:lpstr>Clasificación</vt:lpstr>
      <vt:lpstr>Clasificación </vt:lpstr>
      <vt:lpstr>OBJETIVO GENERAL </vt:lpstr>
      <vt:lpstr>OBJETIVOS ESPECIFICOS. </vt:lpstr>
      <vt:lpstr>Como formular objetivos:</vt:lpstr>
      <vt:lpstr> Verbos utilizados en  objetivos generales </vt:lpstr>
      <vt:lpstr>Ejemplos de verbos usados en objetivos específicos</vt:lpstr>
      <vt:lpstr>Verbos que,   DEBEN EVITARSE </vt:lpstr>
      <vt:lpstr>Los errores más comunes en la definición de los objetivos son:</vt:lpstr>
      <vt:lpstr>Ejemplos de objetivos</vt:lpstr>
      <vt:lpstr>Ejemplos de objetivos</vt:lpstr>
      <vt:lpstr>Titulo</vt:lpstr>
      <vt:lpstr>Objetivo general</vt:lpstr>
      <vt:lpstr>Objetivos específicos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Inspiron</dc:creator>
  <cp:lastModifiedBy>ELEONORA</cp:lastModifiedBy>
  <cp:revision>44</cp:revision>
  <dcterms:created xsi:type="dcterms:W3CDTF">2015-04-20T13:36:47Z</dcterms:created>
  <dcterms:modified xsi:type="dcterms:W3CDTF">2020-02-06T22:53:29Z</dcterms:modified>
</cp:coreProperties>
</file>