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81" r:id="rId4"/>
    <p:sldId id="282" r:id="rId5"/>
    <p:sldId id="283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4" r:id="rId22"/>
    <p:sldId id="275" r:id="rId23"/>
    <p:sldId id="276" r:id="rId24"/>
    <p:sldId id="277" r:id="rId25"/>
    <p:sldId id="284" r:id="rId26"/>
  </p:sldIdLst>
  <p:sldSz cx="9144000" cy="6858000" type="screen4x3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5331-51D8-45DC-AC83-88BDDAF63D11}" type="datetimeFigureOut">
              <a:rPr lang="es-HN" smtClean="0"/>
              <a:pPr/>
              <a:t>2/2/2020</a:t>
            </a:fld>
            <a:endParaRPr lang="es-HN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D45D-91F9-43B1-82B8-EDA073EEAA57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5331-51D8-45DC-AC83-88BDDAF63D11}" type="datetimeFigureOut">
              <a:rPr lang="es-HN" smtClean="0"/>
              <a:pPr/>
              <a:t>2/2/2020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D45D-91F9-43B1-82B8-EDA073EEAA57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5331-51D8-45DC-AC83-88BDDAF63D11}" type="datetimeFigureOut">
              <a:rPr lang="es-HN" smtClean="0"/>
              <a:pPr/>
              <a:t>2/2/2020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D45D-91F9-43B1-82B8-EDA073EEAA57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5331-51D8-45DC-AC83-88BDDAF63D11}" type="datetimeFigureOut">
              <a:rPr lang="es-HN" smtClean="0"/>
              <a:pPr/>
              <a:t>2/2/2020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D45D-91F9-43B1-82B8-EDA073EEAA57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5331-51D8-45DC-AC83-88BDDAF63D11}" type="datetimeFigureOut">
              <a:rPr lang="es-HN" smtClean="0"/>
              <a:pPr/>
              <a:t>2/2/2020</a:t>
            </a:fld>
            <a:endParaRPr lang="es-HN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D45D-91F9-43B1-82B8-EDA073EEAA57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5331-51D8-45DC-AC83-88BDDAF63D11}" type="datetimeFigureOut">
              <a:rPr lang="es-HN" smtClean="0"/>
              <a:pPr/>
              <a:t>2/2/2020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D45D-91F9-43B1-82B8-EDA073EEAA57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5331-51D8-45DC-AC83-88BDDAF63D11}" type="datetimeFigureOut">
              <a:rPr lang="es-HN" smtClean="0"/>
              <a:pPr/>
              <a:t>2/2/2020</a:t>
            </a:fld>
            <a:endParaRPr lang="es-HN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D45D-91F9-43B1-82B8-EDA073EEAA57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5331-51D8-45DC-AC83-88BDDAF63D11}" type="datetimeFigureOut">
              <a:rPr lang="es-HN" smtClean="0"/>
              <a:pPr/>
              <a:t>2/2/2020</a:t>
            </a:fld>
            <a:endParaRPr lang="es-HN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D45D-91F9-43B1-82B8-EDA073EEAA57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5331-51D8-45DC-AC83-88BDDAF63D11}" type="datetimeFigureOut">
              <a:rPr lang="es-HN" smtClean="0"/>
              <a:pPr/>
              <a:t>2/2/2020</a:t>
            </a:fld>
            <a:endParaRPr lang="es-HN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D45D-91F9-43B1-82B8-EDA073EEAA57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5331-51D8-45DC-AC83-88BDDAF63D11}" type="datetimeFigureOut">
              <a:rPr lang="es-HN" smtClean="0"/>
              <a:pPr/>
              <a:t>2/2/2020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5D45D-91F9-43B1-82B8-EDA073EEAA57}" type="slidenum">
              <a:rPr lang="es-HN" smtClean="0"/>
              <a:pPr/>
              <a:t>‹Nº›</a:t>
            </a:fld>
            <a:endParaRPr lang="es-H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5331-51D8-45DC-AC83-88BDDAF63D11}" type="datetimeFigureOut">
              <a:rPr lang="es-HN" smtClean="0"/>
              <a:pPr/>
              <a:t>2/2/2020</a:t>
            </a:fld>
            <a:endParaRPr lang="es-HN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B25D45D-91F9-43B1-82B8-EDA073EEAA57}" type="slidenum">
              <a:rPr lang="es-HN" smtClean="0"/>
              <a:pPr/>
              <a:t>‹Nº›</a:t>
            </a:fld>
            <a:endParaRPr lang="es-HN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E685331-51D8-45DC-AC83-88BDDAF63D11}" type="datetimeFigureOut">
              <a:rPr lang="es-HN" smtClean="0"/>
              <a:pPr/>
              <a:t>2/2/2020</a:t>
            </a:fld>
            <a:endParaRPr lang="es-HN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25D45D-91F9-43B1-82B8-EDA073EEAA57}" type="slidenum">
              <a:rPr lang="es-HN" smtClean="0"/>
              <a:pPr/>
              <a:t>‹Nº›</a:t>
            </a:fld>
            <a:endParaRPr lang="es-HN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14546" y="1428737"/>
            <a:ext cx="5286412" cy="285752"/>
          </a:xfrm>
        </p:spPr>
        <p:txBody>
          <a:bodyPr>
            <a:normAutofit fontScale="90000"/>
          </a:bodyPr>
          <a:lstStyle/>
          <a:p>
            <a:endParaRPr lang="es-HN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643182"/>
            <a:ext cx="6400800" cy="2995618"/>
          </a:xfrm>
        </p:spPr>
        <p:txBody>
          <a:bodyPr>
            <a:normAutofit/>
          </a:bodyPr>
          <a:lstStyle/>
          <a:p>
            <a:endParaRPr lang="es-ES_tradnl" sz="3600" dirty="0">
              <a:latin typeface="Arial" charset="0"/>
              <a:cs typeface="Arial" charset="0"/>
            </a:endParaRPr>
          </a:p>
          <a:p>
            <a:r>
              <a:rPr lang="es-ES_tradnl" sz="3600" dirty="0">
                <a:solidFill>
                  <a:schemeClr val="tx1"/>
                </a:solidFill>
                <a:latin typeface="Arial" charset="0"/>
                <a:cs typeface="Arial" charset="0"/>
              </a:rPr>
              <a:t>Ética en investigación</a:t>
            </a:r>
          </a:p>
          <a:p>
            <a:r>
              <a:rPr lang="es-ES_tradnl" sz="1500" i="1" dirty="0">
                <a:solidFill>
                  <a:schemeClr val="tx1"/>
                </a:solidFill>
                <a:latin typeface="Arial" charset="0"/>
                <a:cs typeface="Arial" charset="0"/>
              </a:rPr>
              <a:t>Dra. Eleonora Espinoza</a:t>
            </a:r>
            <a:endParaRPr lang="es-ES_tradnl" sz="1500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r>
              <a:rPr lang="es-ES" sz="1600" i="1" dirty="0">
                <a:solidFill>
                  <a:schemeClr val="tx1"/>
                </a:solidFill>
              </a:rPr>
              <a:t>Comité de Ética en Investigación Biomédica (CEIB); Docente, Unidad de Investigación Científica, Facultad de Ciencias</a:t>
            </a:r>
            <a:endParaRPr lang="es-ES_tradnl" sz="1600" i="1" dirty="0">
              <a:solidFill>
                <a:schemeClr val="tx1"/>
              </a:solidFill>
            </a:endParaRPr>
          </a:p>
          <a:p>
            <a:endParaRPr lang="es-HN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71604" y="1000107"/>
            <a:ext cx="6886596" cy="928695"/>
          </a:xfrm>
        </p:spPr>
        <p:txBody>
          <a:bodyPr/>
          <a:lstStyle/>
          <a:p>
            <a:pPr algn="l"/>
            <a:r>
              <a:rPr lang="es-ES_tradnl" dirty="0">
                <a:latin typeface="Roman"/>
                <a:cs typeface="Times New Roman" pitchFamily="18" charset="0"/>
              </a:rPr>
              <a:t>Beneficencia</a:t>
            </a:r>
            <a:endParaRPr lang="es-HN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1928802"/>
            <a:ext cx="7858180" cy="4429156"/>
          </a:xfrm>
        </p:spPr>
        <p:txBody>
          <a:bodyPr>
            <a:normAutofit/>
          </a:bodyPr>
          <a:lstStyle/>
          <a:p>
            <a:pPr lvl="1" algn="l">
              <a:buFont typeface="Arial" pitchFamily="34" charset="0"/>
              <a:buChar char="•"/>
            </a:pPr>
            <a:r>
              <a:rPr lang="es-ES_tradnl" sz="3200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Maximizar los beneficios y reducir         los daños</a:t>
            </a:r>
          </a:p>
          <a:p>
            <a:pPr lvl="1" algn="l">
              <a:buFont typeface="Arial" pitchFamily="34" charset="0"/>
              <a:buChar char="•"/>
            </a:pPr>
            <a:r>
              <a:rPr lang="es-ES_tradnl" sz="3200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Análisis de riesgo / beneficio</a:t>
            </a:r>
          </a:p>
          <a:p>
            <a:pPr lvl="1" algn="l">
              <a:buFont typeface="Arial" pitchFamily="34" charset="0"/>
              <a:buChar char="•"/>
            </a:pPr>
            <a:r>
              <a:rPr lang="es-ES" sz="3200" dirty="0">
                <a:solidFill>
                  <a:schemeClr val="tx1"/>
                </a:solidFill>
                <a:latin typeface="Arial" charset="0"/>
              </a:rPr>
              <a:t>Bienestar físico, psicológico y    social del  participante</a:t>
            </a:r>
          </a:p>
          <a:p>
            <a:pPr lvl="1" algn="l">
              <a:buFont typeface="Arial" pitchFamily="34" charset="0"/>
              <a:buChar char="•"/>
            </a:pPr>
            <a:r>
              <a:rPr lang="es-ES" sz="3200" dirty="0">
                <a:solidFill>
                  <a:schemeClr val="tx1"/>
                </a:solidFill>
                <a:latin typeface="Arial" charset="0"/>
              </a:rPr>
              <a:t>Retener las perspectivas de la comunidad</a:t>
            </a:r>
            <a:endParaRPr lang="es-ES_tradnl" sz="3200" dirty="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  <a:p>
            <a:endParaRPr lang="es-H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28728" y="571481"/>
            <a:ext cx="7029472" cy="857256"/>
          </a:xfrm>
        </p:spPr>
        <p:txBody>
          <a:bodyPr>
            <a:normAutofit fontScale="90000"/>
          </a:bodyPr>
          <a:lstStyle/>
          <a:p>
            <a:pPr algn="l"/>
            <a:br>
              <a:rPr lang="es-HN" dirty="0">
                <a:latin typeface="Arial" charset="0"/>
              </a:rPr>
            </a:br>
            <a:r>
              <a:rPr lang="es-HN" b="1" dirty="0">
                <a:latin typeface="Arial" charset="0"/>
              </a:rPr>
              <a:t>Justicia</a:t>
            </a:r>
            <a:br>
              <a:rPr lang="es-HN" dirty="0">
                <a:latin typeface="Arial" charset="0"/>
              </a:rPr>
            </a:br>
            <a:endParaRPr lang="es-HN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1500174"/>
            <a:ext cx="7058052" cy="5072098"/>
          </a:xfrm>
        </p:spPr>
        <p:txBody>
          <a:bodyPr/>
          <a:lstStyle/>
          <a:p>
            <a:pPr algn="l">
              <a:lnSpc>
                <a:spcPct val="80000"/>
              </a:lnSpc>
            </a:pPr>
            <a:r>
              <a:rPr lang="es-HN" dirty="0">
                <a:solidFill>
                  <a:schemeClr val="tx1"/>
                </a:solidFill>
                <a:latin typeface="Arial" charset="0"/>
              </a:rPr>
              <a:t>Los Investigadores:</a:t>
            </a:r>
          </a:p>
          <a:p>
            <a:pPr algn="l">
              <a:lnSpc>
                <a:spcPct val="80000"/>
              </a:lnSpc>
              <a:buFont typeface="Arial" pitchFamily="34" charset="0"/>
              <a:buChar char="•"/>
            </a:pPr>
            <a:endParaRPr lang="es-HN" dirty="0">
              <a:solidFill>
                <a:schemeClr val="tx1"/>
              </a:solidFill>
              <a:latin typeface="Arial" charset="0"/>
            </a:endParaRPr>
          </a:p>
          <a:p>
            <a:pPr algn="l">
              <a:lnSpc>
                <a:spcPct val="80000"/>
              </a:lnSpc>
              <a:buFont typeface="Arial" pitchFamily="34" charset="0"/>
              <a:buChar char="•"/>
            </a:pPr>
            <a:r>
              <a:rPr lang="es-HN" dirty="0">
                <a:solidFill>
                  <a:schemeClr val="tx1"/>
                </a:solidFill>
                <a:latin typeface="Arial" charset="0"/>
              </a:rPr>
              <a:t>Garantizar la distribución justa de los riesgos y beneficios.</a:t>
            </a:r>
            <a:br>
              <a:rPr lang="es-HN" dirty="0">
                <a:solidFill>
                  <a:schemeClr val="tx1"/>
                </a:solidFill>
                <a:latin typeface="Arial" charset="0"/>
              </a:rPr>
            </a:br>
            <a:endParaRPr lang="es-HN" dirty="0">
              <a:solidFill>
                <a:schemeClr val="tx1"/>
              </a:solidFill>
              <a:latin typeface="Arial" charset="0"/>
            </a:endParaRPr>
          </a:p>
          <a:p>
            <a:pPr algn="l">
              <a:lnSpc>
                <a:spcPct val="80000"/>
              </a:lnSpc>
              <a:buFont typeface="Arial" pitchFamily="34" charset="0"/>
              <a:buChar char="•"/>
            </a:pPr>
            <a:r>
              <a:rPr lang="es-HN" dirty="0">
                <a:solidFill>
                  <a:schemeClr val="tx1"/>
                </a:solidFill>
                <a:latin typeface="Arial" charset="0"/>
              </a:rPr>
              <a:t>Llevara cabo un reclutamiento equitativo de las personas que participan en la investigación.</a:t>
            </a:r>
            <a:br>
              <a:rPr lang="es-HN" dirty="0">
                <a:solidFill>
                  <a:schemeClr val="tx1"/>
                </a:solidFill>
                <a:latin typeface="Arial" charset="0"/>
              </a:rPr>
            </a:br>
            <a:endParaRPr lang="es-HN" dirty="0">
              <a:solidFill>
                <a:schemeClr val="tx1"/>
              </a:solidFill>
              <a:latin typeface="Arial" charset="0"/>
            </a:endParaRPr>
          </a:p>
          <a:p>
            <a:pPr algn="l">
              <a:lnSpc>
                <a:spcPct val="80000"/>
              </a:lnSpc>
              <a:buFont typeface="Arial" pitchFamily="34" charset="0"/>
              <a:buChar char="•"/>
            </a:pPr>
            <a:r>
              <a:rPr lang="es-HN" dirty="0">
                <a:solidFill>
                  <a:schemeClr val="tx1"/>
                </a:solidFill>
                <a:latin typeface="Arial" charset="0"/>
              </a:rPr>
              <a:t>Suministrar protección especial a los grupos vulnerables.</a:t>
            </a:r>
          </a:p>
          <a:p>
            <a:endParaRPr lang="es-H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14414" y="928671"/>
            <a:ext cx="7243786" cy="928693"/>
          </a:xfrm>
        </p:spPr>
        <p:txBody>
          <a:bodyPr>
            <a:noAutofit/>
          </a:bodyPr>
          <a:lstStyle/>
          <a:p>
            <a:r>
              <a:rPr lang="es-ES_tradnl" sz="2800" b="1" dirty="0">
                <a:latin typeface="Arial" pitchFamily="34" charset="0"/>
                <a:cs typeface="Arial" pitchFamily="34" charset="0"/>
              </a:rPr>
              <a:t>REQUISITOS DE LOS ESTUDIOS DE INVESTIGACIÓN </a:t>
            </a:r>
            <a:endParaRPr lang="es-HN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000240"/>
            <a:ext cx="7058052" cy="4500594"/>
          </a:xfrm>
        </p:spPr>
        <p:txBody>
          <a:bodyPr/>
          <a:lstStyle/>
          <a:p>
            <a:pPr marL="631825" indent="-457200" algn="l">
              <a:lnSpc>
                <a:spcPct val="80000"/>
              </a:lnSpc>
            </a:pPr>
            <a:endParaRPr lang="es-ES_tradnl" dirty="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  <a:p>
            <a:pPr marL="631825" indent="-457200" algn="just">
              <a:lnSpc>
                <a:spcPct val="80000"/>
              </a:lnSpc>
            </a:pPr>
            <a:r>
              <a:rPr lang="es-ES_tradnl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1.Contar con los principios científicos generalmente aceptados. </a:t>
            </a:r>
          </a:p>
          <a:p>
            <a:pPr marL="631825" indent="-457200" algn="just">
              <a:lnSpc>
                <a:spcPct val="80000"/>
              </a:lnSpc>
            </a:pPr>
            <a:r>
              <a:rPr lang="es-ES_tradnl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 </a:t>
            </a:r>
          </a:p>
          <a:p>
            <a:pPr marL="631825" indent="-457200" algn="just">
              <a:lnSpc>
                <a:spcPct val="80000"/>
              </a:lnSpc>
            </a:pPr>
            <a:r>
              <a:rPr lang="es-ES_tradnl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2.Contar con un protocolo de investigación que debe ser aprobado por un Comité de Ética.</a:t>
            </a:r>
          </a:p>
          <a:p>
            <a:pPr marL="631825" indent="-457200" algn="just">
              <a:lnSpc>
                <a:spcPct val="80000"/>
              </a:lnSpc>
            </a:pPr>
            <a:r>
              <a:rPr lang="es-ES_tradnl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 </a:t>
            </a:r>
          </a:p>
          <a:p>
            <a:endParaRPr lang="es-H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85852" y="1000109"/>
            <a:ext cx="7172348" cy="571503"/>
          </a:xfrm>
        </p:spPr>
        <p:txBody>
          <a:bodyPr>
            <a:noAutofit/>
          </a:bodyPr>
          <a:lstStyle/>
          <a:p>
            <a:pPr algn="l"/>
            <a:r>
              <a:rPr lang="es-HN" sz="3600" b="1" dirty="0">
                <a:latin typeface="Arial" pitchFamily="34" charset="0"/>
                <a:cs typeface="Arial" pitchFamily="34" charset="0"/>
              </a:rPr>
              <a:t>Continuación….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000240"/>
            <a:ext cx="7272366" cy="4500594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s-ES_tradnl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3.La investigación en seres humanos debe ser realizada sólo por personas científicamente calificadas, ó bajo la supervisión de un profesional competente.</a:t>
            </a:r>
          </a:p>
          <a:p>
            <a:pPr algn="just">
              <a:lnSpc>
                <a:spcPct val="80000"/>
              </a:lnSpc>
            </a:pPr>
            <a:r>
              <a:rPr lang="es-ES_tradnl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 </a:t>
            </a:r>
          </a:p>
          <a:p>
            <a:pPr algn="just">
              <a:lnSpc>
                <a:spcPct val="80000"/>
              </a:lnSpc>
            </a:pPr>
            <a:r>
              <a:rPr lang="es-ES_tradnl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4.Los beneficios de la investigación para los individuos participantes deberán sobrepasar los riesgos involucrados en la participación.</a:t>
            </a:r>
            <a:endParaRPr lang="es-ES_tradnl" dirty="0">
              <a:solidFill>
                <a:schemeClr val="tx1"/>
              </a:solidFill>
              <a:latin typeface="Arial" charset="0"/>
            </a:endParaRPr>
          </a:p>
          <a:p>
            <a:endParaRPr lang="es-H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00166" y="857233"/>
            <a:ext cx="6958034" cy="500065"/>
          </a:xfrm>
        </p:spPr>
        <p:txBody>
          <a:bodyPr>
            <a:noAutofit/>
          </a:bodyPr>
          <a:lstStyle/>
          <a:p>
            <a:pPr algn="l"/>
            <a:r>
              <a:rPr lang="es-HN" sz="3600" b="1" dirty="0">
                <a:latin typeface="Arial" pitchFamily="34" charset="0"/>
                <a:cs typeface="Arial" pitchFamily="34" charset="0"/>
              </a:rPr>
              <a:t>Continuación….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1571612"/>
            <a:ext cx="8143932" cy="4857784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</a:pPr>
            <a:r>
              <a:rPr lang="es-ES_tradnl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5.Deberá garantizar respeto a la integridad del ser humano sujeto de la investigación.</a:t>
            </a:r>
          </a:p>
          <a:p>
            <a:pPr algn="just">
              <a:lnSpc>
                <a:spcPct val="80000"/>
              </a:lnSpc>
            </a:pPr>
            <a:endParaRPr lang="es-ES_tradnl" dirty="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es-ES_tradnl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6.Los resultados deberán darse a conocer con exactitud y apego a los hallazgos del proyecto.</a:t>
            </a:r>
          </a:p>
          <a:p>
            <a:pPr algn="just">
              <a:lnSpc>
                <a:spcPct val="80000"/>
              </a:lnSpc>
            </a:pPr>
            <a:endParaRPr lang="es-ES_tradnl" dirty="0">
              <a:solidFill>
                <a:schemeClr val="tx1"/>
              </a:solidFill>
              <a:latin typeface="Arial" charset="0"/>
              <a:cs typeface="Times New Roman" pitchFamily="18" charset="0"/>
            </a:endParaRPr>
          </a:p>
          <a:p>
            <a:pPr algn="just">
              <a:lnSpc>
                <a:spcPct val="80000"/>
              </a:lnSpc>
            </a:pPr>
            <a:r>
              <a:rPr lang="es-ES_tradnl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7.Obtener consentimiento del individuo que  participará en la investigación, o de su representante legal en caso de no poder tomar la decisión por si mismo por ser menor de edad o tener alteraciones de la conciencia. </a:t>
            </a:r>
            <a:endParaRPr lang="es-ES_tradnl" dirty="0">
              <a:solidFill>
                <a:schemeClr val="tx1"/>
              </a:solidFill>
              <a:latin typeface="Arial" charset="0"/>
            </a:endParaRPr>
          </a:p>
          <a:p>
            <a:pPr algn="l"/>
            <a:endParaRPr lang="es-H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85852" y="1000109"/>
            <a:ext cx="7243786" cy="928694"/>
          </a:xfrm>
        </p:spPr>
        <p:txBody>
          <a:bodyPr>
            <a:normAutofit/>
          </a:bodyPr>
          <a:lstStyle/>
          <a:p>
            <a:pPr algn="l"/>
            <a:r>
              <a:rPr lang="es-ES_tradnl" sz="4000" b="1" dirty="0">
                <a:latin typeface="Arial" charset="0"/>
                <a:cs typeface="Arial" charset="0"/>
              </a:rPr>
              <a:t>Protecciones básicas</a:t>
            </a:r>
            <a:endParaRPr lang="es-HN" sz="40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57224" y="2071678"/>
            <a:ext cx="7715304" cy="4286280"/>
          </a:xfrm>
        </p:spPr>
        <p:txBody>
          <a:bodyPr/>
          <a:lstStyle/>
          <a:p>
            <a:pPr algn="l">
              <a:spcBef>
                <a:spcPct val="0"/>
              </a:spcBef>
              <a:buClr>
                <a:schemeClr val="bg1"/>
              </a:buClr>
            </a:pPr>
            <a:r>
              <a:rPr lang="es-ES_tradnl" dirty="0">
                <a:solidFill>
                  <a:schemeClr val="tx1"/>
                </a:solidFill>
                <a:latin typeface="Roman"/>
                <a:cs typeface="Times New Roman" pitchFamily="18" charset="0"/>
              </a:rPr>
              <a:t>Principios Éticos Básicos se pueden garantizar a través de:</a:t>
            </a:r>
          </a:p>
          <a:p>
            <a:pPr lvl="1" algn="l">
              <a:spcBef>
                <a:spcPct val="0"/>
              </a:spcBef>
              <a:buClr>
                <a:srgbClr val="0066FF"/>
              </a:buClr>
            </a:pPr>
            <a:endParaRPr lang="es-ES_tradnl" dirty="0">
              <a:solidFill>
                <a:schemeClr val="tx1"/>
              </a:solidFill>
              <a:latin typeface="Arial" charset="0"/>
              <a:cs typeface="Arial" charset="0"/>
            </a:endParaRPr>
          </a:p>
          <a:p>
            <a:pPr lvl="1" algn="l">
              <a:spcBef>
                <a:spcPct val="0"/>
              </a:spcBef>
              <a:buClr>
                <a:srgbClr val="0066FF"/>
              </a:buClr>
            </a:pPr>
            <a:r>
              <a:rPr lang="es-ES_tradnl" sz="3200" dirty="0">
                <a:solidFill>
                  <a:schemeClr val="tx1"/>
                </a:solidFill>
                <a:latin typeface="Arial" charset="0"/>
                <a:cs typeface="Arial" charset="0"/>
              </a:rPr>
              <a:t>Garantía institucional o representantes comunitarios. </a:t>
            </a:r>
          </a:p>
          <a:p>
            <a:pPr lvl="1" algn="l">
              <a:spcBef>
                <a:spcPct val="0"/>
              </a:spcBef>
              <a:buClr>
                <a:srgbClr val="0066FF"/>
              </a:buClr>
            </a:pPr>
            <a:r>
              <a:rPr lang="es-ES_tradnl" sz="3200" dirty="0">
                <a:solidFill>
                  <a:schemeClr val="tx1"/>
                </a:solidFill>
                <a:latin typeface="Arial" charset="0"/>
                <a:cs typeface="Arial" charset="0"/>
              </a:rPr>
              <a:t>Revisión del IRB (comité institucional de revisión ética)</a:t>
            </a:r>
          </a:p>
          <a:p>
            <a:pPr lvl="1" algn="l">
              <a:spcBef>
                <a:spcPct val="0"/>
              </a:spcBef>
              <a:buClr>
                <a:srgbClr val="0066FF"/>
              </a:buClr>
            </a:pPr>
            <a:r>
              <a:rPr lang="es-ES_tradnl" sz="3200" dirty="0">
                <a:solidFill>
                  <a:schemeClr val="tx1"/>
                </a:solidFill>
                <a:latin typeface="Arial" charset="0"/>
                <a:cs typeface="Arial" charset="0"/>
              </a:rPr>
              <a:t>Consentimiento informado</a:t>
            </a:r>
            <a:r>
              <a:rPr lang="es-ES_tradnl" sz="3200" dirty="0">
                <a:latin typeface="Arial" charset="0"/>
                <a:cs typeface="Arial" charset="0"/>
              </a:rPr>
              <a:t>.</a:t>
            </a:r>
          </a:p>
          <a:p>
            <a:endParaRPr lang="es-H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928671"/>
            <a:ext cx="7772400" cy="1357322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err="1">
                <a:latin typeface="Arial" charset="0"/>
              </a:rPr>
              <a:t>Garantía</a:t>
            </a:r>
            <a:r>
              <a:rPr lang="en-US" sz="3600" b="1" dirty="0">
                <a:latin typeface="Arial" charset="0"/>
              </a:rPr>
              <a:t> </a:t>
            </a:r>
            <a:r>
              <a:rPr lang="en-US" sz="3600" b="1" dirty="0" err="1">
                <a:latin typeface="Arial" charset="0"/>
              </a:rPr>
              <a:t>Institucional</a:t>
            </a:r>
            <a:endParaRPr lang="es-HN" sz="36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2071678"/>
            <a:ext cx="7715304" cy="4500594"/>
          </a:xfrm>
        </p:spPr>
        <p:txBody>
          <a:bodyPr/>
          <a:lstStyle/>
          <a:p>
            <a:pPr algn="l"/>
            <a:endParaRPr lang="es-ES_tradnl" b="1" dirty="0">
              <a:solidFill>
                <a:schemeClr val="tx1"/>
              </a:solidFill>
              <a:latin typeface="Arial" charset="0"/>
            </a:endParaRPr>
          </a:p>
          <a:p>
            <a:pPr algn="just"/>
            <a:r>
              <a:rPr lang="es-ES_tradnl" dirty="0">
                <a:solidFill>
                  <a:schemeClr val="tx1"/>
                </a:solidFill>
                <a:latin typeface="Arial" charset="0"/>
              </a:rPr>
              <a:t>Es la documentación de un compromiso institucional para cumplir con las regulaciones Éticas y mantener un adecuado programa y procedimientos para la protección de sujetos humanos</a:t>
            </a:r>
          </a:p>
          <a:p>
            <a:r>
              <a:rPr lang="es-ES_tradnl" dirty="0">
                <a:latin typeface="Arial" charset="0"/>
              </a:rPr>
              <a:t> </a:t>
            </a:r>
          </a:p>
          <a:p>
            <a:endParaRPr lang="es-H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42976" y="928671"/>
            <a:ext cx="7315224" cy="1071569"/>
          </a:xfrm>
        </p:spPr>
        <p:txBody>
          <a:bodyPr>
            <a:normAutofit/>
          </a:bodyPr>
          <a:lstStyle/>
          <a:p>
            <a:pPr algn="l"/>
            <a:r>
              <a:rPr lang="es-DO" sz="2800" b="1" dirty="0">
                <a:latin typeface="Arial" pitchFamily="34" charset="0"/>
                <a:cs typeface="Arial" pitchFamily="34" charset="0"/>
              </a:rPr>
              <a:t>Comité Institucional de Revisión Ética (IRB)</a:t>
            </a:r>
            <a:endParaRPr lang="es-HN" sz="28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143116"/>
            <a:ext cx="7058052" cy="4429156"/>
          </a:xfrm>
        </p:spPr>
        <p:txBody>
          <a:bodyPr/>
          <a:lstStyle/>
          <a:p>
            <a:pPr algn="just"/>
            <a:r>
              <a:rPr lang="es-ES_tradnl" dirty="0">
                <a:solidFill>
                  <a:schemeClr val="tx1"/>
                </a:solidFill>
                <a:latin typeface="Arial" charset="0"/>
                <a:cs typeface="Arial" charset="0"/>
              </a:rPr>
              <a:t>El Comité Institucional de Revisión Ética  (IRB) es un comité establecido para </a:t>
            </a:r>
            <a:r>
              <a:rPr lang="es-ES_tradnl" u="sng" dirty="0">
                <a:solidFill>
                  <a:schemeClr val="tx1"/>
                </a:solidFill>
                <a:latin typeface="Arial" charset="0"/>
                <a:cs typeface="Arial" charset="0"/>
              </a:rPr>
              <a:t>proteger los</a:t>
            </a:r>
            <a:r>
              <a:rPr lang="es-ES_tradnl" dirty="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es-ES_tradnl" u="sng" dirty="0">
                <a:solidFill>
                  <a:schemeClr val="tx1"/>
                </a:solidFill>
                <a:latin typeface="Arial" charset="0"/>
                <a:cs typeface="Arial" charset="0"/>
              </a:rPr>
              <a:t>derechos y el bienestar de los sujetos</a:t>
            </a:r>
            <a:r>
              <a:rPr lang="es-ES_tradnl" dirty="0">
                <a:solidFill>
                  <a:schemeClr val="tx1"/>
                </a:solidFill>
                <a:latin typeface="Arial" charset="0"/>
                <a:cs typeface="Arial" charset="0"/>
              </a:rPr>
              <a:t> humanos reclutados para participar en actividades de investigación conducida bajo los auspicios de la institución a la que esta afiliada.</a:t>
            </a:r>
          </a:p>
          <a:p>
            <a:endParaRPr lang="es-H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42976" y="1000109"/>
            <a:ext cx="7315224" cy="928693"/>
          </a:xfrm>
        </p:spPr>
        <p:txBody>
          <a:bodyPr>
            <a:normAutofit/>
          </a:bodyPr>
          <a:lstStyle/>
          <a:p>
            <a:r>
              <a:rPr lang="es-ES_tradnl" sz="3600" b="1" dirty="0">
                <a:latin typeface="Arial" pitchFamily="34" charset="0"/>
                <a:cs typeface="Arial" pitchFamily="34" charset="0"/>
              </a:rPr>
              <a:t>CONSENTIMIENTO INFORMADO</a:t>
            </a:r>
            <a:endParaRPr lang="es-HN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214554"/>
            <a:ext cx="7129490" cy="4214842"/>
          </a:xfrm>
        </p:spPr>
        <p:txBody>
          <a:bodyPr/>
          <a:lstStyle/>
          <a:p>
            <a:pPr algn="l"/>
            <a:r>
              <a:rPr lang="es-ES_tradnl" dirty="0">
                <a:solidFill>
                  <a:schemeClr val="tx1"/>
                </a:solidFill>
              </a:rPr>
              <a:t>Se refiere a la elección voluntaria de un individuo para participar en un acto médico   (o investigación) basándose en una comprensión completa y profunda de sus propósitos , procedimientos, riesgos, beneficios, alternativas y cualquier otro factor que pueda afectar la decisión de participar</a:t>
            </a:r>
          </a:p>
          <a:p>
            <a:endParaRPr lang="es-HN" dirty="0"/>
          </a:p>
          <a:p>
            <a:endParaRPr lang="es-H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57290" y="928671"/>
            <a:ext cx="7100910" cy="500065"/>
          </a:xfrm>
        </p:spPr>
        <p:txBody>
          <a:bodyPr>
            <a:noAutofit/>
          </a:bodyPr>
          <a:lstStyle/>
          <a:p>
            <a:pPr algn="l"/>
            <a:r>
              <a:rPr lang="es-HN" sz="3600" b="1" dirty="0">
                <a:latin typeface="Arial" pitchFamily="34" charset="0"/>
                <a:cs typeface="Arial" pitchFamily="34" charset="0"/>
              </a:rPr>
              <a:t>Continuación…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428868"/>
            <a:ext cx="7058052" cy="4000528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s-ES_tradnl" sz="2800" dirty="0">
                <a:solidFill>
                  <a:schemeClr val="tx1"/>
                </a:solidFill>
                <a:latin typeface="Arial" charset="0"/>
              </a:rPr>
              <a:t>Es un proceso educativo que toma lugar entre el investigador y el participante</a:t>
            </a:r>
          </a:p>
          <a:p>
            <a:pPr algn="l">
              <a:buFont typeface="Arial" pitchFamily="34" charset="0"/>
              <a:buChar char="•"/>
            </a:pPr>
            <a:endParaRPr lang="es-ES_tradnl" sz="2800" dirty="0">
              <a:solidFill>
                <a:schemeClr val="tx1"/>
              </a:solidFill>
              <a:latin typeface="Arial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s-ES_tradnl" sz="2800" dirty="0">
                <a:solidFill>
                  <a:schemeClr val="tx1"/>
                </a:solidFill>
                <a:latin typeface="Arial" charset="0"/>
              </a:rPr>
              <a:t>Debe contener mínimo tres elementos:</a:t>
            </a:r>
          </a:p>
          <a:p>
            <a:pPr lvl="1" algn="l">
              <a:buFont typeface="Arial" pitchFamily="34" charset="0"/>
              <a:buChar char="•"/>
            </a:pPr>
            <a:r>
              <a:rPr lang="es-ES_tradnl" dirty="0">
                <a:solidFill>
                  <a:schemeClr val="tx1"/>
                </a:solidFill>
                <a:latin typeface="Arial" charset="0"/>
              </a:rPr>
              <a:t>Información</a:t>
            </a:r>
          </a:p>
          <a:p>
            <a:pPr lvl="1" algn="l">
              <a:buFont typeface="Arial" pitchFamily="34" charset="0"/>
              <a:buChar char="•"/>
            </a:pPr>
            <a:r>
              <a:rPr lang="es-ES_tradnl" dirty="0">
                <a:solidFill>
                  <a:schemeClr val="tx1"/>
                </a:solidFill>
                <a:latin typeface="Arial" charset="0"/>
              </a:rPr>
              <a:t>Comprensión</a:t>
            </a:r>
          </a:p>
          <a:p>
            <a:pPr lvl="1" algn="l">
              <a:buFont typeface="Arial" pitchFamily="34" charset="0"/>
              <a:buChar char="•"/>
            </a:pPr>
            <a:r>
              <a:rPr lang="es-ES_tradnl" dirty="0">
                <a:solidFill>
                  <a:schemeClr val="tx1"/>
                </a:solidFill>
                <a:latin typeface="Arial" charset="0"/>
              </a:rPr>
              <a:t>Voluntario</a:t>
            </a:r>
            <a:endParaRPr lang="es-HN" dirty="0">
              <a:solidFill>
                <a:schemeClr val="tx1"/>
              </a:solidFill>
            </a:endParaRPr>
          </a:p>
          <a:p>
            <a:endParaRPr lang="es-H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El objetivo de las investigaciones es generar conocimiento generalizable para beneficio de la salud humana y/o aumentar el conocimiento sobre la biología humana</a:t>
            </a:r>
          </a:p>
          <a:p>
            <a:endParaRPr lang="es-CL" dirty="0"/>
          </a:p>
          <a:p>
            <a:r>
              <a:rPr lang="es-CL" dirty="0"/>
              <a:t>Implica la participación de personas como sujetos experimentales</a:t>
            </a:r>
          </a:p>
          <a:p>
            <a:endParaRPr lang="es-CL" dirty="0"/>
          </a:p>
          <a:p>
            <a:r>
              <a:rPr lang="es-CL" dirty="0"/>
              <a:t>Las investigaciones tienen la posibilidad intrínseca de causar daño al participante</a:t>
            </a:r>
          </a:p>
          <a:p>
            <a:endParaRPr lang="es-ES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6919322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57290" y="714357"/>
            <a:ext cx="7100910" cy="785817"/>
          </a:xfrm>
        </p:spPr>
        <p:txBody>
          <a:bodyPr>
            <a:normAutofit/>
          </a:bodyPr>
          <a:lstStyle/>
          <a:p>
            <a:pPr algn="l"/>
            <a:r>
              <a:rPr lang="es-ES_tradnl" sz="2800" b="1" dirty="0">
                <a:latin typeface="Arial" pitchFamily="34" charset="0"/>
              </a:rPr>
              <a:t>REQUERIMIENTOS GENERALES</a:t>
            </a:r>
            <a:endParaRPr lang="es-HN" sz="28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1571612"/>
            <a:ext cx="8358246" cy="4786346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s-ES_tradnl" dirty="0">
              <a:solidFill>
                <a:schemeClr val="tx1"/>
              </a:solidFill>
              <a:latin typeface="Arial" charset="0"/>
            </a:endParaRP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s-ES_tradnl" dirty="0">
                <a:solidFill>
                  <a:schemeClr val="tx1"/>
                </a:solidFill>
                <a:latin typeface="Arial" charset="0"/>
              </a:rPr>
              <a:t>Debe ser obtenido del sujeto o representante legalmente autorizado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s-ES_tradnl" dirty="0">
                <a:solidFill>
                  <a:schemeClr val="tx1"/>
                </a:solidFill>
                <a:latin typeface="Arial" charset="0"/>
              </a:rPr>
              <a:t>La información debe ser dada en lenguaje entendible por el participante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s-ES_tradnl" dirty="0">
                <a:solidFill>
                  <a:schemeClr val="tx1"/>
                </a:solidFill>
                <a:latin typeface="Arial" charset="0"/>
              </a:rPr>
              <a:t>Darle suficiente oportunidad a los sujetos para decidir si quieren o no participar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s-ES_tradnl" dirty="0">
                <a:solidFill>
                  <a:schemeClr val="tx1"/>
                </a:solidFill>
                <a:latin typeface="Arial" charset="0"/>
              </a:rPr>
              <a:t>Debe ser dado </a:t>
            </a:r>
            <a:r>
              <a:rPr lang="es-ES_tradnl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sin coerción</a:t>
            </a:r>
            <a:r>
              <a:rPr lang="es-ES_tradnl" dirty="0">
                <a:solidFill>
                  <a:schemeClr val="tx1"/>
                </a:solidFill>
                <a:latin typeface="Arial" charset="0"/>
              </a:rPr>
              <a:t> o influencia indebida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es-ES_tradnl" dirty="0">
                <a:solidFill>
                  <a:schemeClr val="tx1"/>
                </a:solidFill>
                <a:latin typeface="Arial" charset="0"/>
              </a:rPr>
              <a:t>No debe dar la impresión  de pedirles la renuncia a sus derechos legales</a:t>
            </a:r>
          </a:p>
          <a:p>
            <a:endParaRPr lang="es-H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14414" y="857233"/>
            <a:ext cx="7243786" cy="500065"/>
          </a:xfrm>
        </p:spPr>
        <p:txBody>
          <a:bodyPr>
            <a:noAutofit/>
          </a:bodyPr>
          <a:lstStyle/>
          <a:p>
            <a:pPr algn="l"/>
            <a:r>
              <a:rPr lang="es-HN" sz="3200" dirty="0">
                <a:latin typeface="Arial" pitchFamily="34" charset="0"/>
                <a:cs typeface="Arial" pitchFamily="34" charset="0"/>
              </a:rPr>
              <a:t>ejemplo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14414" y="1714488"/>
            <a:ext cx="7215238" cy="4643470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90000"/>
              </a:lnSpc>
            </a:pPr>
            <a:r>
              <a:rPr lang="es-ES" dirty="0">
                <a:solidFill>
                  <a:schemeClr val="tx1"/>
                </a:solidFill>
              </a:rPr>
              <a:t>CONSENTIMINETO INFORMADO</a:t>
            </a:r>
          </a:p>
          <a:p>
            <a:pPr algn="just">
              <a:lnSpc>
                <a:spcPct val="90000"/>
              </a:lnSpc>
            </a:pPr>
            <a:r>
              <a:rPr lang="es-ES" dirty="0">
                <a:solidFill>
                  <a:schemeClr val="tx1"/>
                </a:solidFill>
              </a:rPr>
              <a:t>El postgrado de Medicina Interna  de la UNAH realizará un estudio sobre la incidencia y factores de riesgo asociado a infarto de miocardio en sala de  emergencia de adultos durante  el periodo de enero a diciembre del 2009, para saber que  los factores de riesgo  que se asocian al desarrollo esta enfermedad, la cual alteran la salud del paciente y muchas veces le produce la muerte. Esta investigación  tiene  el propósito  de  la </a:t>
            </a:r>
            <a:r>
              <a:rPr lang="es-HN" dirty="0">
                <a:solidFill>
                  <a:schemeClr val="tx1"/>
                </a:solidFill>
              </a:rPr>
              <a:t>elaboración de estrategias de promoción de la salud y prevención de Infarto Agudo de Miocardio, por  lo que deseo  invitarle  a participar  en el estudio el cual consiste en responder a ciertas preguntas .</a:t>
            </a:r>
            <a:endParaRPr lang="es-ES" dirty="0">
              <a:solidFill>
                <a:schemeClr val="tx1"/>
              </a:solidFill>
            </a:endParaRPr>
          </a:p>
          <a:p>
            <a:endParaRPr lang="es-H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71600" y="928671"/>
            <a:ext cx="6915176" cy="500066"/>
          </a:xfrm>
        </p:spPr>
        <p:txBody>
          <a:bodyPr>
            <a:noAutofit/>
          </a:bodyPr>
          <a:lstStyle/>
          <a:p>
            <a:pPr algn="l"/>
            <a:r>
              <a:rPr lang="es-HN" sz="3200" dirty="0">
                <a:latin typeface="Arial" pitchFamily="34" charset="0"/>
                <a:cs typeface="Arial" pitchFamily="34" charset="0"/>
              </a:rPr>
              <a:t>Continuación…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1643050"/>
            <a:ext cx="8215370" cy="4714908"/>
          </a:xfrm>
        </p:spPr>
        <p:txBody>
          <a:bodyPr>
            <a:norm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Si usted decide participar, será de manera </a:t>
            </a:r>
            <a:r>
              <a:rPr lang="es-ES" b="1" dirty="0">
                <a:solidFill>
                  <a:schemeClr val="tx1"/>
                </a:solidFill>
              </a:rPr>
              <a:t>voluntaria. </a:t>
            </a:r>
            <a:r>
              <a:rPr lang="es-ES" dirty="0">
                <a:solidFill>
                  <a:schemeClr val="tx1"/>
                </a:solidFill>
              </a:rPr>
              <a:t>Si </a:t>
            </a:r>
            <a:r>
              <a:rPr lang="es-ES" b="1" dirty="0">
                <a:solidFill>
                  <a:schemeClr val="tx1"/>
                </a:solidFill>
              </a:rPr>
              <a:t>decide en algún momento de la investigación no seguir participando, </a:t>
            </a:r>
            <a:r>
              <a:rPr lang="es-ES" dirty="0">
                <a:solidFill>
                  <a:schemeClr val="tx1"/>
                </a:solidFill>
              </a:rPr>
              <a:t>se respetara su decisión sin tomar ningún tipo de medidas en su contra.</a:t>
            </a:r>
            <a:r>
              <a:rPr lang="es-ES" b="1" dirty="0">
                <a:solidFill>
                  <a:schemeClr val="tx1"/>
                </a:solidFill>
              </a:rPr>
              <a:t> Usted no  recibirá remuneración alguna</a:t>
            </a:r>
            <a:r>
              <a:rPr lang="es-ES" dirty="0">
                <a:solidFill>
                  <a:schemeClr val="tx1"/>
                </a:solidFill>
              </a:rPr>
              <a:t> , solo el hecho de ayudar a  otras personas para prevenir dicha enfermedad, </a:t>
            </a:r>
            <a:r>
              <a:rPr lang="es-ES" b="1" dirty="0">
                <a:solidFill>
                  <a:schemeClr val="tx1"/>
                </a:solidFill>
              </a:rPr>
              <a:t>se respetaran sus derechos como paciente, garantizando confidencialidad de su información la cual será utilizada únicamente con fines científicos sin decir su nombre.</a:t>
            </a:r>
            <a:r>
              <a:rPr lang="es-ES" dirty="0">
                <a:solidFill>
                  <a:schemeClr val="tx1"/>
                </a:solidFill>
              </a:rPr>
              <a:t> </a:t>
            </a:r>
          </a:p>
          <a:p>
            <a:endParaRPr lang="es-ES_tradnl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71600" y="1214421"/>
            <a:ext cx="6915176" cy="500067"/>
          </a:xfrm>
        </p:spPr>
        <p:txBody>
          <a:bodyPr>
            <a:noAutofit/>
          </a:bodyPr>
          <a:lstStyle/>
          <a:p>
            <a:pPr algn="l"/>
            <a:r>
              <a:rPr lang="es-HN" sz="3600" dirty="0">
                <a:latin typeface="Arial" pitchFamily="34" charset="0"/>
                <a:cs typeface="Arial" pitchFamily="34" charset="0"/>
              </a:rPr>
              <a:t>Continuación…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1928802"/>
            <a:ext cx="7786742" cy="4214842"/>
          </a:xfrm>
        </p:spPr>
        <p:txBody>
          <a:bodyPr>
            <a:normAutofit/>
          </a:bodyPr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La participación en este estudio no tendrá ningún riesgo para usted. En caso de tener alguna duda o desea solicitar mayor información puede comunicarse  con el Dr._________ que es el investigador principal al  Tel. 228 34 09.o en su defecto con el Dr._________ representante del comité de Ética al Tel.239-01-31</a:t>
            </a:r>
          </a:p>
          <a:p>
            <a:r>
              <a:rPr lang="es-ES" dirty="0"/>
              <a:t> </a:t>
            </a:r>
          </a:p>
          <a:p>
            <a:endParaRPr lang="es-ES_tradnl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371600" y="857233"/>
            <a:ext cx="6915176" cy="571504"/>
          </a:xfrm>
        </p:spPr>
        <p:txBody>
          <a:bodyPr>
            <a:noAutofit/>
          </a:bodyPr>
          <a:lstStyle/>
          <a:p>
            <a:pPr algn="l"/>
            <a:r>
              <a:rPr lang="es-HN" sz="3600" dirty="0">
                <a:latin typeface="Arial" pitchFamily="34" charset="0"/>
                <a:cs typeface="Arial" pitchFamily="34" charset="0"/>
              </a:rPr>
              <a:t>Continuación….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1571612"/>
            <a:ext cx="8072494" cy="4929222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80000"/>
              </a:lnSpc>
            </a:pPr>
            <a:r>
              <a:rPr lang="es-ES" dirty="0">
                <a:solidFill>
                  <a:schemeClr val="tx1"/>
                </a:solidFill>
              </a:rPr>
              <a:t>Ante lo expuesto anteriormente, comprendiendo los riesgos y beneficios de esta investigación ¿Desea participar en  el estudio?    </a:t>
            </a:r>
          </a:p>
          <a:p>
            <a:pPr algn="just">
              <a:lnSpc>
                <a:spcPct val="80000"/>
              </a:lnSpc>
            </a:pPr>
            <a:r>
              <a:rPr lang="es-ES" dirty="0">
                <a:solidFill>
                  <a:schemeClr val="tx1"/>
                </a:solidFill>
              </a:rPr>
              <a:t>	</a:t>
            </a:r>
          </a:p>
          <a:p>
            <a:pPr algn="just">
              <a:lnSpc>
                <a:spcPct val="80000"/>
              </a:lnSpc>
            </a:pPr>
            <a:r>
              <a:rPr lang="es-ES" dirty="0">
                <a:solidFill>
                  <a:schemeClr val="tx1"/>
                </a:solidFill>
              </a:rPr>
              <a:t>                     Si____      No____</a:t>
            </a:r>
          </a:p>
          <a:p>
            <a:pPr algn="just">
              <a:lnSpc>
                <a:spcPct val="80000"/>
              </a:lnSpc>
            </a:pPr>
            <a:r>
              <a:rPr lang="es-ES" dirty="0">
                <a:solidFill>
                  <a:schemeClr val="tx1"/>
                </a:solidFill>
              </a:rPr>
              <a:t>	</a:t>
            </a:r>
          </a:p>
          <a:p>
            <a:pPr algn="just">
              <a:lnSpc>
                <a:spcPct val="80000"/>
              </a:lnSpc>
            </a:pPr>
            <a:endParaRPr lang="es-ES" dirty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</a:pPr>
            <a:endParaRPr lang="es-ES" dirty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s-ES" dirty="0">
                <a:solidFill>
                  <a:schemeClr val="tx1"/>
                </a:solidFill>
              </a:rPr>
              <a:t>	___________________________________________                  _________________</a:t>
            </a:r>
          </a:p>
          <a:p>
            <a:pPr algn="just">
              <a:lnSpc>
                <a:spcPct val="80000"/>
              </a:lnSpc>
            </a:pPr>
            <a:r>
              <a:rPr lang="es-ES" dirty="0">
                <a:solidFill>
                  <a:schemeClr val="tx1"/>
                </a:solidFill>
              </a:rPr>
              <a:t>	Nombre  Completo del participante                                                  Firma  y  Huella</a:t>
            </a:r>
          </a:p>
          <a:p>
            <a:pPr algn="just">
              <a:lnSpc>
                <a:spcPct val="80000"/>
              </a:lnSpc>
            </a:pPr>
            <a:r>
              <a:rPr lang="es-ES" dirty="0">
                <a:solidFill>
                  <a:schemeClr val="tx1"/>
                </a:solidFill>
              </a:rPr>
              <a:t>		</a:t>
            </a:r>
          </a:p>
          <a:p>
            <a:pPr algn="just">
              <a:lnSpc>
                <a:spcPct val="80000"/>
              </a:lnSpc>
            </a:pPr>
            <a:r>
              <a:rPr lang="es-ES" dirty="0">
                <a:solidFill>
                  <a:schemeClr val="tx1"/>
                </a:solidFill>
              </a:rPr>
              <a:t>	___________________________________________                  __________________</a:t>
            </a:r>
          </a:p>
          <a:p>
            <a:pPr algn="just">
              <a:lnSpc>
                <a:spcPct val="80000"/>
              </a:lnSpc>
            </a:pPr>
            <a:r>
              <a:rPr lang="es-ES" dirty="0">
                <a:solidFill>
                  <a:schemeClr val="tx1"/>
                </a:solidFill>
              </a:rPr>
              <a:t>	Nombre  Completo de un testigo                                           	       Firma  y  Huella</a:t>
            </a:r>
          </a:p>
          <a:p>
            <a:pPr algn="just">
              <a:lnSpc>
                <a:spcPct val="80000"/>
              </a:lnSpc>
            </a:pPr>
            <a:r>
              <a:rPr lang="es-ES" dirty="0">
                <a:solidFill>
                  <a:schemeClr val="tx1"/>
                </a:solidFill>
              </a:rPr>
              <a:t>	</a:t>
            </a:r>
          </a:p>
          <a:p>
            <a:pPr algn="just">
              <a:lnSpc>
                <a:spcPct val="80000"/>
              </a:lnSpc>
            </a:pPr>
            <a:r>
              <a:rPr lang="es-ES" dirty="0">
                <a:solidFill>
                  <a:schemeClr val="tx1"/>
                </a:solidFill>
              </a:rPr>
              <a:t>                     ____________________________________________                 __________________</a:t>
            </a:r>
          </a:p>
          <a:p>
            <a:pPr algn="just">
              <a:lnSpc>
                <a:spcPct val="80000"/>
              </a:lnSpc>
            </a:pPr>
            <a:r>
              <a:rPr lang="es-ES" dirty="0">
                <a:solidFill>
                  <a:schemeClr val="tx1"/>
                </a:solidFill>
              </a:rPr>
              <a:t>	Nombre completo del </a:t>
            </a:r>
            <a:r>
              <a:rPr lang="es-HN" dirty="0">
                <a:solidFill>
                  <a:schemeClr val="tx1"/>
                </a:solidFill>
              </a:rPr>
              <a:t>representante legal si es el caso.               Firma y Huella</a:t>
            </a:r>
            <a:endParaRPr lang="es-ES" dirty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s-ES" dirty="0">
                <a:solidFill>
                  <a:schemeClr val="tx1"/>
                </a:solidFill>
              </a:rPr>
              <a:t>	</a:t>
            </a:r>
          </a:p>
          <a:p>
            <a:pPr algn="just">
              <a:lnSpc>
                <a:spcPct val="80000"/>
              </a:lnSpc>
            </a:pPr>
            <a:r>
              <a:rPr lang="es-ES" dirty="0">
                <a:solidFill>
                  <a:schemeClr val="tx1"/>
                </a:solidFill>
              </a:rPr>
              <a:t>                     ___________________________________________                  __________________</a:t>
            </a:r>
          </a:p>
          <a:p>
            <a:pPr algn="just">
              <a:lnSpc>
                <a:spcPct val="80000"/>
              </a:lnSpc>
            </a:pPr>
            <a:r>
              <a:rPr lang="es-ES" dirty="0">
                <a:solidFill>
                  <a:schemeClr val="tx1"/>
                </a:solidFill>
              </a:rPr>
              <a:t>	Nombre Completo del Investigador                                                   Firma  y  Sello</a:t>
            </a:r>
          </a:p>
          <a:p>
            <a:pPr algn="just">
              <a:lnSpc>
                <a:spcPct val="80000"/>
              </a:lnSpc>
            </a:pPr>
            <a:r>
              <a:rPr lang="es-ES" dirty="0">
                <a:solidFill>
                  <a:schemeClr val="tx1"/>
                </a:solidFill>
              </a:rPr>
              <a:t>	</a:t>
            </a:r>
          </a:p>
          <a:p>
            <a:pPr algn="just">
              <a:lnSpc>
                <a:spcPct val="80000"/>
              </a:lnSpc>
            </a:pPr>
            <a:r>
              <a:rPr lang="es-ES" dirty="0">
                <a:solidFill>
                  <a:schemeClr val="tx1"/>
                </a:solidFill>
              </a:rPr>
              <a:t>	</a:t>
            </a:r>
          </a:p>
          <a:p>
            <a:pPr algn="just">
              <a:lnSpc>
                <a:spcPct val="80000"/>
              </a:lnSpc>
            </a:pPr>
            <a:endParaRPr lang="es-ES" dirty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</a:pPr>
            <a:endParaRPr lang="es-ES" dirty="0">
              <a:solidFill>
                <a:schemeClr val="tx1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es-ES" dirty="0">
                <a:solidFill>
                  <a:schemeClr val="tx1"/>
                </a:solidFill>
              </a:rPr>
              <a:t>	Tegucigalpa MDC a los ____días del mes de______ del 2009</a:t>
            </a:r>
          </a:p>
          <a:p>
            <a:pPr algn="just">
              <a:lnSpc>
                <a:spcPct val="80000"/>
              </a:lnSpc>
            </a:pPr>
            <a:r>
              <a:rPr lang="es-ES" dirty="0">
                <a:solidFill>
                  <a:schemeClr val="tx1"/>
                </a:solidFill>
              </a:rPr>
              <a:t>	</a:t>
            </a:r>
          </a:p>
          <a:p>
            <a:pPr algn="just">
              <a:lnSpc>
                <a:spcPct val="80000"/>
              </a:lnSpc>
            </a:pPr>
            <a:r>
              <a:rPr lang="es-ES" dirty="0">
                <a:solidFill>
                  <a:schemeClr val="tx1"/>
                </a:solidFill>
              </a:rPr>
              <a:t>	Copia a participante.</a:t>
            </a:r>
          </a:p>
          <a:p>
            <a:pPr algn="just">
              <a:lnSpc>
                <a:spcPct val="80000"/>
              </a:lnSpc>
            </a:pPr>
            <a:endParaRPr lang="es-ES" dirty="0">
              <a:solidFill>
                <a:schemeClr val="tx1"/>
              </a:solidFill>
            </a:endParaRPr>
          </a:p>
          <a:p>
            <a:endParaRPr lang="es-ES_tradnl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HN" sz="6000" dirty="0"/>
          </a:p>
          <a:p>
            <a:pPr marL="0" indent="0" algn="ctr">
              <a:buNone/>
            </a:pPr>
            <a:r>
              <a:rPr lang="es-HN" sz="6000" dirty="0"/>
              <a:t>GRACIAS!!!</a:t>
            </a:r>
            <a:endParaRPr lang="es-ES" sz="6000" dirty="0"/>
          </a:p>
        </p:txBody>
      </p:sp>
    </p:spTree>
    <p:extLst>
      <p:ext uri="{BB962C8B-B14F-4D97-AF65-F5344CB8AC3E}">
        <p14:creationId xmlns:p14="http://schemas.microsoft.com/office/powerpoint/2010/main" val="10488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br>
              <a:rPr lang="es-HN" dirty="0"/>
            </a:br>
            <a:r>
              <a:rPr lang="es-HN" dirty="0"/>
              <a:t>Ética en Investigación</a:t>
            </a:r>
            <a:endParaRPr lang="es-E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96110" y="1935163"/>
            <a:ext cx="5951779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94467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azi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412776"/>
            <a:ext cx="3571875" cy="258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1556792"/>
            <a:ext cx="3096344" cy="2309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NAZI 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4221088"/>
            <a:ext cx="1798638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731287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NUREMBERG TRIA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48669" y="1600201"/>
            <a:ext cx="3195340" cy="3052936"/>
          </a:xfrm>
          <a:prstGeom prst="rect">
            <a:avLst/>
          </a:prstGeom>
        </p:spPr>
      </p:pic>
      <p:pic>
        <p:nvPicPr>
          <p:cNvPr id="5" name="Picture 1" descr="karl brand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2060848"/>
            <a:ext cx="2819400" cy="2667000"/>
          </a:xfrm>
          <a:prstGeom prst="rect">
            <a:avLst/>
          </a:prstGeom>
        </p:spPr>
      </p:pic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832945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43042" y="857233"/>
            <a:ext cx="6357982" cy="857255"/>
          </a:xfrm>
        </p:spPr>
        <p:txBody>
          <a:bodyPr>
            <a:normAutofit/>
          </a:bodyPr>
          <a:lstStyle/>
          <a:p>
            <a:r>
              <a:rPr lang="es-MX" sz="3600" b="1" dirty="0">
                <a:latin typeface="Arial" pitchFamily="34" charset="0"/>
                <a:cs typeface="Arial" pitchFamily="34" charset="0"/>
              </a:rPr>
              <a:t>Principios Éticos Básicos</a:t>
            </a:r>
            <a:r>
              <a:rPr lang="es-ES_tradnl" sz="3600" b="1" dirty="0">
                <a:latin typeface="Arial" pitchFamily="34" charset="0"/>
                <a:cs typeface="Arial" pitchFamily="34" charset="0"/>
              </a:rPr>
              <a:t> </a:t>
            </a:r>
            <a:endParaRPr lang="es-HN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71472" y="1857364"/>
            <a:ext cx="7858180" cy="4500594"/>
          </a:xfrm>
        </p:spPr>
        <p:txBody>
          <a:bodyPr>
            <a:normAutofit/>
          </a:bodyPr>
          <a:lstStyle/>
          <a:p>
            <a:pPr algn="just">
              <a:lnSpc>
                <a:spcPct val="70000"/>
              </a:lnSpc>
              <a:buFont typeface="Arial" pitchFamily="34" charset="0"/>
              <a:buChar char="•"/>
            </a:pPr>
            <a:r>
              <a:rPr lang="es-ES_tradn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Código de </a:t>
            </a:r>
            <a:r>
              <a:rPr lang="es-ES_tradnl" sz="2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Nuremberg</a:t>
            </a:r>
            <a:r>
              <a:rPr lang="es-ES_tradn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1947.  </a:t>
            </a:r>
          </a:p>
          <a:p>
            <a:pPr algn="just">
              <a:lnSpc>
                <a:spcPct val="70000"/>
              </a:lnSpc>
              <a:buFont typeface="Arial" pitchFamily="34" charset="0"/>
              <a:buChar char="•"/>
            </a:pPr>
            <a:r>
              <a:rPr lang="es-ES_tradn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Declaración de Helsinki, 1964  </a:t>
            </a:r>
          </a:p>
          <a:p>
            <a:pPr algn="just">
              <a:lnSpc>
                <a:spcPct val="70000"/>
              </a:lnSpc>
              <a:buFont typeface="Arial" pitchFamily="34" charset="0"/>
              <a:buChar char="•"/>
            </a:pPr>
            <a:r>
              <a:rPr lang="es-ES_tradn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 Informe Belmont 1979.</a:t>
            </a:r>
          </a:p>
          <a:p>
            <a:pPr algn="just">
              <a:lnSpc>
                <a:spcPct val="70000"/>
              </a:lnSpc>
              <a:buFont typeface="Arial" pitchFamily="34" charset="0"/>
              <a:buChar char="•"/>
            </a:pPr>
            <a:r>
              <a:rPr lang="es-ES_tradn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Las Directrices Éticas Internacionales para la Investigación Biomédica Relacionada con Seres Humanos  </a:t>
            </a:r>
          </a:p>
          <a:p>
            <a:pPr algn="just">
              <a:lnSpc>
                <a:spcPct val="70000"/>
              </a:lnSpc>
              <a:buFont typeface="Arial" pitchFamily="34" charset="0"/>
              <a:buChar char="•"/>
            </a:pPr>
            <a:r>
              <a:rPr lang="es-ES_tradn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directriz de Buena Práctica Clínica de la OMS (1975)   </a:t>
            </a:r>
          </a:p>
          <a:p>
            <a:pPr algn="just">
              <a:lnSpc>
                <a:spcPct val="70000"/>
              </a:lnSpc>
              <a:buFont typeface="Arial" pitchFamily="34" charset="0"/>
              <a:buChar char="•"/>
            </a:pPr>
            <a:r>
              <a:rPr lang="es-ES_tradnl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Directriz de Buena Práctica Clínica de la Conferencia Internacional sobre Armonización 1996 </a:t>
            </a:r>
          </a:p>
          <a:p>
            <a:pPr>
              <a:lnSpc>
                <a:spcPct val="80000"/>
              </a:lnSpc>
            </a:pPr>
            <a:endParaRPr lang="es-HN" dirty="0"/>
          </a:p>
          <a:p>
            <a:endParaRPr lang="es-H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14480" y="1000109"/>
            <a:ext cx="6743720" cy="857255"/>
          </a:xfrm>
        </p:spPr>
        <p:txBody>
          <a:bodyPr>
            <a:noAutofit/>
          </a:bodyPr>
          <a:lstStyle/>
          <a:p>
            <a:r>
              <a:rPr lang="es-HN" sz="3600" b="1" dirty="0">
                <a:latin typeface="Arial" pitchFamily="34" charset="0"/>
                <a:cs typeface="Arial" pitchFamily="34" charset="0"/>
              </a:rPr>
              <a:t>Principios fundamentales de la Ética  de la Investigación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071678"/>
            <a:ext cx="6400800" cy="3567122"/>
          </a:xfrm>
        </p:spPr>
        <p:txBody>
          <a:bodyPr/>
          <a:lstStyle/>
          <a:p>
            <a:pPr algn="l">
              <a:buFont typeface="Arial" pitchFamily="34" charset="0"/>
              <a:buChar char="•"/>
            </a:pPr>
            <a:endParaRPr lang="es-HN" dirty="0">
              <a:solidFill>
                <a:schemeClr val="tx1"/>
              </a:solidFill>
              <a:latin typeface="Arial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s-HN" dirty="0">
                <a:solidFill>
                  <a:schemeClr val="tx1"/>
                </a:solidFill>
                <a:latin typeface="Arial" charset="0"/>
              </a:rPr>
              <a:t>Respeto por las personas</a:t>
            </a:r>
          </a:p>
          <a:p>
            <a:pPr algn="l">
              <a:buFont typeface="Arial" pitchFamily="34" charset="0"/>
              <a:buChar char="•"/>
            </a:pPr>
            <a:endParaRPr lang="es-HN" dirty="0">
              <a:solidFill>
                <a:schemeClr val="tx1"/>
              </a:solidFill>
              <a:latin typeface="Arial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s-HN" dirty="0">
                <a:solidFill>
                  <a:schemeClr val="tx1"/>
                </a:solidFill>
                <a:latin typeface="Arial" charset="0"/>
              </a:rPr>
              <a:t>Beneficencia</a:t>
            </a:r>
          </a:p>
          <a:p>
            <a:pPr algn="l"/>
            <a:endParaRPr lang="es-HN" dirty="0">
              <a:solidFill>
                <a:schemeClr val="tx1"/>
              </a:solidFill>
              <a:latin typeface="Arial" charset="0"/>
            </a:endParaRPr>
          </a:p>
          <a:p>
            <a:pPr algn="l">
              <a:buFont typeface="Arial" pitchFamily="34" charset="0"/>
              <a:buChar char="•"/>
            </a:pPr>
            <a:r>
              <a:rPr lang="es-HN" dirty="0">
                <a:solidFill>
                  <a:schemeClr val="tx1"/>
                </a:solidFill>
                <a:latin typeface="Arial" charset="0"/>
              </a:rPr>
              <a:t>Justicia </a:t>
            </a:r>
          </a:p>
          <a:p>
            <a:endParaRPr lang="es-H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571604" y="285728"/>
            <a:ext cx="6858048" cy="1214447"/>
          </a:xfrm>
        </p:spPr>
        <p:txBody>
          <a:bodyPr>
            <a:noAutofit/>
          </a:bodyPr>
          <a:lstStyle/>
          <a:p>
            <a:pPr algn="l"/>
            <a:r>
              <a:rPr lang="es-ES" sz="3200" b="1" dirty="0">
                <a:latin typeface="Roman"/>
                <a:cs typeface="Times New Roman" pitchFamily="18" charset="0"/>
              </a:rPr>
              <a:t>Respeto por las Personas</a:t>
            </a:r>
            <a:br>
              <a:rPr lang="es-ES" sz="3200" b="1" dirty="0">
                <a:latin typeface="Tms Rmn" charset="0"/>
                <a:cs typeface="Times New Roman" pitchFamily="18" charset="0"/>
              </a:rPr>
            </a:br>
            <a:endParaRPr lang="es-HN" sz="32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0034" y="1857364"/>
            <a:ext cx="7929618" cy="3781436"/>
          </a:xfrm>
        </p:spPr>
        <p:txBody>
          <a:bodyPr>
            <a:normAutofit lnSpcReduction="10000"/>
          </a:bodyPr>
          <a:lstStyle/>
          <a:p>
            <a:pPr lvl="1" algn="l">
              <a:buFont typeface="Arial" pitchFamily="34" charset="0"/>
              <a:buChar char="•"/>
            </a:pPr>
            <a:r>
              <a:rPr lang="es-ES" sz="3200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Respeto de la autonomía individual        Es única y libre</a:t>
            </a:r>
          </a:p>
          <a:p>
            <a:pPr lvl="1" algn="l">
              <a:buFont typeface="Arial" pitchFamily="34" charset="0"/>
              <a:buChar char="•"/>
            </a:pPr>
            <a:r>
              <a:rPr lang="es-ES" sz="3200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Derecho a decidir </a:t>
            </a:r>
          </a:p>
          <a:p>
            <a:pPr lvl="1" algn="l">
              <a:buFont typeface="Arial" pitchFamily="34" charset="0"/>
              <a:buChar char="•"/>
            </a:pPr>
            <a:r>
              <a:rPr lang="es-ES" sz="3200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Protección a los individuos con autonomía reducida</a:t>
            </a:r>
          </a:p>
          <a:p>
            <a:pPr lvl="1" algn="l">
              <a:buFont typeface="Arial" pitchFamily="34" charset="0"/>
              <a:buChar char="•"/>
            </a:pPr>
            <a:r>
              <a:rPr lang="es-ES" sz="3200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Derecho al Consentimiento Informado</a:t>
            </a:r>
          </a:p>
          <a:p>
            <a:pPr lvl="1" algn="l">
              <a:buFont typeface="Arial" pitchFamily="34" charset="0"/>
              <a:buChar char="•"/>
            </a:pPr>
            <a:r>
              <a:rPr lang="es-ES" sz="3200" dirty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Privacidad y confidencialidad</a:t>
            </a:r>
          </a:p>
          <a:p>
            <a:endParaRPr lang="es-H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071538" y="857233"/>
            <a:ext cx="7715304" cy="1000132"/>
          </a:xfrm>
        </p:spPr>
        <p:txBody>
          <a:bodyPr>
            <a:normAutofit/>
          </a:bodyPr>
          <a:lstStyle/>
          <a:p>
            <a:r>
              <a:rPr lang="es-HN" sz="3100" b="1" dirty="0">
                <a:latin typeface="Arial" pitchFamily="34" charset="0"/>
                <a:cs typeface="Arial" pitchFamily="34" charset="0"/>
              </a:rPr>
              <a:t>Quienes son las personas vulnerables</a:t>
            </a:r>
            <a:r>
              <a:rPr lang="es-HN" dirty="0"/>
              <a:t>?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2357430"/>
            <a:ext cx="8215370" cy="4000528"/>
          </a:xfrm>
        </p:spPr>
        <p:txBody>
          <a:bodyPr>
            <a:normAutofit/>
          </a:bodyPr>
          <a:lstStyle/>
          <a:p>
            <a:pPr marL="514350" indent="-514350" algn="l">
              <a:lnSpc>
                <a:spcPct val="90000"/>
              </a:lnSpc>
              <a:buFont typeface="Arial" pitchFamily="34" charset="0"/>
              <a:buChar char="•"/>
            </a:pPr>
            <a:r>
              <a:rPr lang="es-HN" dirty="0">
                <a:solidFill>
                  <a:schemeClr val="tx1"/>
                </a:solidFill>
                <a:latin typeface="Arial" charset="0"/>
              </a:rPr>
              <a:t>Menores, mujeres embarazadas, prisioneros,	personas con discapacidad mental.</a:t>
            </a:r>
            <a:br>
              <a:rPr lang="es-HN" dirty="0">
                <a:solidFill>
                  <a:schemeClr val="tx1"/>
                </a:solidFill>
                <a:latin typeface="Arial" charset="0"/>
              </a:rPr>
            </a:br>
            <a:endParaRPr lang="es-HN" dirty="0">
              <a:solidFill>
                <a:schemeClr val="tx1"/>
              </a:solidFill>
              <a:latin typeface="Arial" charset="0"/>
            </a:endParaRPr>
          </a:p>
          <a:p>
            <a:pPr marL="514350" indent="-514350" algn="l">
              <a:lnSpc>
                <a:spcPct val="90000"/>
              </a:lnSpc>
              <a:buFont typeface="Arial" pitchFamily="34" charset="0"/>
              <a:buChar char="•"/>
            </a:pPr>
            <a:r>
              <a:rPr lang="es-HN" dirty="0">
                <a:solidFill>
                  <a:schemeClr val="tx1"/>
                </a:solidFill>
                <a:latin typeface="Arial" charset="0"/>
              </a:rPr>
              <a:t>Personas analfabetas o con formación académica limitada.</a:t>
            </a:r>
            <a:br>
              <a:rPr lang="es-HN" dirty="0">
                <a:solidFill>
                  <a:schemeClr val="tx1"/>
                </a:solidFill>
                <a:latin typeface="Arial" charset="0"/>
              </a:rPr>
            </a:br>
            <a:endParaRPr lang="es-HN" dirty="0">
              <a:solidFill>
                <a:schemeClr val="tx1"/>
              </a:solidFill>
              <a:latin typeface="Arial" charset="0"/>
            </a:endParaRPr>
          </a:p>
          <a:p>
            <a:pPr marL="514350" indent="-514350" algn="l">
              <a:lnSpc>
                <a:spcPct val="90000"/>
              </a:lnSpc>
              <a:buFont typeface="Arial" pitchFamily="34" charset="0"/>
              <a:buChar char="•"/>
            </a:pPr>
            <a:r>
              <a:rPr lang="es-HN" dirty="0">
                <a:solidFill>
                  <a:schemeClr val="tx1"/>
                </a:solidFill>
                <a:latin typeface="Arial" charset="0"/>
              </a:rPr>
              <a:t>Personas con acceso limitado a los servicios de salud.</a:t>
            </a:r>
            <a:br>
              <a:rPr lang="es-HN" dirty="0">
                <a:solidFill>
                  <a:schemeClr val="tx1"/>
                </a:solidFill>
                <a:latin typeface="Arial" charset="0"/>
              </a:rPr>
            </a:br>
            <a:endParaRPr lang="es-HN" dirty="0">
              <a:solidFill>
                <a:schemeClr val="tx1"/>
              </a:solidFill>
              <a:latin typeface="Arial" charset="0"/>
            </a:endParaRPr>
          </a:p>
          <a:p>
            <a:pPr marL="514350" indent="-514350" algn="l">
              <a:lnSpc>
                <a:spcPct val="90000"/>
              </a:lnSpc>
              <a:buFont typeface="Arial" pitchFamily="34" charset="0"/>
              <a:buChar char="•"/>
            </a:pPr>
            <a:r>
              <a:rPr lang="es-HN" dirty="0">
                <a:solidFill>
                  <a:schemeClr val="tx1"/>
                </a:solidFill>
                <a:latin typeface="Arial" charset="0"/>
              </a:rPr>
              <a:t>Mujeres en determinados entornos</a:t>
            </a:r>
            <a:endParaRPr lang="es-HN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4723885</TotalTime>
  <Words>1055</Words>
  <Application>Microsoft Office PowerPoint</Application>
  <PresentationFormat>Presentación en pantalla (4:3)</PresentationFormat>
  <Paragraphs>125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2" baseType="lpstr">
      <vt:lpstr>Arial</vt:lpstr>
      <vt:lpstr>Calibri</vt:lpstr>
      <vt:lpstr>Constantia</vt:lpstr>
      <vt:lpstr>Roman</vt:lpstr>
      <vt:lpstr>Tms Rmn</vt:lpstr>
      <vt:lpstr>Wingdings 2</vt:lpstr>
      <vt:lpstr>Flujo</vt:lpstr>
      <vt:lpstr>Presentación de PowerPoint</vt:lpstr>
      <vt:lpstr>Presentación de PowerPoint</vt:lpstr>
      <vt:lpstr> Ética en Investigación</vt:lpstr>
      <vt:lpstr>Presentación de PowerPoint</vt:lpstr>
      <vt:lpstr>Presentación de PowerPoint</vt:lpstr>
      <vt:lpstr>Principios Éticos Básicos </vt:lpstr>
      <vt:lpstr>Principios fundamentales de la Ética  de la Investigación</vt:lpstr>
      <vt:lpstr>Respeto por las Personas </vt:lpstr>
      <vt:lpstr>Quienes son las personas vulnerables?</vt:lpstr>
      <vt:lpstr>Beneficencia</vt:lpstr>
      <vt:lpstr> Justicia </vt:lpstr>
      <vt:lpstr>REQUISITOS DE LOS ESTUDIOS DE INVESTIGACIÓN </vt:lpstr>
      <vt:lpstr>Continuación….</vt:lpstr>
      <vt:lpstr>Continuación….</vt:lpstr>
      <vt:lpstr>Protecciones básicas</vt:lpstr>
      <vt:lpstr>Garantía Institucional</vt:lpstr>
      <vt:lpstr>Comité Institucional de Revisión Ética (IRB)</vt:lpstr>
      <vt:lpstr>CONSENTIMIENTO INFORMADO</vt:lpstr>
      <vt:lpstr>Continuación…</vt:lpstr>
      <vt:lpstr>REQUERIMIENTOS GENERALES</vt:lpstr>
      <vt:lpstr>ejemplo</vt:lpstr>
      <vt:lpstr>Continuación…</vt:lpstr>
      <vt:lpstr>Continuación…</vt:lpstr>
      <vt:lpstr>Continuación….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Inspiron</dc:creator>
  <cp:lastModifiedBy>CEIB-FCM-UNAH</cp:lastModifiedBy>
  <cp:revision>37</cp:revision>
  <dcterms:created xsi:type="dcterms:W3CDTF">2011-06-04T21:41:13Z</dcterms:created>
  <dcterms:modified xsi:type="dcterms:W3CDTF">2020-02-03T00:22:08Z</dcterms:modified>
</cp:coreProperties>
</file>