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9" r:id="rId3"/>
    <p:sldId id="280" r:id="rId4"/>
    <p:sldId id="326" r:id="rId5"/>
    <p:sldId id="259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82" r:id="rId14"/>
    <p:sldId id="266" r:id="rId15"/>
    <p:sldId id="267" r:id="rId16"/>
    <p:sldId id="268" r:id="rId17"/>
    <p:sldId id="269" r:id="rId18"/>
    <p:sldId id="270" r:id="rId19"/>
    <p:sldId id="327" r:id="rId20"/>
    <p:sldId id="274" r:id="rId21"/>
    <p:sldId id="271" r:id="rId22"/>
    <p:sldId id="272" r:id="rId23"/>
    <p:sldId id="281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E96DF-D04C-4D74-B1D8-889D1DACEE26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AA1A5-35FD-4A28-B40A-3D09A518A35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1472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14050F-59D3-481A-8DDF-4EC8BC9E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962D4-A718-4D38-9B2D-95076BB7C993}" type="slidenum">
              <a:rPr lang="es-ES" altLang="es-HN"/>
              <a:pPr/>
              <a:t>4</a:t>
            </a:fld>
            <a:endParaRPr lang="es-ES" altLang="es-HN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F6EB6E23-7029-4F46-BAC6-5DE29E006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1238" cy="3427413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D7AFDB4-704E-4737-BC80-235756D72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</p:spPr>
        <p:txBody>
          <a:bodyPr/>
          <a:lstStyle/>
          <a:p>
            <a:endParaRPr lang="es-HN" alt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40C07-8C5B-4927-8B3F-6F1B60156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983F2-2BA4-4AD1-86E6-9C34B343C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A6226-2ED7-4688-9A85-C85EA6A4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E3A8A1-6CC1-4984-970C-3C49563D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0EB17-0303-4952-BFEF-742513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0039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12843-B46A-4043-B833-1A7501FD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E7CDB9-F5AF-40FC-A8B5-3EF5CC49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89355-86B9-44E6-A7B7-EA667DDE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7F2D-D0D5-44F9-B1F8-39FEA32C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63E9E-6B51-4F2A-B5C7-B5B07D59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371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3CC336-C033-43F2-AFAC-D97AE149C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9D0349-6783-4669-A497-524A3BC78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E9DF3-1826-4906-B4FD-CFBB1378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E7C85-CFE1-41A0-9848-C81FBA6B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0BCCE-DC6A-4CBE-8A51-ED812CF2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8756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A2C94-BC6C-4FC5-8DC7-450F1315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707A9-C53C-49B5-8F28-6D3EC2D9E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38198-18F2-42E5-832B-DE067E73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5AF36-44AD-4727-95CA-44227948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8DF3D6-9639-4057-986B-C194486D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5494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F802D-0BEF-4808-9A3B-54F3656F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097FBE-0021-4525-B4CB-B9A2490AD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49A327-F51C-4261-960E-929A2870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DB7DD3-420C-4752-94CE-EF172FEB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FAA54-1E31-4069-9A47-34ADC2AE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73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13390-8E13-4DDA-9E2B-56FDDEBF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5EDE3-F28F-40D5-ABE7-342F678C0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E7B354-86D9-4FE6-9AF5-AE3F41C19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EC20D-FCC3-40F2-91BD-A2792EB8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67FB19-7047-409D-9A41-8C2B933D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23F409-C5D3-4237-8C13-EB7BCDE2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5063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91239-0486-4BA2-9D31-87427BD5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63CBE9-10FD-4D8F-A9B5-D8C2745B3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816EF8-87E2-43A1-AF08-CFAD2E5D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E9D8DF-38D7-4329-81A5-319395297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6B77BA-2AD9-43AA-A58C-73B29F300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1C3130-195E-4239-BAC2-EEC4014D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5B0F0F-DEE5-4A30-A97E-D8BD4A36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F55ADF-CC33-455D-BED6-680E417E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104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5B64E-2BD3-4312-931C-A9CDCFF2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A3CBF3-60B3-42EF-A683-DF94AB11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619BF8-8CB6-4EFA-BA9C-D4577793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D8A106-F001-4830-AF8C-1E251F22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646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B63B94-D6B3-47A5-8412-1729398A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82229C-C384-4596-A4E6-492666EF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635D12-D216-4B0E-88CC-65AD9734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311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6CEC4-8C31-4D35-9945-507973F9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478AC-0E51-43C7-A4FF-592B9BE7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6D4B30-576D-49F1-8BDE-0B1E5AFB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B8B405-9643-4021-879A-9A8A4A5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5472CC-11F5-4C3B-BFD4-A1310056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F09EC3-2EB4-4FCA-9454-6AC87C05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498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CA15C-9451-4FAB-8549-51FB12FF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FEDF03-6256-4EF3-833B-CDB18F40E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3795DB-C813-4729-AAAD-999DAD236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C2CF6-F313-4AB0-A7B3-A1442756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2D21BA-22EE-47DB-AC34-898B3C6E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BEAAB1-B774-4E7C-987A-4B388FAC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538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04270E-3710-4E14-9DEE-5605DFB9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D8B9D-0F17-4D93-A519-60FF42DF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5F9BE7-8405-4C5B-B6D9-73021C67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E7A0-3DBB-42BE-A020-81CFFF986569}" type="datetimeFigureOut">
              <a:rPr lang="es-HN" smtClean="0"/>
              <a:t>13/9/2020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D819B4-1382-4DA5-B7CF-9944B4187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0A3F5D-4B6A-4CC4-8E6D-0F2AD7CB0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02DF-1CE1-4385-AC3B-C6F30CE4F760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1427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rgbClr val="65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75241D-A32D-4BF6-B73E-B5CB2EF3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278" y="3832498"/>
            <a:ext cx="7875585" cy="1454721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HN" sz="8000" b="1" dirty="0">
                <a:latin typeface="Old English Text MT" panose="03040902040508030806" pitchFamily="66" charset="0"/>
                <a:cs typeface="Aharoni" panose="02010803020104030203" pitchFamily="2" charset="-79"/>
              </a:rPr>
              <a:t>La Introducción</a:t>
            </a:r>
          </a:p>
        </p:txBody>
      </p:sp>
      <p:pic>
        <p:nvPicPr>
          <p:cNvPr id="1026" name="Picture 2" descr="Resultado de imagen para introduccion">
            <a:extLst>
              <a:ext uri="{FF2B5EF4-FFF2-40B4-BE49-F238E27FC236}">
                <a16:creationId xmlns:a16="http://schemas.microsoft.com/office/drawing/2014/main" id="{C4D69A6C-25E9-444A-82A3-D65CB1CAE2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3198" y="730515"/>
            <a:ext cx="6245603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DC1C520-0DB7-4F4F-B6BA-B06BEFD82A9B}"/>
              </a:ext>
            </a:extLst>
          </p:cNvPr>
          <p:cNvSpPr/>
          <p:nvPr/>
        </p:nvSpPr>
        <p:spPr>
          <a:xfrm>
            <a:off x="4611628" y="5287219"/>
            <a:ext cx="5577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E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JULIAN" panose="02000000000000000000" pitchFamily="2" charset="0"/>
              </a:rPr>
              <a:t>Dr. Jesús Alberto Pineda</a:t>
            </a:r>
          </a:p>
          <a:p>
            <a:pPr algn="r"/>
            <a:r>
              <a:rPr lang="es-E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JULIAN" panose="02000000000000000000" pitchFamily="2" charset="0"/>
              </a:rPr>
              <a:t>Coordinador de Investigación</a:t>
            </a:r>
          </a:p>
          <a:p>
            <a:pPr algn="r"/>
            <a:r>
              <a:rPr lang="es-E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JULIAN" panose="02000000000000000000" pitchFamily="2" charset="0"/>
              </a:rPr>
              <a:t>Postgrado de Pediatría</a:t>
            </a:r>
          </a:p>
          <a:p>
            <a:pPr algn="r"/>
            <a:r>
              <a:rPr lang="es-E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 JULIAN" panose="02000000000000000000" pitchFamily="2" charset="0"/>
              </a:rPr>
              <a:t>Universidad Nacional Autónoma de Honduras</a:t>
            </a:r>
            <a:endParaRPr lang="es-E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32500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12" y="2235663"/>
            <a:ext cx="9088244" cy="4257212"/>
          </a:xfrm>
        </p:spPr>
        <p:txBody>
          <a:bodyPr>
            <a:normAutofit lnSpcReduction="10000"/>
          </a:bodyPr>
          <a:lstStyle/>
          <a:p>
            <a:r>
              <a:rPr lang="es-HN" sz="3600" dirty="0"/>
              <a:t>Reglas que debe observar una buena Introducción: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Exponer primero, con toda la claridad posible, la naturaleza y el alcance del problema investigado.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Revisar las publicaciones pertinentes para orientar al lector.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Indicar el método de investigación; si se estima necesario, se expondrán las razones para elegir un método determinado. </a:t>
            </a:r>
          </a:p>
        </p:txBody>
      </p:sp>
    </p:spTree>
    <p:extLst>
      <p:ext uri="{BB962C8B-B14F-4D97-AF65-F5344CB8AC3E}">
        <p14:creationId xmlns:p14="http://schemas.microsoft.com/office/powerpoint/2010/main" val="369582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s-HN" b="1" dirty="0"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807626" cy="3785419"/>
          </a:xfrm>
        </p:spPr>
        <p:txBody>
          <a:bodyPr>
            <a:normAutofit/>
          </a:bodyPr>
          <a:lstStyle/>
          <a:p>
            <a:r>
              <a:rPr lang="es-HN" dirty="0"/>
              <a:t>Reglas que debe observar una buena Introducción: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2800" dirty="0"/>
              <a:t>Mencionar los principales resultados de la investigación.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2800" dirty="0"/>
              <a:t>Expresar la conclusión o conclusiones principales sugeridas por los resultados</a:t>
            </a:r>
          </a:p>
        </p:txBody>
      </p:sp>
      <p:pic>
        <p:nvPicPr>
          <p:cNvPr id="8194" name="Picture 2" descr="Resultado de imagen para la tesis">
            <a:extLst>
              <a:ext uri="{FF2B5EF4-FFF2-40B4-BE49-F238E27FC236}">
                <a16:creationId xmlns:a16="http://schemas.microsoft.com/office/drawing/2014/main" id="{428831E8-B921-4D02-AFB0-682A59D01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r="237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0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HN" b="1">
                <a:latin typeface="Georgia Pro Black" panose="020B0604020202020204" pitchFamily="18" charset="0"/>
              </a:rPr>
              <a:t>La Introducción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3512634"/>
            <a:ext cx="6313149" cy="2980229"/>
          </a:xfrm>
        </p:spPr>
        <p:txBody>
          <a:bodyPr>
            <a:normAutofit lnSpcReduction="10000"/>
          </a:bodyPr>
          <a:lstStyle/>
          <a:p>
            <a:r>
              <a:rPr lang="es-HN" sz="4800" dirty="0"/>
              <a:t>Sorpresa</a:t>
            </a:r>
          </a:p>
          <a:p>
            <a:r>
              <a:rPr lang="es-HN" sz="4800" dirty="0"/>
              <a:t>Suspenso</a:t>
            </a:r>
          </a:p>
          <a:p>
            <a:r>
              <a:rPr lang="es-HN" sz="4800" dirty="0"/>
              <a:t>Dramas</a:t>
            </a:r>
          </a:p>
          <a:p>
            <a:r>
              <a:rPr lang="es-HN" sz="4800" dirty="0"/>
              <a:t>Cuentos de camino real</a:t>
            </a:r>
          </a:p>
          <a:p>
            <a:endParaRPr lang="es-HN" sz="4800" dirty="0"/>
          </a:p>
          <a:p>
            <a:endParaRPr lang="es-HN" sz="4800" dirty="0"/>
          </a:p>
        </p:txBody>
      </p:sp>
      <p:pic>
        <p:nvPicPr>
          <p:cNvPr id="7170" name="Picture 2" descr="Imagen relacionada">
            <a:extLst>
              <a:ext uri="{FF2B5EF4-FFF2-40B4-BE49-F238E27FC236}">
                <a16:creationId xmlns:a16="http://schemas.microsoft.com/office/drawing/2014/main" id="{893485BC-081F-45F7-86FD-6006917E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r="2661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0CE053D-64F9-4426-8075-B1B4E679F625}"/>
              </a:ext>
            </a:extLst>
          </p:cNvPr>
          <p:cNvSpPr/>
          <p:nvPr/>
        </p:nvSpPr>
        <p:spPr>
          <a:xfrm rot="19846912">
            <a:off x="6112389" y="567228"/>
            <a:ext cx="188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 Va</a:t>
            </a:r>
          </a:p>
        </p:txBody>
      </p:sp>
    </p:spTree>
    <p:extLst>
      <p:ext uri="{BB962C8B-B14F-4D97-AF65-F5344CB8AC3E}">
        <p14:creationId xmlns:p14="http://schemas.microsoft.com/office/powerpoint/2010/main" val="106336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upo de profesionales">
            <a:extLst>
              <a:ext uri="{FF2B5EF4-FFF2-40B4-BE49-F238E27FC236}">
                <a16:creationId xmlns:a16="http://schemas.microsoft.com/office/drawing/2014/main" id="{A7E4EEB0-8D77-4C73-B26F-B99E5207A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b="2181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HN" sz="3600" b="1">
                <a:latin typeface="Georgia Pro Black" panose="020B0604020202020204" pitchFamily="18" charset="0"/>
              </a:rPr>
              <a:t>La Introducción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5491656" cy="2619839"/>
          </a:xfrm>
        </p:spPr>
        <p:txBody>
          <a:bodyPr anchor="ctr">
            <a:normAutofit/>
          </a:bodyPr>
          <a:lstStyle/>
          <a:p>
            <a:r>
              <a:rPr lang="es-HN" sz="6000" dirty="0"/>
              <a:t>¿Quiénes  leen?</a:t>
            </a:r>
          </a:p>
          <a:p>
            <a:pPr marL="0" indent="0">
              <a:buNone/>
            </a:pPr>
            <a:endParaRPr lang="es-HN" sz="1800" dirty="0"/>
          </a:p>
          <a:p>
            <a:endParaRPr lang="es-HN" sz="1800" dirty="0"/>
          </a:p>
        </p:txBody>
      </p:sp>
    </p:spTree>
    <p:extLst>
      <p:ext uri="{BB962C8B-B14F-4D97-AF65-F5344CB8AC3E}">
        <p14:creationId xmlns:p14="http://schemas.microsoft.com/office/powerpoint/2010/main" val="382660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omitir">
            <a:extLst>
              <a:ext uri="{FF2B5EF4-FFF2-40B4-BE49-F238E27FC236}">
                <a16:creationId xmlns:a16="http://schemas.microsoft.com/office/drawing/2014/main" id="{6F2E50A5-77C7-44BA-9BC2-6104D1F35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7" b="27086"/>
          <a:stretch/>
        </p:blipFill>
        <p:spPr bwMode="auto">
          <a:xfrm>
            <a:off x="-1" y="10"/>
            <a:ext cx="1219200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5021782" cy="1509931"/>
          </a:xfrm>
        </p:spPr>
        <p:txBody>
          <a:bodyPr>
            <a:normAutofit/>
          </a:bodyPr>
          <a:lstStyle/>
          <a:p>
            <a:r>
              <a:rPr lang="es-HN" sz="4000" b="1" dirty="0">
                <a:solidFill>
                  <a:srgbClr val="0000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855" y="3657600"/>
            <a:ext cx="5876804" cy="3200389"/>
          </a:xfrm>
        </p:spPr>
        <p:txBody>
          <a:bodyPr anchor="ctr">
            <a:normAutofit/>
          </a:bodyPr>
          <a:lstStyle/>
          <a:p>
            <a:r>
              <a:rPr lang="es-HN" dirty="0">
                <a:solidFill>
                  <a:srgbClr val="000000"/>
                </a:solidFill>
              </a:rPr>
              <a:t>Muchos autores, especialmente los principiantes, cometen el error (porque es un error) de reservarse los resultados más importantes hasta bien avanzado el texto.</a:t>
            </a:r>
          </a:p>
          <a:p>
            <a:r>
              <a:rPr lang="es-HN" dirty="0">
                <a:solidFill>
                  <a:srgbClr val="000000"/>
                </a:solidFill>
              </a:rPr>
              <a:t>Omiten a veces los resultados importantes en el Resumen,</a:t>
            </a:r>
          </a:p>
        </p:txBody>
      </p:sp>
    </p:spTree>
    <p:extLst>
      <p:ext uri="{BB962C8B-B14F-4D97-AF65-F5344CB8AC3E}">
        <p14:creationId xmlns:p14="http://schemas.microsoft.com/office/powerpoint/2010/main" val="245439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532" y="3368065"/>
            <a:ext cx="7025268" cy="312481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HN" sz="3200" dirty="0"/>
              <a:t>¿Por qué se eligió </a:t>
            </a:r>
            <a:r>
              <a:rPr lang="es-HN" sz="3200" i="1" dirty="0"/>
              <a:t>ese </a:t>
            </a:r>
            <a:r>
              <a:rPr lang="es-HN" sz="3200" dirty="0"/>
              <a:t>tema y por qué es </a:t>
            </a:r>
            <a:r>
              <a:rPr lang="es-HN" sz="3200" i="1" dirty="0"/>
              <a:t>importante</a:t>
            </a:r>
            <a:r>
              <a:rPr lang="es-HN" sz="32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HN" sz="3200" dirty="0"/>
              <a:t>El examen de la bibliografía</a:t>
            </a:r>
          </a:p>
          <a:p>
            <a:pPr marL="514350" indent="-514350">
              <a:buFont typeface="+mj-lt"/>
              <a:buAutoNum type="arabicPeriod"/>
            </a:pPr>
            <a:r>
              <a:rPr lang="es-HN" sz="3200" dirty="0"/>
              <a:t>La elección del método</a:t>
            </a:r>
          </a:p>
          <a:p>
            <a:pPr marL="457200" indent="-457200">
              <a:buFont typeface="+mj-lt"/>
              <a:buAutoNum type="arabicPeriod"/>
            </a:pPr>
            <a:r>
              <a:rPr lang="es-HN" sz="3200" dirty="0"/>
              <a:t>La exposición de los resultados y conclusiones principales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977A3F-0A7C-4F02-AD98-0E6AF9622B1B}"/>
              </a:ext>
            </a:extLst>
          </p:cNvPr>
          <p:cNvSpPr txBox="1">
            <a:spLocks/>
          </p:cNvSpPr>
          <p:nvPr/>
        </p:nvSpPr>
        <p:spPr>
          <a:xfrm rot="20134546">
            <a:off x="67411" y="2818465"/>
            <a:ext cx="5289910" cy="102963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6000" b="1" dirty="0">
                <a:solidFill>
                  <a:srgbClr val="FFFF00"/>
                </a:solidFill>
              </a:rPr>
              <a:t>Responder:</a:t>
            </a:r>
          </a:p>
        </p:txBody>
      </p:sp>
    </p:spTree>
    <p:extLst>
      <p:ext uri="{BB962C8B-B14F-4D97-AF65-F5344CB8AC3E}">
        <p14:creationId xmlns:p14="http://schemas.microsoft.com/office/powerpoint/2010/main" val="388194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532" y="3368065"/>
            <a:ext cx="7025268" cy="312481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HN" dirty="0"/>
              <a:t>Se debe redactar en un máximo de </a:t>
            </a:r>
            <a:r>
              <a:rPr lang="es-HN" dirty="0">
                <a:highlight>
                  <a:srgbClr val="FFFF00"/>
                </a:highlight>
              </a:rPr>
              <a:t>tres párrafos.</a:t>
            </a:r>
          </a:p>
          <a:p>
            <a:pPr marL="514350" indent="-514350">
              <a:buFont typeface="+mj-lt"/>
              <a:buAutoNum type="arabicPeriod"/>
            </a:pPr>
            <a:r>
              <a:rPr lang="es-HN" dirty="0"/>
              <a:t>Debe brindar in información sobre </a:t>
            </a:r>
            <a:r>
              <a:rPr lang="es-HN" b="1" dirty="0"/>
              <a:t>el problema a investigar</a:t>
            </a:r>
          </a:p>
          <a:p>
            <a:pPr marL="514350" indent="-514350">
              <a:buFont typeface="+mj-lt"/>
              <a:buAutoNum type="arabicPeriod"/>
            </a:pPr>
            <a:r>
              <a:rPr lang="es-HN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HN" b="1" u="sng" dirty="0">
                <a:solidFill>
                  <a:schemeClr val="accent6">
                    <a:lumMod val="50000"/>
                  </a:schemeClr>
                </a:solidFill>
              </a:rPr>
              <a:t>Justificar</a:t>
            </a:r>
            <a:r>
              <a:rPr lang="es-HN" dirty="0"/>
              <a:t> la investigación y ponerse en contexto basados en referencias pertinentes </a:t>
            </a:r>
            <a:endParaRPr lang="es-HN" sz="32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977A3F-0A7C-4F02-AD98-0E6AF9622B1B}"/>
              </a:ext>
            </a:extLst>
          </p:cNvPr>
          <p:cNvSpPr txBox="1">
            <a:spLocks/>
          </p:cNvSpPr>
          <p:nvPr/>
        </p:nvSpPr>
        <p:spPr>
          <a:xfrm rot="20134546">
            <a:off x="67411" y="2818465"/>
            <a:ext cx="5289910" cy="102963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5400" b="1" dirty="0">
                <a:solidFill>
                  <a:srgbClr val="FFFF00"/>
                </a:solidFill>
              </a:rPr>
              <a:t>¿Cómo hacerlo?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72137-29A6-4E35-81F1-424AE4002384}"/>
              </a:ext>
            </a:extLst>
          </p:cNvPr>
          <p:cNvSpPr/>
          <p:nvPr/>
        </p:nvSpPr>
        <p:spPr>
          <a:xfrm>
            <a:off x="6356195" y="2107805"/>
            <a:ext cx="2969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400" b="1" dirty="0"/>
              <a:t>Revista del postgrado</a:t>
            </a:r>
          </a:p>
        </p:txBody>
      </p:sp>
    </p:spTree>
    <p:extLst>
      <p:ext uri="{BB962C8B-B14F-4D97-AF65-F5344CB8AC3E}">
        <p14:creationId xmlns:p14="http://schemas.microsoft.com/office/powerpoint/2010/main" val="14283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39" y="4393978"/>
            <a:ext cx="7025268" cy="22186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HN" dirty="0">
                <a:highlight>
                  <a:srgbClr val="00FFFF"/>
                </a:highlight>
              </a:rPr>
              <a:t>El problema debe ser delimitado y  exponer </a:t>
            </a:r>
            <a:r>
              <a:rPr lang="es-HN" dirty="0"/>
              <a:t>de forma clara el objetivo principal del estudio. </a:t>
            </a:r>
          </a:p>
          <a:p>
            <a:pPr marL="514350" indent="-514350">
              <a:buFont typeface="+mj-lt"/>
              <a:buAutoNum type="arabicPeriod"/>
            </a:pPr>
            <a:r>
              <a:rPr lang="es-HN" dirty="0"/>
              <a:t>No debe contener cuadros ni figuras.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977A3F-0A7C-4F02-AD98-0E6AF9622B1B}"/>
              </a:ext>
            </a:extLst>
          </p:cNvPr>
          <p:cNvSpPr txBox="1">
            <a:spLocks/>
          </p:cNvSpPr>
          <p:nvPr/>
        </p:nvSpPr>
        <p:spPr>
          <a:xfrm rot="825871">
            <a:off x="6142533" y="2527518"/>
            <a:ext cx="5289910" cy="102963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5400" b="1" dirty="0">
                <a:solidFill>
                  <a:srgbClr val="FFFF00"/>
                </a:solidFill>
              </a:rPr>
              <a:t>¿Cómo hacerlo?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72137-29A6-4E35-81F1-424AE4002384}"/>
              </a:ext>
            </a:extLst>
          </p:cNvPr>
          <p:cNvSpPr/>
          <p:nvPr/>
        </p:nvSpPr>
        <p:spPr>
          <a:xfrm>
            <a:off x="2067336" y="2699543"/>
            <a:ext cx="2969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400" b="1" dirty="0"/>
              <a:t>Revista del postgrado</a:t>
            </a:r>
          </a:p>
        </p:txBody>
      </p:sp>
    </p:spTree>
    <p:extLst>
      <p:ext uri="{BB962C8B-B14F-4D97-AF65-F5344CB8AC3E}">
        <p14:creationId xmlns:p14="http://schemas.microsoft.com/office/powerpoint/2010/main" val="12505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75" y="3757961"/>
            <a:ext cx="10081356" cy="29269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s-HN" sz="3200" dirty="0">
                <a:highlight>
                  <a:srgbClr val="00FFFF"/>
                </a:highlight>
              </a:rPr>
              <a:t>La introducción debe responder las siguientes preguntas: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HN" sz="2800" dirty="0">
                <a:highlight>
                  <a:srgbClr val="00FFFF"/>
                </a:highlight>
              </a:rPr>
              <a:t>Qué se va a estudiar (problema de estudio)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HN" sz="2800" dirty="0">
                <a:highlight>
                  <a:srgbClr val="00FFFF"/>
                </a:highlight>
              </a:rPr>
              <a:t>Para qué se llevara a cabo el estudio (objetivos),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s-HN" sz="2800" dirty="0">
                <a:highlight>
                  <a:srgbClr val="00FFFF"/>
                </a:highlight>
              </a:rPr>
              <a:t>Porqué es necesario o conveniente realizarlo (justificación). </a:t>
            </a:r>
            <a:endParaRPr lang="es-HN" sz="2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977A3F-0A7C-4F02-AD98-0E6AF9622B1B}"/>
              </a:ext>
            </a:extLst>
          </p:cNvPr>
          <p:cNvSpPr txBox="1">
            <a:spLocks/>
          </p:cNvSpPr>
          <p:nvPr/>
        </p:nvSpPr>
        <p:spPr>
          <a:xfrm rot="825871">
            <a:off x="6142533" y="2527518"/>
            <a:ext cx="5289910" cy="102963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5400" b="1" dirty="0">
                <a:solidFill>
                  <a:srgbClr val="FFFF00"/>
                </a:solidFill>
              </a:rPr>
              <a:t>¿Cómo hacerlo?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72137-29A6-4E35-81F1-424AE4002384}"/>
              </a:ext>
            </a:extLst>
          </p:cNvPr>
          <p:cNvSpPr/>
          <p:nvPr/>
        </p:nvSpPr>
        <p:spPr>
          <a:xfrm rot="20238184">
            <a:off x="1944672" y="2604640"/>
            <a:ext cx="2969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400" b="1" dirty="0"/>
              <a:t>Revista del postgrado</a:t>
            </a:r>
          </a:p>
        </p:txBody>
      </p:sp>
    </p:spTree>
    <p:extLst>
      <p:ext uri="{BB962C8B-B14F-4D97-AF65-F5344CB8AC3E}">
        <p14:creationId xmlns:p14="http://schemas.microsoft.com/office/powerpoint/2010/main" val="3538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75" y="3757961"/>
            <a:ext cx="10081356" cy="2926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/>
              <a:t>Introducción Contexto/fundamentos </a:t>
            </a:r>
          </a:p>
          <a:p>
            <a:r>
              <a:rPr lang="es-MX" dirty="0"/>
              <a:t>	Explique las razones y el fundamento científicos de la 	investigación que se comunica Objetivos </a:t>
            </a:r>
          </a:p>
          <a:p>
            <a:r>
              <a:rPr lang="es-MX" dirty="0"/>
              <a:t>	Indique los objetivos específicos, incluida cualquier hipótesis 	preespecificada</a:t>
            </a:r>
            <a:endParaRPr lang="es-HN" sz="2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9977A3F-0A7C-4F02-AD98-0E6AF9622B1B}"/>
              </a:ext>
            </a:extLst>
          </p:cNvPr>
          <p:cNvSpPr txBox="1">
            <a:spLocks/>
          </p:cNvSpPr>
          <p:nvPr/>
        </p:nvSpPr>
        <p:spPr>
          <a:xfrm rot="825871">
            <a:off x="6142533" y="2527518"/>
            <a:ext cx="5289910" cy="102963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5400" b="1" dirty="0">
                <a:solidFill>
                  <a:srgbClr val="FFFF00"/>
                </a:solidFill>
              </a:rPr>
              <a:t>¿Cómo hacerlo?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E72137-29A6-4E35-81F1-424AE4002384}"/>
              </a:ext>
            </a:extLst>
          </p:cNvPr>
          <p:cNvSpPr/>
          <p:nvPr/>
        </p:nvSpPr>
        <p:spPr>
          <a:xfrm rot="20238184">
            <a:off x="1944672" y="2604640"/>
            <a:ext cx="2969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400" b="1" dirty="0"/>
              <a:t>Criterios de STROBE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9D75B43-D951-48D3-9371-DEEDA7E3CA66}"/>
              </a:ext>
            </a:extLst>
          </p:cNvPr>
          <p:cNvSpPr txBox="1"/>
          <p:nvPr/>
        </p:nvSpPr>
        <p:spPr>
          <a:xfrm>
            <a:off x="4596618" y="6157415"/>
            <a:ext cx="5986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Strengthening the Reporting of Observational studies in Epidemiology</a:t>
            </a:r>
          </a:p>
          <a:p>
            <a:endParaRPr lang="es-HN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4700AA3-0105-4D98-8D61-B80E06663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598" y="6465192"/>
            <a:ext cx="7807587" cy="2301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HN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Fortalecimiento de la presentación de informes de estudios observacionales en epidemiología</a:t>
            </a:r>
            <a:r>
              <a:rPr kumimoji="0" lang="es-ES" altLang="es-HN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H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la publicacion cientifica">
            <a:extLst>
              <a:ext uri="{FF2B5EF4-FFF2-40B4-BE49-F238E27FC236}">
                <a16:creationId xmlns:a16="http://schemas.microsoft.com/office/drawing/2014/main" id="{82BB1715-599E-466B-A7B0-8703F1008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0" y="1828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31A49D-CE58-4E7D-9E03-76B43813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07598"/>
            <a:ext cx="10905066" cy="44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0579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0CA4EB-51DA-4E9F-ACB7-F0C53614C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8309"/>
            <a:ext cx="10905066" cy="53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D640716-B230-4711-9EE1-067C7B54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466"/>
            <a:ext cx="5340312" cy="55710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D979EB-A5CB-4A81-9CC6-D552FF46D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14" y="643466"/>
            <a:ext cx="5950052" cy="53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Resultado de imagen para odio la tesis">
            <a:extLst>
              <a:ext uri="{FF2B5EF4-FFF2-40B4-BE49-F238E27FC236}">
                <a16:creationId xmlns:a16="http://schemas.microsoft.com/office/drawing/2014/main" id="{4D4FE6E0-BFC2-4493-BBA1-2E869C52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223" y="643467"/>
            <a:ext cx="1061155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3C37DF-7113-46CE-82DB-B7AF93AD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26082"/>
            <a:ext cx="10905066" cy="48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1EE9D6-D6BE-40EA-A193-B85056CF8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4870"/>
            <a:ext cx="10905066" cy="32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BC714B-14CC-498F-A7E2-E52C097C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35712"/>
            <a:ext cx="10905066" cy="4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87920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Gracias divertido">
            <a:extLst>
              <a:ext uri="{FF2B5EF4-FFF2-40B4-BE49-F238E27FC236}">
                <a16:creationId xmlns:a16="http://schemas.microsoft.com/office/drawing/2014/main" id="{26B7D732-26B0-4E62-BB5F-9161E843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7" y="173735"/>
            <a:ext cx="11843265" cy="63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EDD787F-5F35-4812-9854-BA0DAED6850E}"/>
              </a:ext>
            </a:extLst>
          </p:cNvPr>
          <p:cNvSpPr/>
          <p:nvPr/>
        </p:nvSpPr>
        <p:spPr>
          <a:xfrm>
            <a:off x="1204954" y="2122519"/>
            <a:ext cx="27437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41CB21-D90A-482A-B30C-D5F7BB33E211}"/>
              </a:ext>
            </a:extLst>
          </p:cNvPr>
          <p:cNvSpPr txBox="1"/>
          <p:nvPr/>
        </p:nvSpPr>
        <p:spPr>
          <a:xfrm>
            <a:off x="542651" y="306213"/>
            <a:ext cx="44697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sz="6000" b="1" dirty="0"/>
              <a:t>Buena Suerte</a:t>
            </a:r>
          </a:p>
          <a:p>
            <a:pPr algn="ctr"/>
            <a:r>
              <a:rPr lang="es-HN" sz="60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6167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7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Resultado de imagen para la tesis">
            <a:extLst>
              <a:ext uri="{FF2B5EF4-FFF2-40B4-BE49-F238E27FC236}">
                <a16:creationId xmlns:a16="http://schemas.microsoft.com/office/drawing/2014/main" id="{6CB0BF90-7F2D-4F48-9B25-0360E317A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448" y="643467"/>
            <a:ext cx="84731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A13BC1D3-AE2F-4A35-8B81-C1EF18701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341438"/>
            <a:ext cx="4248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altLang="es-HN" sz="2800" b="1">
                <a:latin typeface="Times New Roman" panose="02020603050405020304" pitchFamily="18" charset="0"/>
              </a:rPr>
              <a:t>Entretiene, divierte, educa, entristece</a:t>
            </a:r>
          </a:p>
        </p:txBody>
      </p:sp>
      <p:sp>
        <p:nvSpPr>
          <p:cNvPr id="121860" name="Text Box 4">
            <a:extLst>
              <a:ext uri="{FF2B5EF4-FFF2-40B4-BE49-F238E27FC236}">
                <a16:creationId xmlns:a16="http://schemas.microsoft.com/office/drawing/2014/main" id="{625D5731-97F6-4119-B1C1-0CAC9C95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4186239"/>
            <a:ext cx="4319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altLang="es-HN" sz="2400" b="1">
                <a:latin typeface="Times New Roman" panose="02020603050405020304" pitchFamily="18" charset="0"/>
              </a:rPr>
              <a:t>Se utilizan recursos como metáforas, sentido figurado, vocabulario florido, etc.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49EDF344-C681-4D8C-B122-FEE781660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2565400"/>
            <a:ext cx="4321175" cy="144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altLang="es-HN" sz="4400" b="1">
                <a:latin typeface="Times New Roman" panose="02020603050405020304" pitchFamily="18" charset="0"/>
              </a:rPr>
              <a:t>Redacción Literaria</a:t>
            </a:r>
          </a:p>
        </p:txBody>
      </p:sp>
      <p:grpSp>
        <p:nvGrpSpPr>
          <p:cNvPr id="121864" name="Group 8">
            <a:extLst>
              <a:ext uri="{FF2B5EF4-FFF2-40B4-BE49-F238E27FC236}">
                <a16:creationId xmlns:a16="http://schemas.microsoft.com/office/drawing/2014/main" id="{6CDFC8DC-DF26-431A-A59E-D8D43EEB84A2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2924176"/>
            <a:ext cx="479425" cy="720725"/>
            <a:chOff x="2968" y="2296"/>
            <a:chExt cx="302" cy="454"/>
          </a:xfrm>
        </p:grpSpPr>
        <p:sp>
          <p:nvSpPr>
            <p:cNvPr id="121865" name="Text Box 9">
              <a:extLst>
                <a:ext uri="{FF2B5EF4-FFF2-40B4-BE49-F238E27FC236}">
                  <a16:creationId xmlns:a16="http://schemas.microsoft.com/office/drawing/2014/main" id="{16A514D1-E315-4E73-A893-54C682256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2296"/>
              <a:ext cx="30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HN" sz="3200">
                  <a:latin typeface="Tahoma" panose="020B0604030504040204" pitchFamily="34" charset="0"/>
                </a:rPr>
                <a:t>=</a:t>
              </a:r>
              <a:endParaRPr lang="es-ES" altLang="es-HN" sz="3200">
                <a:latin typeface="Tahoma" panose="020B0604030504040204" pitchFamily="34" charset="0"/>
              </a:endParaRPr>
            </a:p>
          </p:txBody>
        </p:sp>
        <p:sp>
          <p:nvSpPr>
            <p:cNvPr id="121866" name="Line 10">
              <a:extLst>
                <a:ext uri="{FF2B5EF4-FFF2-40B4-BE49-F238E27FC236}">
                  <a16:creationId xmlns:a16="http://schemas.microsoft.com/office/drawing/2014/main" id="{0C7DEF42-02DC-418E-9F96-F4F9BE9718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3" y="2341"/>
              <a:ext cx="18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HN"/>
            </a:p>
          </p:txBody>
        </p:sp>
      </p:grp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34A3F6DA-52D6-44CD-A3C3-EBECEDC21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1341438"/>
            <a:ext cx="4248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altLang="es-H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COMUNICA UN RESULTADO</a:t>
            </a:r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A71F936A-5888-4BDD-A741-1C032E6C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9" y="4186239"/>
            <a:ext cx="3671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altLang="es-H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Sólo tiene un propósito y es informar el resultado de una investigación</a:t>
            </a:r>
          </a:p>
        </p:txBody>
      </p:sp>
      <p:sp>
        <p:nvSpPr>
          <p:cNvPr id="121870" name="Text Box 14">
            <a:extLst>
              <a:ext uri="{FF2B5EF4-FFF2-40B4-BE49-F238E27FC236}">
                <a16:creationId xmlns:a16="http://schemas.microsoft.com/office/drawing/2014/main" id="{D29A5C7F-5258-49B3-BF55-AD1F09CC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2565400"/>
            <a:ext cx="2879725" cy="144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altLang="es-HN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Redacción</a:t>
            </a:r>
          </a:p>
          <a:p>
            <a:pPr algn="ctr" eaLnBrk="0" hangingPunct="0"/>
            <a:r>
              <a:rPr lang="es-ES_tradnl" altLang="es-HN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Científica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769E-7 -0.21831 L 3.88769E-7 0.0338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769E-7 0.17288 L 3.88769E-7 4.79722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20765 L -7.40512E-8 0.0340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2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9591E-6 0.15741 L -4.89591E-6 -4.8148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8" grpId="1"/>
      <p:bldP spid="121860" grpId="0"/>
      <p:bldP spid="121860" grpId="1"/>
      <p:bldP spid="121862" grpId="0" animBg="1"/>
      <p:bldP spid="121868" grpId="0"/>
      <p:bldP spid="121868" grpId="1"/>
      <p:bldP spid="121869" grpId="0"/>
      <p:bldP spid="121869" grpId="1"/>
      <p:bldP spid="1218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pic>
        <p:nvPicPr>
          <p:cNvPr id="2050" name="Picture 2" descr="Resultado de imagen para introduccion">
            <a:extLst>
              <a:ext uri="{FF2B5EF4-FFF2-40B4-BE49-F238E27FC236}">
                <a16:creationId xmlns:a16="http://schemas.microsoft.com/office/drawing/2014/main" id="{4EEDE6AF-F268-4F8F-8EDA-9E581147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48" y="1831573"/>
            <a:ext cx="7569820" cy="47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61680B8-D0AF-4886-9650-15BEFEE0576E}"/>
              </a:ext>
            </a:extLst>
          </p:cNvPr>
          <p:cNvSpPr/>
          <p:nvPr/>
        </p:nvSpPr>
        <p:spPr>
          <a:xfrm>
            <a:off x="5118411" y="2732049"/>
            <a:ext cx="3479180" cy="3401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A3C311-4780-4693-ACC5-C697C0EA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7849" cy="4842804"/>
          </a:xfrm>
        </p:spPr>
        <p:txBody>
          <a:bodyPr/>
          <a:lstStyle/>
          <a:p>
            <a:endParaRPr lang="es-HN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73E1356-8B3C-4AEE-AFC5-D16C9FD86308}"/>
              </a:ext>
            </a:extLst>
          </p:cNvPr>
          <p:cNvSpPr txBox="1">
            <a:spLocks/>
          </p:cNvSpPr>
          <p:nvPr/>
        </p:nvSpPr>
        <p:spPr>
          <a:xfrm>
            <a:off x="5118411" y="2986909"/>
            <a:ext cx="3479180" cy="2912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b="1" dirty="0"/>
              <a:t>Definición del artículo científico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HN" dirty="0"/>
              <a:t>Un artículo científico es un informe escrito y publicado que describe resultados originales de investigación.</a:t>
            </a:r>
            <a:endParaRPr lang="es-HN" sz="2800" dirty="0"/>
          </a:p>
          <a:p>
            <a:endParaRPr lang="es-HN" sz="32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9B9AA9D-18F9-49EF-90B5-7280103F1B90}"/>
              </a:ext>
            </a:extLst>
          </p:cNvPr>
          <p:cNvSpPr/>
          <p:nvPr/>
        </p:nvSpPr>
        <p:spPr>
          <a:xfrm>
            <a:off x="925552" y="1825624"/>
            <a:ext cx="4059044" cy="10290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3B6C895-FC94-4E04-8E65-DD2BC0CA8BC5}"/>
              </a:ext>
            </a:extLst>
          </p:cNvPr>
          <p:cNvSpPr/>
          <p:nvPr/>
        </p:nvSpPr>
        <p:spPr>
          <a:xfrm>
            <a:off x="4638907" y="1825622"/>
            <a:ext cx="1070517" cy="439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8037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704" y="1825624"/>
            <a:ext cx="4197096" cy="4867783"/>
          </a:xfrm>
        </p:spPr>
        <p:txBody>
          <a:bodyPr>
            <a:normAutofit/>
          </a:bodyPr>
          <a:lstStyle/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Título</a:t>
            </a:r>
          </a:p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Autores</a:t>
            </a:r>
          </a:p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Resumen</a:t>
            </a:r>
          </a:p>
          <a:p>
            <a:r>
              <a:rPr lang="es-HN" sz="4400" b="1" u="sng" dirty="0">
                <a:solidFill>
                  <a:schemeClr val="accent2">
                    <a:lumMod val="50000"/>
                  </a:schemeClr>
                </a:solidFill>
              </a:rPr>
              <a:t>Introducción</a:t>
            </a:r>
          </a:p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Metodología</a:t>
            </a:r>
          </a:p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Resultados</a:t>
            </a:r>
          </a:p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Discusión </a:t>
            </a:r>
          </a:p>
          <a:p>
            <a:r>
              <a:rPr lang="es-HN" sz="3200" dirty="0">
                <a:solidFill>
                  <a:schemeClr val="accent3">
                    <a:lumMod val="75000"/>
                  </a:schemeClr>
                </a:solidFill>
              </a:rPr>
              <a:t>Referencias</a:t>
            </a:r>
          </a:p>
          <a:p>
            <a:endParaRPr lang="es-HN" sz="3200" dirty="0"/>
          </a:p>
          <a:p>
            <a:endParaRPr lang="es-HN" sz="3200" dirty="0"/>
          </a:p>
        </p:txBody>
      </p:sp>
      <p:pic>
        <p:nvPicPr>
          <p:cNvPr id="1026" name="Picture 2" descr="Resultado de imagen para introduccion">
            <a:extLst>
              <a:ext uri="{FF2B5EF4-FFF2-40B4-BE49-F238E27FC236}">
                <a16:creationId xmlns:a16="http://schemas.microsoft.com/office/drawing/2014/main" id="{0F26606B-0A65-41E3-A596-C145176F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2" y="2188814"/>
            <a:ext cx="4061841" cy="4304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0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2943923"/>
            <a:ext cx="5292155" cy="2442116"/>
          </a:xfrm>
        </p:spPr>
        <p:txBody>
          <a:bodyPr>
            <a:normAutofit lnSpcReduction="10000"/>
          </a:bodyPr>
          <a:lstStyle/>
          <a:p>
            <a:r>
              <a:rPr lang="es-HN" sz="4400" i="1" dirty="0"/>
              <a:t>Lo que mal empieza, mal acaba.</a:t>
            </a:r>
          </a:p>
          <a:p>
            <a:pPr marL="0" indent="0">
              <a:buNone/>
            </a:pPr>
            <a:endParaRPr lang="es-HN" sz="4400" i="1" dirty="0"/>
          </a:p>
          <a:p>
            <a:pPr marL="457200" lvl="1" indent="0">
              <a:buNone/>
            </a:pPr>
            <a:r>
              <a:rPr lang="es-HN" sz="3200" i="1" dirty="0"/>
              <a:t>			</a:t>
            </a:r>
            <a:r>
              <a:rPr lang="es-HN" sz="3200" dirty="0"/>
              <a:t>EURÍPIDES</a:t>
            </a:r>
            <a:endParaRPr lang="es-HN" sz="3600" dirty="0"/>
          </a:p>
        </p:txBody>
      </p:sp>
      <p:pic>
        <p:nvPicPr>
          <p:cNvPr id="3076" name="Picture 4" descr="Resultado de imagen para errores de arquitectura">
            <a:extLst>
              <a:ext uri="{FF2B5EF4-FFF2-40B4-BE49-F238E27FC236}">
                <a16:creationId xmlns:a16="http://schemas.microsoft.com/office/drawing/2014/main" id="{C8FBE44A-5677-4BDF-93B6-0E4C1B04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84" y="2164015"/>
            <a:ext cx="5619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8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783"/>
          </a:xfrm>
        </p:spPr>
        <p:txBody>
          <a:bodyPr>
            <a:normAutofit/>
          </a:bodyPr>
          <a:lstStyle/>
          <a:p>
            <a:r>
              <a:rPr lang="es-HN" sz="3600" b="1" dirty="0"/>
              <a:t>Propósito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Suministrar suficientes antecedentes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Comprender y evaluar los resultados del estudio sin necesidad de consultar publicaciones anteriores sobre el tema.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Debe presentar también el fundamento racional del estudio.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HN" sz="3200" dirty="0"/>
              <a:t>Manifestar breve y claramente cuál es el propósito al escribir el artículo.</a:t>
            </a:r>
            <a:endParaRPr lang="es-HN" sz="3600" dirty="0"/>
          </a:p>
          <a:p>
            <a:endParaRPr lang="es-HN" sz="4000" dirty="0"/>
          </a:p>
        </p:txBody>
      </p:sp>
    </p:spTree>
    <p:extLst>
      <p:ext uri="{BB962C8B-B14F-4D97-AF65-F5344CB8AC3E}">
        <p14:creationId xmlns:p14="http://schemas.microsoft.com/office/powerpoint/2010/main" val="297379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68CF-ED9C-4F17-B2E4-2F1FBF1511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s-HN" sz="6000" b="1" dirty="0">
                <a:solidFill>
                  <a:srgbClr val="FFFF00"/>
                </a:solidFill>
                <a:latin typeface="Georgia Pro Black" panose="020B0604020202020204" pitchFamily="18" charset="0"/>
              </a:rPr>
              <a:t>La 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AAC1D-E40A-4CC3-B52D-6DAFBEA2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07927" cy="4867783"/>
          </a:xfrm>
        </p:spPr>
        <p:txBody>
          <a:bodyPr>
            <a:normAutofit fontScale="92500"/>
          </a:bodyPr>
          <a:lstStyle/>
          <a:p>
            <a:r>
              <a:rPr lang="es-HN" sz="4000" dirty="0"/>
              <a:t>Una gran parte de la Introducción deberá escribirse en </a:t>
            </a:r>
            <a:r>
              <a:rPr lang="es-HN" sz="4000" dirty="0">
                <a:highlight>
                  <a:srgbClr val="FFFF00"/>
                </a:highlight>
              </a:rPr>
              <a:t>tiempo presente </a:t>
            </a:r>
            <a:r>
              <a:rPr lang="es-HN" sz="4000" dirty="0"/>
              <a:t>porque se referirá principalmente al problema planteado y los conocimientos admitidos en la materia en el momento de iniciar el trabajo.</a:t>
            </a:r>
            <a:endParaRPr lang="es-HN" sz="5400" dirty="0"/>
          </a:p>
        </p:txBody>
      </p:sp>
      <p:pic>
        <p:nvPicPr>
          <p:cNvPr id="6146" name="Picture 2" descr="Resultado de imagen para tiempo presente">
            <a:extLst>
              <a:ext uri="{FF2B5EF4-FFF2-40B4-BE49-F238E27FC236}">
                <a16:creationId xmlns:a16="http://schemas.microsoft.com/office/drawing/2014/main" id="{4457230E-D2D1-497B-AC8D-771B57CD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29" y="2133600"/>
            <a:ext cx="5227635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9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545</Words>
  <Application>Microsoft Office PowerPoint</Application>
  <PresentationFormat>Panorámica</PresentationFormat>
  <Paragraphs>93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Aharoni</vt:lpstr>
      <vt:lpstr>AR JULIAN</vt:lpstr>
      <vt:lpstr>Arial</vt:lpstr>
      <vt:lpstr>Calibri</vt:lpstr>
      <vt:lpstr>Calibri Light</vt:lpstr>
      <vt:lpstr>Courier New</vt:lpstr>
      <vt:lpstr>Georgia Pro Black</vt:lpstr>
      <vt:lpstr>inherit</vt:lpstr>
      <vt:lpstr>Old English Text MT</vt:lpstr>
      <vt:lpstr>Tahoma</vt:lpstr>
      <vt:lpstr>Times New Roman</vt:lpstr>
      <vt:lpstr>Wingdings</vt:lpstr>
      <vt:lpstr>Tema de Office</vt:lpstr>
      <vt:lpstr>La Introducción</vt:lpstr>
      <vt:lpstr>Presentación de PowerPoint</vt:lpstr>
      <vt:lpstr>Presentación de PowerPoint</vt:lpstr>
      <vt:lpstr>Presentación de PowerPoint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La Introducción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Introducción</dc:title>
  <dc:creator>Jesus Pineda</dc:creator>
  <cp:lastModifiedBy>Administrador</cp:lastModifiedBy>
  <cp:revision>8</cp:revision>
  <dcterms:created xsi:type="dcterms:W3CDTF">2019-06-19T02:13:44Z</dcterms:created>
  <dcterms:modified xsi:type="dcterms:W3CDTF">2020-09-14T03:00:50Z</dcterms:modified>
</cp:coreProperties>
</file>