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7" r:id="rId4"/>
    <p:sldId id="262" r:id="rId5"/>
    <p:sldId id="260" r:id="rId6"/>
    <p:sldId id="263" r:id="rId7"/>
    <p:sldId id="270" r:id="rId8"/>
    <p:sldId id="265" r:id="rId9"/>
    <p:sldId id="267" r:id="rId10"/>
    <p:sldId id="269" r:id="rId11"/>
    <p:sldId id="271" r:id="rId12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8C116E-4ED4-4A4A-A642-8BF0988C89F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1E116ED-724F-431B-BF17-824107043A94}">
      <dgm:prSet phldrT="[Texto]" custT="1"/>
      <dgm:spPr/>
      <dgm:t>
        <a:bodyPr/>
        <a:lstStyle/>
        <a:p>
          <a:r>
            <a:rPr lang="es-ES" sz="3200" dirty="0"/>
            <a:t>Aprobación del trabajo de investigación (artículo)  por asesores y el coordinador</a:t>
          </a:r>
        </a:p>
      </dgm:t>
    </dgm:pt>
    <dgm:pt modelId="{49F6F708-C078-40AB-AF27-AC3514C63865}" type="parTrans" cxnId="{4EE09897-0F4F-46C2-8CF0-B14292697279}">
      <dgm:prSet/>
      <dgm:spPr/>
      <dgm:t>
        <a:bodyPr/>
        <a:lstStyle/>
        <a:p>
          <a:endParaRPr lang="es-ES"/>
        </a:p>
      </dgm:t>
    </dgm:pt>
    <dgm:pt modelId="{9DB3C7DB-E955-47B5-B635-B3CD714E1B4E}" type="sibTrans" cxnId="{4EE09897-0F4F-46C2-8CF0-B14292697279}">
      <dgm:prSet/>
      <dgm:spPr/>
      <dgm:t>
        <a:bodyPr/>
        <a:lstStyle/>
        <a:p>
          <a:endParaRPr lang="es-ES"/>
        </a:p>
      </dgm:t>
    </dgm:pt>
    <dgm:pt modelId="{39E3012F-D8C4-45C5-A9C4-580BA1D5F2FF}">
      <dgm:prSet phldrT="[Texto]" custT="1"/>
      <dgm:spPr/>
      <dgm:t>
        <a:bodyPr/>
        <a:lstStyle/>
        <a:p>
          <a:r>
            <a:rPr lang="es-ES" sz="3200" dirty="0"/>
            <a:t>Aprobación del artículo por la terna </a:t>
          </a:r>
        </a:p>
      </dgm:t>
    </dgm:pt>
    <dgm:pt modelId="{776EB23C-8A73-415B-B90E-0D5D37C20854}" type="parTrans" cxnId="{D4AA99A4-2635-4641-A7C5-3A73DCA10D13}">
      <dgm:prSet/>
      <dgm:spPr/>
      <dgm:t>
        <a:bodyPr/>
        <a:lstStyle/>
        <a:p>
          <a:endParaRPr lang="es-ES"/>
        </a:p>
      </dgm:t>
    </dgm:pt>
    <dgm:pt modelId="{40C3B7F0-5003-470B-85A2-99381A03E57D}" type="sibTrans" cxnId="{D4AA99A4-2635-4641-A7C5-3A73DCA10D13}">
      <dgm:prSet/>
      <dgm:spPr/>
      <dgm:t>
        <a:bodyPr/>
        <a:lstStyle/>
        <a:p>
          <a:endParaRPr lang="es-ES"/>
        </a:p>
      </dgm:t>
    </dgm:pt>
    <dgm:pt modelId="{31D896F8-8788-4F23-A969-C1207FF078A5}">
      <dgm:prSet phldrT="[Texto]" custT="1"/>
      <dgm:spPr/>
      <dgm:t>
        <a:bodyPr/>
        <a:lstStyle/>
        <a:p>
          <a:r>
            <a:rPr lang="es-ES" sz="3200" dirty="0"/>
            <a:t>Preparación del Suplemento de la Revista y Presentación del trabajo en el Congreso</a:t>
          </a:r>
        </a:p>
      </dgm:t>
    </dgm:pt>
    <dgm:pt modelId="{C751A145-1556-4ECA-8767-F81274A57AD7}" type="parTrans" cxnId="{507AD82A-B038-4A4B-A769-DCB5C28C3E99}">
      <dgm:prSet/>
      <dgm:spPr/>
      <dgm:t>
        <a:bodyPr/>
        <a:lstStyle/>
        <a:p>
          <a:endParaRPr lang="es-ES"/>
        </a:p>
      </dgm:t>
    </dgm:pt>
    <dgm:pt modelId="{F1640253-F2E1-4D9C-8AD1-0407F4EA84A5}" type="sibTrans" cxnId="{507AD82A-B038-4A4B-A769-DCB5C28C3E99}">
      <dgm:prSet/>
      <dgm:spPr/>
      <dgm:t>
        <a:bodyPr/>
        <a:lstStyle/>
        <a:p>
          <a:endParaRPr lang="es-ES"/>
        </a:p>
      </dgm:t>
    </dgm:pt>
    <dgm:pt modelId="{5EF6270B-4A7D-490D-B213-B6EF078F816F}" type="pres">
      <dgm:prSet presAssocID="{678C116E-4ED4-4A4A-A642-8BF0988C89F1}" presName="outerComposite" presStyleCnt="0">
        <dgm:presLayoutVars>
          <dgm:chMax val="5"/>
          <dgm:dir/>
          <dgm:resizeHandles val="exact"/>
        </dgm:presLayoutVars>
      </dgm:prSet>
      <dgm:spPr/>
    </dgm:pt>
    <dgm:pt modelId="{BF943626-FB2B-42CA-AAE3-9CB63205CEF8}" type="pres">
      <dgm:prSet presAssocID="{678C116E-4ED4-4A4A-A642-8BF0988C89F1}" presName="dummyMaxCanvas" presStyleCnt="0">
        <dgm:presLayoutVars/>
      </dgm:prSet>
      <dgm:spPr/>
    </dgm:pt>
    <dgm:pt modelId="{A02B5172-DE8B-4B94-9D27-CE7CCD322E57}" type="pres">
      <dgm:prSet presAssocID="{678C116E-4ED4-4A4A-A642-8BF0988C89F1}" presName="ThreeNodes_1" presStyleLbl="node1" presStyleIdx="0" presStyleCnt="3" custScaleX="97695" custScaleY="94369" custLinFactNeighborX="610" custLinFactNeighborY="681">
        <dgm:presLayoutVars>
          <dgm:bulletEnabled val="1"/>
        </dgm:presLayoutVars>
      </dgm:prSet>
      <dgm:spPr/>
    </dgm:pt>
    <dgm:pt modelId="{66B001D4-D0F5-4EEE-A1F8-02AD142F6D0A}" type="pres">
      <dgm:prSet presAssocID="{678C116E-4ED4-4A4A-A642-8BF0988C89F1}" presName="ThreeNodes_2" presStyleLbl="node1" presStyleIdx="1" presStyleCnt="3" custScaleX="96703" custLinFactNeighborX="-1025" custLinFactNeighborY="-13784">
        <dgm:presLayoutVars>
          <dgm:bulletEnabled val="1"/>
        </dgm:presLayoutVars>
      </dgm:prSet>
      <dgm:spPr/>
    </dgm:pt>
    <dgm:pt modelId="{70DFBC7B-9178-450A-8FB3-276F96FC1AB8}" type="pres">
      <dgm:prSet presAssocID="{678C116E-4ED4-4A4A-A642-8BF0988C89F1}" presName="ThreeNodes_3" presStyleLbl="node1" presStyleIdx="2" presStyleCnt="3" custScaleX="99122" custScaleY="99142" custLinFactNeighborX="-1063" custLinFactNeighborY="-22579">
        <dgm:presLayoutVars>
          <dgm:bulletEnabled val="1"/>
        </dgm:presLayoutVars>
      </dgm:prSet>
      <dgm:spPr/>
    </dgm:pt>
    <dgm:pt modelId="{8E023541-565E-4480-9DBF-84891FDCF322}" type="pres">
      <dgm:prSet presAssocID="{678C116E-4ED4-4A4A-A642-8BF0988C89F1}" presName="ThreeConn_1-2" presStyleLbl="fgAccFollowNode1" presStyleIdx="0" presStyleCnt="2" custLinFactNeighborX="-60665" custLinFactNeighborY="-45348">
        <dgm:presLayoutVars>
          <dgm:bulletEnabled val="1"/>
        </dgm:presLayoutVars>
      </dgm:prSet>
      <dgm:spPr/>
    </dgm:pt>
    <dgm:pt modelId="{BD1D76C1-C2DB-4DC7-891C-D267E61CAD27}" type="pres">
      <dgm:prSet presAssocID="{678C116E-4ED4-4A4A-A642-8BF0988C89F1}" presName="ThreeConn_2-3" presStyleLbl="fgAccFollowNode1" presStyleIdx="1" presStyleCnt="2">
        <dgm:presLayoutVars>
          <dgm:bulletEnabled val="1"/>
        </dgm:presLayoutVars>
      </dgm:prSet>
      <dgm:spPr/>
    </dgm:pt>
    <dgm:pt modelId="{F090396E-088A-4F61-AA36-CA4BC3D5CF25}" type="pres">
      <dgm:prSet presAssocID="{678C116E-4ED4-4A4A-A642-8BF0988C89F1}" presName="ThreeNodes_1_text" presStyleLbl="node1" presStyleIdx="2" presStyleCnt="3">
        <dgm:presLayoutVars>
          <dgm:bulletEnabled val="1"/>
        </dgm:presLayoutVars>
      </dgm:prSet>
      <dgm:spPr/>
    </dgm:pt>
    <dgm:pt modelId="{0A38757E-E96F-4B81-A85A-51D86A25837D}" type="pres">
      <dgm:prSet presAssocID="{678C116E-4ED4-4A4A-A642-8BF0988C89F1}" presName="ThreeNodes_2_text" presStyleLbl="node1" presStyleIdx="2" presStyleCnt="3">
        <dgm:presLayoutVars>
          <dgm:bulletEnabled val="1"/>
        </dgm:presLayoutVars>
      </dgm:prSet>
      <dgm:spPr/>
    </dgm:pt>
    <dgm:pt modelId="{085BCBD5-5A98-41D0-A4EC-8AB57F8AA096}" type="pres">
      <dgm:prSet presAssocID="{678C116E-4ED4-4A4A-A642-8BF0988C89F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4401905-306B-460E-83AA-D51B6E940A88}" type="presOf" srcId="{31D896F8-8788-4F23-A969-C1207FF078A5}" destId="{085BCBD5-5A98-41D0-A4EC-8AB57F8AA096}" srcOrd="1" destOrd="0" presId="urn:microsoft.com/office/officeart/2005/8/layout/vProcess5"/>
    <dgm:cxn modelId="{B836F909-5107-4CFF-BFE0-005AF110E96D}" type="presOf" srcId="{9DB3C7DB-E955-47B5-B635-B3CD714E1B4E}" destId="{8E023541-565E-4480-9DBF-84891FDCF322}" srcOrd="0" destOrd="0" presId="urn:microsoft.com/office/officeart/2005/8/layout/vProcess5"/>
    <dgm:cxn modelId="{DBFFB019-6F55-4060-B246-A9F9EF7B3294}" type="presOf" srcId="{31D896F8-8788-4F23-A969-C1207FF078A5}" destId="{70DFBC7B-9178-450A-8FB3-276F96FC1AB8}" srcOrd="0" destOrd="0" presId="urn:microsoft.com/office/officeart/2005/8/layout/vProcess5"/>
    <dgm:cxn modelId="{BC781029-9BED-4009-97AB-59EF3D878CD8}" type="presOf" srcId="{A1E116ED-724F-431B-BF17-824107043A94}" destId="{A02B5172-DE8B-4B94-9D27-CE7CCD322E57}" srcOrd="0" destOrd="0" presId="urn:microsoft.com/office/officeart/2005/8/layout/vProcess5"/>
    <dgm:cxn modelId="{507AD82A-B038-4A4B-A769-DCB5C28C3E99}" srcId="{678C116E-4ED4-4A4A-A642-8BF0988C89F1}" destId="{31D896F8-8788-4F23-A969-C1207FF078A5}" srcOrd="2" destOrd="0" parTransId="{C751A145-1556-4ECA-8767-F81274A57AD7}" sibTransId="{F1640253-F2E1-4D9C-8AD1-0407F4EA84A5}"/>
    <dgm:cxn modelId="{6DD70C2F-425B-4BFA-9DD8-C339325E7691}" type="presOf" srcId="{A1E116ED-724F-431B-BF17-824107043A94}" destId="{F090396E-088A-4F61-AA36-CA4BC3D5CF25}" srcOrd="1" destOrd="0" presId="urn:microsoft.com/office/officeart/2005/8/layout/vProcess5"/>
    <dgm:cxn modelId="{58A0B343-5CA6-4ACB-B285-BCEF0674A8AA}" type="presOf" srcId="{39E3012F-D8C4-45C5-A9C4-580BA1D5F2FF}" destId="{66B001D4-D0F5-4EEE-A1F8-02AD142F6D0A}" srcOrd="0" destOrd="0" presId="urn:microsoft.com/office/officeart/2005/8/layout/vProcess5"/>
    <dgm:cxn modelId="{0E75F792-F47D-48AD-9F7D-81F292AF1363}" type="presOf" srcId="{678C116E-4ED4-4A4A-A642-8BF0988C89F1}" destId="{5EF6270B-4A7D-490D-B213-B6EF078F816F}" srcOrd="0" destOrd="0" presId="urn:microsoft.com/office/officeart/2005/8/layout/vProcess5"/>
    <dgm:cxn modelId="{4EE09897-0F4F-46C2-8CF0-B14292697279}" srcId="{678C116E-4ED4-4A4A-A642-8BF0988C89F1}" destId="{A1E116ED-724F-431B-BF17-824107043A94}" srcOrd="0" destOrd="0" parTransId="{49F6F708-C078-40AB-AF27-AC3514C63865}" sibTransId="{9DB3C7DB-E955-47B5-B635-B3CD714E1B4E}"/>
    <dgm:cxn modelId="{D4AA99A4-2635-4641-A7C5-3A73DCA10D13}" srcId="{678C116E-4ED4-4A4A-A642-8BF0988C89F1}" destId="{39E3012F-D8C4-45C5-A9C4-580BA1D5F2FF}" srcOrd="1" destOrd="0" parTransId="{776EB23C-8A73-415B-B90E-0D5D37C20854}" sibTransId="{40C3B7F0-5003-470B-85A2-99381A03E57D}"/>
    <dgm:cxn modelId="{66C4ECA7-CE24-4B11-8913-650A677BF10E}" type="presOf" srcId="{39E3012F-D8C4-45C5-A9C4-580BA1D5F2FF}" destId="{0A38757E-E96F-4B81-A85A-51D86A25837D}" srcOrd="1" destOrd="0" presId="urn:microsoft.com/office/officeart/2005/8/layout/vProcess5"/>
    <dgm:cxn modelId="{5FDC08D0-6324-4C2F-9D8D-D82B2C6DB83E}" type="presOf" srcId="{40C3B7F0-5003-470B-85A2-99381A03E57D}" destId="{BD1D76C1-C2DB-4DC7-891C-D267E61CAD27}" srcOrd="0" destOrd="0" presId="urn:microsoft.com/office/officeart/2005/8/layout/vProcess5"/>
    <dgm:cxn modelId="{AECABAE7-031F-462E-8406-F8FBDC4BAD07}" type="presParOf" srcId="{5EF6270B-4A7D-490D-B213-B6EF078F816F}" destId="{BF943626-FB2B-42CA-AAE3-9CB63205CEF8}" srcOrd="0" destOrd="0" presId="urn:microsoft.com/office/officeart/2005/8/layout/vProcess5"/>
    <dgm:cxn modelId="{5FEA270C-A3F2-4C20-988D-6E32A7E6634E}" type="presParOf" srcId="{5EF6270B-4A7D-490D-B213-B6EF078F816F}" destId="{A02B5172-DE8B-4B94-9D27-CE7CCD322E57}" srcOrd="1" destOrd="0" presId="urn:microsoft.com/office/officeart/2005/8/layout/vProcess5"/>
    <dgm:cxn modelId="{7D0238ED-26E1-4B3E-8960-2D1BCF31A3A8}" type="presParOf" srcId="{5EF6270B-4A7D-490D-B213-B6EF078F816F}" destId="{66B001D4-D0F5-4EEE-A1F8-02AD142F6D0A}" srcOrd="2" destOrd="0" presId="urn:microsoft.com/office/officeart/2005/8/layout/vProcess5"/>
    <dgm:cxn modelId="{FDF98186-7BE1-4280-95A9-252798ADC539}" type="presParOf" srcId="{5EF6270B-4A7D-490D-B213-B6EF078F816F}" destId="{70DFBC7B-9178-450A-8FB3-276F96FC1AB8}" srcOrd="3" destOrd="0" presId="urn:microsoft.com/office/officeart/2005/8/layout/vProcess5"/>
    <dgm:cxn modelId="{A544577E-04ED-4F24-8CFB-8042B997E36A}" type="presParOf" srcId="{5EF6270B-4A7D-490D-B213-B6EF078F816F}" destId="{8E023541-565E-4480-9DBF-84891FDCF322}" srcOrd="4" destOrd="0" presId="urn:microsoft.com/office/officeart/2005/8/layout/vProcess5"/>
    <dgm:cxn modelId="{E363B63A-0A5D-4CA4-9B63-A4775CF7BF5D}" type="presParOf" srcId="{5EF6270B-4A7D-490D-B213-B6EF078F816F}" destId="{BD1D76C1-C2DB-4DC7-891C-D267E61CAD27}" srcOrd="5" destOrd="0" presId="urn:microsoft.com/office/officeart/2005/8/layout/vProcess5"/>
    <dgm:cxn modelId="{83AE5984-BC02-4A5F-B188-8EBC2571788F}" type="presParOf" srcId="{5EF6270B-4A7D-490D-B213-B6EF078F816F}" destId="{F090396E-088A-4F61-AA36-CA4BC3D5CF25}" srcOrd="6" destOrd="0" presId="urn:microsoft.com/office/officeart/2005/8/layout/vProcess5"/>
    <dgm:cxn modelId="{A6B5744F-8626-4391-912C-366A96BFCBEB}" type="presParOf" srcId="{5EF6270B-4A7D-490D-B213-B6EF078F816F}" destId="{0A38757E-E96F-4B81-A85A-51D86A25837D}" srcOrd="7" destOrd="0" presId="urn:microsoft.com/office/officeart/2005/8/layout/vProcess5"/>
    <dgm:cxn modelId="{EBB2CE40-C405-4CF6-88BC-DF9889F49004}" type="presParOf" srcId="{5EF6270B-4A7D-490D-B213-B6EF078F816F}" destId="{085BCBD5-5A98-41D0-A4EC-8AB57F8AA09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B5172-DE8B-4B94-9D27-CE7CCD322E57}">
      <dsp:nvSpPr>
        <dsp:cNvPr id="0" name=""/>
        <dsp:cNvSpPr/>
      </dsp:nvSpPr>
      <dsp:spPr>
        <a:xfrm>
          <a:off x="132130" y="48880"/>
          <a:ext cx="7323951" cy="1319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Aprobación del trabajo de investigación (artículo)  por asesores y el coordinador</a:t>
          </a:r>
        </a:p>
      </dsp:txBody>
      <dsp:txXfrm>
        <a:off x="170770" y="87520"/>
        <a:ext cx="5852902" cy="1241993"/>
      </dsp:txXfrm>
    </dsp:sp>
    <dsp:sp modelId="{66B001D4-D0F5-4EEE-A1F8-02AD142F6D0A}">
      <dsp:nvSpPr>
        <dsp:cNvPr id="0" name=""/>
        <dsp:cNvSpPr/>
      </dsp:nvSpPr>
      <dsp:spPr>
        <a:xfrm>
          <a:off x="708220" y="1438294"/>
          <a:ext cx="7249583" cy="13979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Aprobación del artículo por la terna </a:t>
          </a:r>
        </a:p>
      </dsp:txBody>
      <dsp:txXfrm>
        <a:off x="749166" y="1479240"/>
        <a:ext cx="5649285" cy="1316102"/>
      </dsp:txXfrm>
    </dsp:sp>
    <dsp:sp modelId="{70DFBC7B-9178-450A-8FB3-276F96FC1AB8}">
      <dsp:nvSpPr>
        <dsp:cNvPr id="0" name=""/>
        <dsp:cNvSpPr/>
      </dsp:nvSpPr>
      <dsp:spPr>
        <a:xfrm>
          <a:off x="1276176" y="2952331"/>
          <a:ext cx="7430930" cy="1385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Preparación del Suplemento de la Revista y Presentación del trabajo en el Congreso</a:t>
          </a:r>
        </a:p>
      </dsp:txBody>
      <dsp:txXfrm>
        <a:off x="1316771" y="2992926"/>
        <a:ext cx="5793351" cy="1304809"/>
      </dsp:txXfrm>
    </dsp:sp>
    <dsp:sp modelId="{8E023541-565E-4480-9DBF-84891FDCF322}">
      <dsp:nvSpPr>
        <dsp:cNvPr id="0" name=""/>
        <dsp:cNvSpPr/>
      </dsp:nvSpPr>
      <dsp:spPr>
        <a:xfrm>
          <a:off x="6036794" y="648070"/>
          <a:ext cx="908696" cy="9086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6241251" y="648070"/>
        <a:ext cx="499782" cy="683794"/>
      </dsp:txXfrm>
    </dsp:sp>
    <dsp:sp modelId="{BD1D76C1-C2DB-4DC7-891C-D267E61CAD27}">
      <dsp:nvSpPr>
        <dsp:cNvPr id="0" name=""/>
        <dsp:cNvSpPr/>
      </dsp:nvSpPr>
      <dsp:spPr>
        <a:xfrm>
          <a:off x="7249533" y="2681819"/>
          <a:ext cx="908696" cy="9086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7453990" y="2681819"/>
        <a:ext cx="499782" cy="683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8B18-C983-4120-810D-E9013FCA4C4B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8BD1D-4CF5-4E2B-80E1-FC4AAE5FE7DA}" type="slidenum">
              <a:rPr lang="es-HN" smtClean="0"/>
              <a:pPr/>
              <a:t>‹Nº›</a:t>
            </a:fld>
            <a:endParaRPr lang="es-H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8BD1D-4CF5-4E2B-80E1-FC4AAE5FE7DA}" type="slidenum">
              <a:rPr lang="es-HN" smtClean="0"/>
              <a:pPr/>
              <a:t>1</a:t>
            </a:fld>
            <a:endParaRPr lang="es-H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s-HN" altLang="es-H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30F1F-5D76-49B6-A34B-4436DE9D3B74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There is a common format for all papers…..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593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35553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380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875410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37768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86084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H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08908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03560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83713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84796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22154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4BFD-592A-495B-A179-6E319CE0787A}" type="datetimeFigureOut">
              <a:rPr lang="es-HN" smtClean="0"/>
              <a:pPr/>
              <a:t>2/9/2020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FA7F-96BC-4A19-BF2C-7F3198F677AC}" type="slidenum">
              <a:rPr lang="es-HN" smtClean="0"/>
              <a:pPr/>
              <a:t>‹Nº›</a:t>
            </a:fld>
            <a:endParaRPr lang="es-H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775569D8-1CB1-47E1-8E0A-CEE0CD1923EF}" type="datetimeFigureOut">
              <a:rPr lang="es-HN" smtClean="0"/>
              <a:t>2/9/2020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406E42DD-BCA0-4F08-9D9C-A4161FEDB785}" type="slidenum">
              <a:rPr lang="es-HN" smtClean="0"/>
              <a:t>‹Nº›</a:t>
            </a:fld>
            <a:endParaRPr lang="es-H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72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quator-network.org/library/spanish-resources-recursos-en-espanol/Iniciativa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HN" dirty="0"/>
              <a:t>Como escribir y presentar el artículo científico final</a:t>
            </a:r>
            <a:br>
              <a:rPr lang="es-HN"/>
            </a:br>
            <a:r>
              <a:rPr lang="es-HN"/>
              <a:t>2020</a:t>
            </a:r>
            <a:endParaRPr lang="es-HN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852478"/>
          </a:xfrm>
        </p:spPr>
        <p:txBody>
          <a:bodyPr>
            <a:normAutofit fontScale="40000" lnSpcReduction="20000"/>
          </a:bodyPr>
          <a:lstStyle/>
          <a:p>
            <a:r>
              <a:rPr lang="es-HN" dirty="0"/>
              <a:t>Dra. Cecilia Varela M.  MD PhD</a:t>
            </a:r>
          </a:p>
          <a:p>
            <a:r>
              <a:rPr lang="es-HN" dirty="0"/>
              <a:t>Medicina Interna y Neumología</a:t>
            </a:r>
          </a:p>
          <a:p>
            <a:r>
              <a:rPr lang="es-HN" dirty="0"/>
              <a:t>Gestión de Desarrollo</a:t>
            </a:r>
          </a:p>
          <a:p>
            <a:r>
              <a:rPr lang="es-HN" dirty="0"/>
              <a:t>Posgrados de la FCM/UNAH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9C784-9D9D-4BFF-9D21-A7111C2EA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C22E80-C375-4627-955C-2639ADC93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0156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8143932" cy="857256"/>
          </a:xfrm>
        </p:spPr>
        <p:txBody>
          <a:bodyPr>
            <a:normAutofit fontScale="90000"/>
          </a:bodyPr>
          <a:lstStyle/>
          <a:p>
            <a:r>
              <a:rPr lang="es-HN" dirty="0"/>
              <a:t>Qué es un artículo científico original?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928662" y="1285860"/>
            <a:ext cx="7358114" cy="5572140"/>
          </a:xfrm>
        </p:spPr>
        <p:txBody>
          <a:bodyPr>
            <a:normAutofit fontScale="70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s-HN" dirty="0"/>
              <a:t>  </a:t>
            </a:r>
            <a:r>
              <a:rPr lang="es-HN" dirty="0">
                <a:solidFill>
                  <a:schemeClr val="tx1"/>
                </a:solidFill>
              </a:rPr>
              <a:t>Es un informe escrito y publicado que describe resultados  </a:t>
            </a:r>
          </a:p>
          <a:p>
            <a:pPr algn="l"/>
            <a:r>
              <a:rPr lang="es-HN" dirty="0">
                <a:solidFill>
                  <a:schemeClr val="tx1"/>
                </a:solidFill>
              </a:rPr>
              <a:t>    originales  de un tema de investigación*</a:t>
            </a:r>
          </a:p>
          <a:p>
            <a:pPr algn="l"/>
            <a:endParaRPr lang="es-HN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</a:rPr>
              <a:t>  Es un documento ordenado, coherente,  formal, público que           </a:t>
            </a:r>
          </a:p>
          <a:p>
            <a:pPr algn="l">
              <a:buFont typeface="Arial" pitchFamily="34" charset="0"/>
              <a:buChar char="•"/>
            </a:pPr>
            <a:r>
              <a:rPr lang="es-HN" b="1" dirty="0">
                <a:solidFill>
                  <a:schemeClr val="tx1"/>
                </a:solidFill>
              </a:rPr>
              <a:t>  Sigue reglas</a:t>
            </a:r>
            <a:r>
              <a:rPr lang="es-HN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s-HN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</a:rPr>
              <a:t> Tiene la finalidad de compartir y contrastar con la comunidad científica conocimiento nuevo, facilitar la reproducción</a:t>
            </a:r>
          </a:p>
          <a:p>
            <a:pPr algn="l"/>
            <a:endParaRPr lang="es-HN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</a:rPr>
              <a:t> Recurso bibliográfico</a:t>
            </a:r>
          </a:p>
          <a:p>
            <a:pPr algn="l">
              <a:buFont typeface="Arial" pitchFamily="34" charset="0"/>
              <a:buChar char="•"/>
            </a:pPr>
            <a:endParaRPr lang="es-HN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</a:rPr>
              <a:t> Su lenguaje es claro,  sencillo,  su dimensión corta (3500 palabras): “</a:t>
            </a:r>
            <a:r>
              <a:rPr lang="es-HN" b="1" dirty="0" err="1">
                <a:solidFill>
                  <a:schemeClr val="tx1"/>
                </a:solidFill>
              </a:rPr>
              <a:t>Less</a:t>
            </a:r>
            <a:r>
              <a:rPr lang="es-HN" b="1" dirty="0">
                <a:solidFill>
                  <a:schemeClr val="tx1"/>
                </a:solidFill>
              </a:rPr>
              <a:t> </a:t>
            </a:r>
            <a:r>
              <a:rPr lang="es-HN" b="1" dirty="0" err="1">
                <a:solidFill>
                  <a:schemeClr val="tx1"/>
                </a:solidFill>
              </a:rPr>
              <a:t>ist</a:t>
            </a:r>
            <a:r>
              <a:rPr lang="es-HN" b="1" dirty="0">
                <a:solidFill>
                  <a:schemeClr val="tx1"/>
                </a:solidFill>
              </a:rPr>
              <a:t> more</a:t>
            </a:r>
            <a:r>
              <a:rPr lang="es-HN" dirty="0">
                <a:solidFill>
                  <a:schemeClr val="tx1"/>
                </a:solidFill>
              </a:rPr>
              <a:t>”</a:t>
            </a:r>
          </a:p>
          <a:p>
            <a:pPr algn="l"/>
            <a:endParaRPr lang="es-HN" dirty="0">
              <a:solidFill>
                <a:schemeClr val="tx1"/>
              </a:solidFill>
            </a:endParaRPr>
          </a:p>
          <a:p>
            <a:pPr algn="l"/>
            <a:r>
              <a:rPr lang="es-HN" dirty="0">
                <a:solidFill>
                  <a:schemeClr val="tx1"/>
                </a:solidFill>
              </a:rPr>
              <a:t>* </a:t>
            </a:r>
            <a:r>
              <a:rPr lang="es-HN" sz="2300" dirty="0" err="1">
                <a:solidFill>
                  <a:schemeClr val="tx1"/>
                </a:solidFill>
              </a:rPr>
              <a:t>Day</a:t>
            </a:r>
            <a:r>
              <a:rPr lang="es-HN" sz="2300" dirty="0">
                <a:solidFill>
                  <a:schemeClr val="tx1"/>
                </a:solidFill>
              </a:rPr>
              <a:t> R. </a:t>
            </a:r>
            <a:r>
              <a:rPr lang="es-HN" sz="2300" dirty="0" err="1">
                <a:solidFill>
                  <a:schemeClr val="tx1"/>
                </a:solidFill>
              </a:rPr>
              <a:t>How</a:t>
            </a:r>
            <a:r>
              <a:rPr lang="es-HN" sz="2300" dirty="0">
                <a:solidFill>
                  <a:schemeClr val="tx1"/>
                </a:solidFill>
              </a:rPr>
              <a:t> </a:t>
            </a:r>
            <a:r>
              <a:rPr lang="es-HN" sz="2300" dirty="0" err="1">
                <a:solidFill>
                  <a:schemeClr val="tx1"/>
                </a:solidFill>
              </a:rPr>
              <a:t>to</a:t>
            </a:r>
            <a:r>
              <a:rPr lang="es-HN" sz="2300" dirty="0">
                <a:solidFill>
                  <a:schemeClr val="tx1"/>
                </a:solidFill>
              </a:rPr>
              <a:t> </a:t>
            </a:r>
            <a:r>
              <a:rPr lang="es-HN" sz="2300" dirty="0" err="1">
                <a:solidFill>
                  <a:schemeClr val="tx1"/>
                </a:solidFill>
              </a:rPr>
              <a:t>wrtite</a:t>
            </a:r>
            <a:r>
              <a:rPr lang="es-HN" sz="2300" dirty="0">
                <a:solidFill>
                  <a:schemeClr val="tx1"/>
                </a:solidFill>
              </a:rPr>
              <a:t> and </a:t>
            </a:r>
            <a:r>
              <a:rPr lang="es-HN" sz="2300" dirty="0" err="1">
                <a:solidFill>
                  <a:schemeClr val="tx1"/>
                </a:solidFill>
              </a:rPr>
              <a:t>publish</a:t>
            </a:r>
            <a:r>
              <a:rPr lang="es-HN" sz="2300" dirty="0">
                <a:solidFill>
                  <a:schemeClr val="tx1"/>
                </a:solidFill>
              </a:rPr>
              <a:t> a </a:t>
            </a:r>
            <a:r>
              <a:rPr lang="es-HN" sz="2300" dirty="0" err="1">
                <a:solidFill>
                  <a:schemeClr val="tx1"/>
                </a:solidFill>
              </a:rPr>
              <a:t>scientific</a:t>
            </a:r>
            <a:r>
              <a:rPr lang="es-HN" sz="2300" dirty="0">
                <a:solidFill>
                  <a:schemeClr val="tx1"/>
                </a:solidFill>
              </a:rPr>
              <a:t> </a:t>
            </a:r>
            <a:r>
              <a:rPr lang="es-HN" sz="2300" dirty="0" err="1">
                <a:solidFill>
                  <a:schemeClr val="tx1"/>
                </a:solidFill>
              </a:rPr>
              <a:t>paper</a:t>
            </a:r>
            <a:r>
              <a:rPr lang="es-HN" sz="2300" dirty="0">
                <a:solidFill>
                  <a:schemeClr val="tx1"/>
                </a:solidFill>
              </a:rPr>
              <a:t>. 5 </a:t>
            </a:r>
            <a:r>
              <a:rPr lang="es-HN" sz="1800" dirty="0" err="1">
                <a:solidFill>
                  <a:schemeClr val="tx1"/>
                </a:solidFill>
              </a:rPr>
              <a:t>th</a:t>
            </a:r>
            <a:r>
              <a:rPr lang="es-HN" sz="2300" dirty="0">
                <a:solidFill>
                  <a:schemeClr val="tx1"/>
                </a:solidFill>
              </a:rPr>
              <a:t> ed. PAHO. Washington. 2005</a:t>
            </a:r>
            <a:endParaRPr lang="es-HN" dirty="0">
              <a:solidFill>
                <a:schemeClr val="tx1"/>
              </a:solidFill>
            </a:endParaRPr>
          </a:p>
          <a:p>
            <a:endParaRPr lang="es-H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713788" cy="561975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altLang="es-HN" sz="3600" dirty="0"/>
              <a:t>		COHERENCIA  </a:t>
            </a:r>
            <a:r>
              <a:rPr lang="es-ES" altLang="es-HN" dirty="0"/>
              <a:t>                                                          </a:t>
            </a:r>
            <a:r>
              <a:rPr lang="es-ES" altLang="es-HN" sz="2800" dirty="0"/>
              <a:t>( CONEXIÓN DE UNA PARTE CON OTRA )</a:t>
            </a:r>
          </a:p>
          <a:p>
            <a:pPr algn="ctr">
              <a:buFontTx/>
              <a:buNone/>
            </a:pPr>
            <a:endParaRPr lang="es-ES" altLang="es-HN" sz="2800" dirty="0"/>
          </a:p>
          <a:p>
            <a:pPr algn="ctr">
              <a:buFontTx/>
              <a:buNone/>
            </a:pPr>
            <a:r>
              <a:rPr lang="es-ES" altLang="es-HN" sz="2800" dirty="0"/>
              <a:t>TITULO      OBJETIVOS       INTRODUCCION		 METODOLOGÍA             RESULTADOS         	                         DISCUSION                   CONCLUSION ( ES )</a:t>
            </a:r>
          </a:p>
          <a:p>
            <a:pPr algn="ctr">
              <a:buFontTx/>
              <a:buNone/>
            </a:pPr>
            <a:r>
              <a:rPr lang="es-ES" altLang="es-HN" sz="2800" dirty="0"/>
              <a:t>BIBLIOGRAFIA</a:t>
            </a:r>
          </a:p>
          <a:p>
            <a:pPr algn="ctr">
              <a:buFontTx/>
              <a:buNone/>
            </a:pPr>
            <a:endParaRPr lang="es-ES" altLang="es-HN" sz="2800" dirty="0"/>
          </a:p>
          <a:p>
            <a:pPr>
              <a:buFontTx/>
              <a:buNone/>
            </a:pPr>
            <a:r>
              <a:rPr lang="es-ES" altLang="es-HN" sz="2800" dirty="0"/>
              <a:t>   “Si no se tiene una </a:t>
            </a:r>
            <a:r>
              <a:rPr lang="es-ES" altLang="es-HN" sz="2800" dirty="0">
                <a:solidFill>
                  <a:schemeClr val="accent2"/>
                </a:solidFill>
              </a:rPr>
              <a:t>idea clara </a:t>
            </a:r>
            <a:r>
              <a:rPr lang="es-ES" altLang="es-HN" sz="2800" dirty="0"/>
              <a:t>de lo investigado se puede </a:t>
            </a:r>
            <a:r>
              <a:rPr lang="es-ES" altLang="es-HN" sz="2800" dirty="0">
                <a:solidFill>
                  <a:schemeClr val="accent2"/>
                </a:solidFill>
              </a:rPr>
              <a:t>escribir </a:t>
            </a:r>
            <a:r>
              <a:rPr lang="es-ES" altLang="es-HN" sz="2800" dirty="0"/>
              <a:t>en distintas direcciones al mismo tiempo.” </a:t>
            </a:r>
            <a:r>
              <a:rPr lang="es-ES" altLang="es-HN" sz="2400" dirty="0"/>
              <a:t>R. </a:t>
            </a:r>
            <a:r>
              <a:rPr lang="es-ES" altLang="es-HN" sz="2400" dirty="0" err="1"/>
              <a:t>Day</a:t>
            </a:r>
            <a:endParaRPr lang="es-ES" altLang="es-HN" sz="2400" dirty="0"/>
          </a:p>
          <a:p>
            <a:pPr algn="ctr">
              <a:buFontTx/>
              <a:buNone/>
            </a:pPr>
            <a:endParaRPr lang="es-ES" altLang="es-HN" sz="2800" dirty="0"/>
          </a:p>
          <a:p>
            <a:pPr algn="ctr">
              <a:buFontTx/>
              <a:buNone/>
            </a:pPr>
            <a:endParaRPr lang="es-ES" altLang="es-HN" sz="2800" dirty="0"/>
          </a:p>
          <a:p>
            <a:pPr algn="ctr">
              <a:buFontTx/>
              <a:buNone/>
            </a:pPr>
            <a:endParaRPr lang="es-ES" altLang="es-HN" sz="2800" dirty="0"/>
          </a:p>
        </p:txBody>
      </p:sp>
      <p:sp>
        <p:nvSpPr>
          <p:cNvPr id="7171" name="Line 8"/>
          <p:cNvSpPr>
            <a:spLocks noChangeShapeType="1"/>
          </p:cNvSpPr>
          <p:nvPr/>
        </p:nvSpPr>
        <p:spPr bwMode="auto">
          <a:xfrm>
            <a:off x="2043113" y="2276475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HN"/>
          </a:p>
        </p:txBody>
      </p:sp>
      <p:sp>
        <p:nvSpPr>
          <p:cNvPr id="7172" name="Line 11"/>
          <p:cNvSpPr>
            <a:spLocks noChangeShapeType="1"/>
          </p:cNvSpPr>
          <p:nvPr/>
        </p:nvSpPr>
        <p:spPr bwMode="auto">
          <a:xfrm>
            <a:off x="4211638" y="2278063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HN"/>
          </a:p>
        </p:txBody>
      </p:sp>
      <p:sp>
        <p:nvSpPr>
          <p:cNvPr id="7173" name="Line 14"/>
          <p:cNvSpPr>
            <a:spLocks noChangeShapeType="1"/>
          </p:cNvSpPr>
          <p:nvPr/>
        </p:nvSpPr>
        <p:spPr bwMode="auto">
          <a:xfrm>
            <a:off x="7020272" y="2276475"/>
            <a:ext cx="5032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HN"/>
          </a:p>
        </p:txBody>
      </p:sp>
      <p:sp>
        <p:nvSpPr>
          <p:cNvPr id="7174" name="Line 16"/>
          <p:cNvSpPr>
            <a:spLocks noChangeShapeType="1"/>
          </p:cNvSpPr>
          <p:nvPr/>
        </p:nvSpPr>
        <p:spPr bwMode="auto">
          <a:xfrm>
            <a:off x="4067944" y="2756609"/>
            <a:ext cx="647750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HN"/>
          </a:p>
        </p:txBody>
      </p:sp>
      <p:sp>
        <p:nvSpPr>
          <p:cNvPr id="7175" name="Line 22"/>
          <p:cNvSpPr>
            <a:spLocks noChangeShapeType="1"/>
          </p:cNvSpPr>
          <p:nvPr/>
        </p:nvSpPr>
        <p:spPr bwMode="auto">
          <a:xfrm>
            <a:off x="7016538" y="2756609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HN"/>
          </a:p>
        </p:txBody>
      </p:sp>
      <p:sp>
        <p:nvSpPr>
          <p:cNvPr id="7176" name="Line 24"/>
          <p:cNvSpPr>
            <a:spLocks noChangeShapeType="1"/>
          </p:cNvSpPr>
          <p:nvPr/>
        </p:nvSpPr>
        <p:spPr bwMode="auto">
          <a:xfrm flipV="1">
            <a:off x="3812778" y="3199289"/>
            <a:ext cx="677069" cy="1381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HN"/>
          </a:p>
        </p:txBody>
      </p:sp>
      <p:sp>
        <p:nvSpPr>
          <p:cNvPr id="7177" name="Line 34"/>
          <p:cNvSpPr>
            <a:spLocks noChangeShapeType="1"/>
          </p:cNvSpPr>
          <p:nvPr/>
        </p:nvSpPr>
        <p:spPr bwMode="auto">
          <a:xfrm>
            <a:off x="7740352" y="3162752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H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7127875" y="2246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1800" b="0" i="0"/>
          </a:p>
        </p:txBody>
      </p:sp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3730625" y="1219200"/>
            <a:ext cx="2095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 b="0" i="0" dirty="0"/>
              <a:t>Qué y Por que?</a:t>
            </a:r>
          </a:p>
        </p:txBody>
      </p:sp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6219825" y="1295400"/>
            <a:ext cx="2155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200" b="0" i="0"/>
              <a:t>Motivar al lector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54425" y="2133600"/>
            <a:ext cx="5124450" cy="533400"/>
            <a:chOff x="2304" y="1344"/>
            <a:chExt cx="3228" cy="336"/>
          </a:xfrm>
        </p:grpSpPr>
        <p:sp>
          <p:nvSpPr>
            <p:cNvPr id="8222" name="Text Box 11"/>
            <p:cNvSpPr txBox="1">
              <a:spLocks noChangeArrowheads="1"/>
            </p:cNvSpPr>
            <p:nvPr/>
          </p:nvSpPr>
          <p:spPr bwMode="auto">
            <a:xfrm>
              <a:off x="2304" y="1392"/>
              <a:ext cx="7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2400" b="0" i="0"/>
                <a:t> Como?</a:t>
              </a:r>
            </a:p>
          </p:txBody>
        </p:sp>
        <p:sp>
          <p:nvSpPr>
            <p:cNvPr id="8223" name="Text Box 12"/>
            <p:cNvSpPr txBox="1">
              <a:spLocks noChangeArrowheads="1"/>
            </p:cNvSpPr>
            <p:nvPr/>
          </p:nvSpPr>
          <p:spPr bwMode="auto">
            <a:xfrm>
              <a:off x="3920" y="1344"/>
              <a:ext cx="161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2200" b="0" i="0"/>
                <a:t>Permitir replicaci</a:t>
              </a:r>
              <a:r>
                <a:rPr lang="es-ES_tradnl" altLang="ja-JP" sz="2200" b="0" i="0">
                  <a:ea typeface="ＭＳ Ｐゴシック" pitchFamily="-96" charset="-128"/>
                </a:rPr>
                <a:t>ó</a:t>
              </a:r>
              <a:r>
                <a:rPr lang="es-ES_tradnl" sz="2200" b="0" i="0"/>
                <a:t>n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730625" y="3200402"/>
            <a:ext cx="5095875" cy="830263"/>
            <a:chOff x="2352" y="2016"/>
            <a:chExt cx="3210" cy="523"/>
          </a:xfrm>
        </p:grpSpPr>
        <p:sp>
          <p:nvSpPr>
            <p:cNvPr id="8220" name="Text Box 14"/>
            <p:cNvSpPr txBox="1">
              <a:spLocks noChangeArrowheads="1"/>
            </p:cNvSpPr>
            <p:nvPr/>
          </p:nvSpPr>
          <p:spPr bwMode="auto">
            <a:xfrm>
              <a:off x="2352" y="2016"/>
              <a:ext cx="78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sz="2400" dirty="0"/>
                <a:t>Cuáles</a:t>
              </a:r>
              <a:endParaRPr lang="es-ES_tradnl" sz="2400" b="0" i="0" dirty="0"/>
            </a:p>
            <a:p>
              <a:endParaRPr lang="es-ES_tradnl" sz="2400" b="0" i="0" dirty="0"/>
            </a:p>
          </p:txBody>
        </p:sp>
        <p:sp>
          <p:nvSpPr>
            <p:cNvPr id="8221" name="Text Box 15"/>
            <p:cNvSpPr txBox="1">
              <a:spLocks noChangeArrowheads="1"/>
            </p:cNvSpPr>
            <p:nvPr/>
          </p:nvSpPr>
          <p:spPr bwMode="auto">
            <a:xfrm>
              <a:off x="3920" y="2016"/>
              <a:ext cx="164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2200" b="0" i="0"/>
                <a:t>Compartir los datos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660775" y="4953000"/>
            <a:ext cx="5607050" cy="461963"/>
            <a:chOff x="2304" y="3120"/>
            <a:chExt cx="3532" cy="291"/>
          </a:xfrm>
        </p:grpSpPr>
        <p:sp>
          <p:nvSpPr>
            <p:cNvPr id="8218" name="Text Box 17"/>
            <p:cNvSpPr txBox="1">
              <a:spLocks noChangeArrowheads="1"/>
            </p:cNvSpPr>
            <p:nvPr/>
          </p:nvSpPr>
          <p:spPr bwMode="auto">
            <a:xfrm>
              <a:off x="2304" y="3120"/>
              <a:ext cx="126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2400" b="0" i="0" dirty="0"/>
                <a:t>SIGNIFICADO</a:t>
              </a:r>
              <a:r>
                <a:rPr lang="es-ES_tradnl" b="0" i="0" dirty="0"/>
                <a:t>?</a:t>
              </a:r>
              <a:endParaRPr lang="es-ES_tradnl" sz="2400" b="0" i="0" dirty="0"/>
            </a:p>
          </p:txBody>
        </p:sp>
        <p:sp>
          <p:nvSpPr>
            <p:cNvPr id="8219" name="Text Box 18"/>
            <p:cNvSpPr txBox="1">
              <a:spLocks noChangeArrowheads="1"/>
            </p:cNvSpPr>
            <p:nvPr/>
          </p:nvSpPr>
          <p:spPr bwMode="auto">
            <a:xfrm>
              <a:off x="3920" y="3120"/>
              <a:ext cx="191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2200" b="0" i="0"/>
                <a:t>Interpretaci</a:t>
              </a:r>
              <a:r>
                <a:rPr lang="es-ES_tradnl" altLang="ja-JP" sz="2200" b="0" i="0">
                  <a:ea typeface="ＭＳ Ｐゴシック" pitchFamily="-96" charset="-128"/>
                </a:rPr>
                <a:t>ó</a:t>
              </a:r>
              <a:r>
                <a:rPr lang="es-ES_tradnl" sz="2200" b="0" i="0"/>
                <a:t>n sugerida</a:t>
              </a:r>
            </a:p>
          </p:txBody>
        </p:sp>
      </p:grpSp>
      <p:sp>
        <p:nvSpPr>
          <p:cNvPr id="8200" name="Rectangle 19"/>
          <p:cNvSpPr>
            <a:spLocks noChangeArrowheads="1"/>
          </p:cNvSpPr>
          <p:nvPr/>
        </p:nvSpPr>
        <p:spPr bwMode="auto">
          <a:xfrm>
            <a:off x="1115616" y="3155950"/>
            <a:ext cx="1808560" cy="13319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201" name="AutoShape 20"/>
          <p:cNvSpPr>
            <a:spLocks noChangeArrowheads="1"/>
          </p:cNvSpPr>
          <p:nvPr/>
        </p:nvSpPr>
        <p:spPr bwMode="auto">
          <a:xfrm>
            <a:off x="682625" y="4513263"/>
            <a:ext cx="2698750" cy="11017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202" name="Rectangle 21"/>
          <p:cNvSpPr>
            <a:spLocks noChangeArrowheads="1"/>
          </p:cNvSpPr>
          <p:nvPr/>
        </p:nvSpPr>
        <p:spPr bwMode="auto">
          <a:xfrm flipV="1">
            <a:off x="1221978" y="2313921"/>
            <a:ext cx="1562497" cy="6394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203" name="AutoShape 22"/>
          <p:cNvSpPr>
            <a:spLocks noChangeArrowheads="1"/>
          </p:cNvSpPr>
          <p:nvPr/>
        </p:nvSpPr>
        <p:spPr bwMode="auto">
          <a:xfrm flipV="1">
            <a:off x="682625" y="1143000"/>
            <a:ext cx="2698750" cy="11033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204" name="Text Box 23"/>
          <p:cNvSpPr txBox="1">
            <a:spLocks noChangeArrowheads="1"/>
          </p:cNvSpPr>
          <p:nvPr/>
        </p:nvSpPr>
        <p:spPr bwMode="auto">
          <a:xfrm>
            <a:off x="1380133" y="3486150"/>
            <a:ext cx="1492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b="1" i="0" dirty="0">
                <a:solidFill>
                  <a:srgbClr val="FF3300"/>
                </a:solidFill>
              </a:rPr>
              <a:t>RESULTADOS</a:t>
            </a:r>
            <a:endParaRPr lang="es-ES_tradnl" sz="2400" b="1" i="0" dirty="0">
              <a:solidFill>
                <a:srgbClr val="FF3300"/>
              </a:solidFill>
            </a:endParaRPr>
          </a:p>
        </p:txBody>
      </p:sp>
      <p:sp>
        <p:nvSpPr>
          <p:cNvPr id="8205" name="Text Box 24"/>
          <p:cNvSpPr txBox="1">
            <a:spLocks noChangeArrowheads="1"/>
          </p:cNvSpPr>
          <p:nvPr/>
        </p:nvSpPr>
        <p:spPr bwMode="auto">
          <a:xfrm>
            <a:off x="1221978" y="2516465"/>
            <a:ext cx="1808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b="0" i="0" dirty="0">
                <a:solidFill>
                  <a:srgbClr val="070D07"/>
                </a:solidFill>
              </a:rPr>
              <a:t>M</a:t>
            </a:r>
            <a:r>
              <a:rPr lang="es-ES_tradnl" b="0" i="0" dirty="0">
                <a:solidFill>
                  <a:srgbClr val="070D07"/>
                </a:solidFill>
                <a:ea typeface="ＭＳ Ｐゴシック" pitchFamily="-96" charset="-128"/>
              </a:rPr>
              <a:t>ETODOLOGÍA</a:t>
            </a:r>
            <a:endParaRPr lang="es-ES_tradnl" sz="2400" b="0" i="0" dirty="0">
              <a:solidFill>
                <a:srgbClr val="070D07"/>
              </a:solidFill>
            </a:endParaRPr>
          </a:p>
        </p:txBody>
      </p:sp>
      <p:sp>
        <p:nvSpPr>
          <p:cNvPr id="8206" name="Text Box 25"/>
          <p:cNvSpPr txBox="1">
            <a:spLocks noChangeArrowheads="1"/>
          </p:cNvSpPr>
          <p:nvPr/>
        </p:nvSpPr>
        <p:spPr bwMode="auto">
          <a:xfrm>
            <a:off x="1295400" y="1219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 i="0" dirty="0">
                <a:solidFill>
                  <a:srgbClr val="000000"/>
                </a:solidFill>
              </a:rPr>
              <a:t>INTRODUCCI</a:t>
            </a:r>
            <a:r>
              <a:rPr lang="es-ES_tradnl" altLang="ja-JP" b="1" i="0" dirty="0">
                <a:solidFill>
                  <a:srgbClr val="000000"/>
                </a:solidFill>
                <a:ea typeface="ＭＳ Ｐゴシック" pitchFamily="-96" charset="-128"/>
              </a:rPr>
              <a:t>Ó</a:t>
            </a:r>
            <a:r>
              <a:rPr lang="es-ES_tradnl" b="1" i="0" dirty="0">
                <a:solidFill>
                  <a:srgbClr val="000000"/>
                </a:solidFill>
              </a:rPr>
              <a:t>N</a:t>
            </a:r>
            <a:endParaRPr lang="es-ES_tradnl" sz="2800" b="1" i="0" dirty="0">
              <a:solidFill>
                <a:srgbClr val="000000"/>
              </a:solidFill>
            </a:endParaRPr>
          </a:p>
        </p:txBody>
      </p:sp>
      <p:sp>
        <p:nvSpPr>
          <p:cNvPr id="8207" name="Text Box 26"/>
          <p:cNvSpPr txBox="1">
            <a:spLocks noChangeArrowheads="1"/>
          </p:cNvSpPr>
          <p:nvPr/>
        </p:nvSpPr>
        <p:spPr bwMode="auto">
          <a:xfrm>
            <a:off x="1475655" y="5094288"/>
            <a:ext cx="1308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b="1" i="0" dirty="0">
                <a:solidFill>
                  <a:srgbClr val="000000"/>
                </a:solidFill>
              </a:rPr>
              <a:t>DISCUSI</a:t>
            </a:r>
            <a:r>
              <a:rPr lang="es-ES_tradnl" altLang="ja-JP" b="1" i="0" dirty="0">
                <a:solidFill>
                  <a:srgbClr val="000000"/>
                </a:solidFill>
                <a:ea typeface="ヒラギノ角ゴ ProN W3" pitchFamily="-96" charset="-128"/>
              </a:rPr>
              <a:t>Ó</a:t>
            </a:r>
            <a:r>
              <a:rPr lang="es-ES_tradnl" b="1" i="0" dirty="0">
                <a:solidFill>
                  <a:srgbClr val="000000"/>
                </a:solidFill>
              </a:rPr>
              <a:t>N</a:t>
            </a:r>
            <a:endParaRPr lang="es-ES_tradnl" sz="2400" b="1" i="0" dirty="0">
              <a:solidFill>
                <a:srgbClr val="000000"/>
              </a:solidFill>
            </a:endParaRPr>
          </a:p>
        </p:txBody>
      </p:sp>
      <p:sp>
        <p:nvSpPr>
          <p:cNvPr id="8208" name="Text Box 27"/>
          <p:cNvSpPr txBox="1">
            <a:spLocks noChangeArrowheads="1"/>
          </p:cNvSpPr>
          <p:nvPr/>
        </p:nvSpPr>
        <p:spPr bwMode="auto">
          <a:xfrm>
            <a:off x="954088" y="5662613"/>
            <a:ext cx="2076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0" i="0"/>
              <a:t>Agradecimientos</a:t>
            </a:r>
          </a:p>
        </p:txBody>
      </p:sp>
      <p:sp>
        <p:nvSpPr>
          <p:cNvPr id="8209" name="Text Box 28"/>
          <p:cNvSpPr txBox="1">
            <a:spLocks noChangeArrowheads="1"/>
          </p:cNvSpPr>
          <p:nvPr/>
        </p:nvSpPr>
        <p:spPr bwMode="auto">
          <a:xfrm>
            <a:off x="1293812" y="6096000"/>
            <a:ext cx="1673226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200" b="0" i="0" dirty="0"/>
              <a:t>Referencias</a:t>
            </a:r>
            <a:endParaRPr lang="es-ES_tradnl" sz="1800" b="0" i="0" dirty="0"/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3733800" y="5638800"/>
            <a:ext cx="4613275" cy="1036638"/>
            <a:chOff x="2304" y="3456"/>
            <a:chExt cx="2906" cy="653"/>
          </a:xfrm>
        </p:grpSpPr>
        <p:sp>
          <p:nvSpPr>
            <p:cNvPr id="8214" name="Text Box 30"/>
            <p:cNvSpPr txBox="1">
              <a:spLocks noChangeArrowheads="1"/>
            </p:cNvSpPr>
            <p:nvPr/>
          </p:nvSpPr>
          <p:spPr bwMode="auto">
            <a:xfrm>
              <a:off x="2304" y="3792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b="0" i="0"/>
                <a:t>Art</a:t>
              </a:r>
              <a:r>
                <a:rPr lang="es-ES_tradnl" altLang="ja-JP" b="0" i="0">
                  <a:ea typeface="ＭＳ Ｐゴシック" pitchFamily="-96" charset="-128"/>
                </a:rPr>
                <a:t>í</a:t>
              </a:r>
              <a:r>
                <a:rPr lang="es-ES_tradnl" b="0" i="0"/>
                <a:t>culos citados</a:t>
              </a:r>
              <a:r>
                <a:rPr lang="es-ES_tradnl" sz="2400" b="0" i="0"/>
                <a:t>?</a:t>
              </a:r>
            </a:p>
          </p:txBody>
        </p:sp>
        <p:sp>
          <p:nvSpPr>
            <p:cNvPr id="8215" name="Text Box 31"/>
            <p:cNvSpPr txBox="1">
              <a:spLocks noChangeArrowheads="1"/>
            </p:cNvSpPr>
            <p:nvPr/>
          </p:nvSpPr>
          <p:spPr bwMode="auto">
            <a:xfrm>
              <a:off x="2304" y="3456"/>
              <a:ext cx="12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b="0" i="0"/>
                <a:t>Qui</a:t>
              </a:r>
              <a:r>
                <a:rPr lang="es-ES_tradnl" altLang="ja-JP" b="0" i="0">
                  <a:ea typeface="ＭＳ Ｐゴシック" pitchFamily="-96" charset="-128"/>
                </a:rPr>
                <a:t>é</a:t>
              </a:r>
              <a:r>
                <a:rPr lang="es-ES_tradnl" b="0" i="0"/>
                <a:t>n ayudo?</a:t>
              </a:r>
              <a:endParaRPr lang="es-ES_tradnl" sz="2400" b="0" i="0"/>
            </a:p>
          </p:txBody>
        </p:sp>
        <p:sp>
          <p:nvSpPr>
            <p:cNvPr id="8216" name="Text Box 32"/>
            <p:cNvSpPr txBox="1">
              <a:spLocks noChangeArrowheads="1"/>
            </p:cNvSpPr>
            <p:nvPr/>
          </p:nvSpPr>
          <p:spPr bwMode="auto">
            <a:xfrm>
              <a:off x="3920" y="3504"/>
              <a:ext cx="129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2200" b="0" i="0"/>
                <a:t>Dar las gracias</a:t>
              </a:r>
            </a:p>
          </p:txBody>
        </p:sp>
        <p:sp>
          <p:nvSpPr>
            <p:cNvPr id="8217" name="Text Box 33"/>
            <p:cNvSpPr txBox="1">
              <a:spLocks noChangeArrowheads="1"/>
            </p:cNvSpPr>
            <p:nvPr/>
          </p:nvSpPr>
          <p:spPr bwMode="auto">
            <a:xfrm>
              <a:off x="3920" y="3840"/>
              <a:ext cx="97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2200" b="0" i="0"/>
                <a:t>Dar crédito</a:t>
              </a:r>
            </a:p>
          </p:txBody>
        </p:sp>
      </p:grpSp>
      <p:sp>
        <p:nvSpPr>
          <p:cNvPr id="8211" name="Text Box 34"/>
          <p:cNvSpPr txBox="1">
            <a:spLocks noChangeArrowheads="1"/>
          </p:cNvSpPr>
          <p:nvPr/>
        </p:nvSpPr>
        <p:spPr bwMode="auto">
          <a:xfrm>
            <a:off x="1673225" y="304800"/>
            <a:ext cx="1033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800" b="0" i="0" u="sng" dirty="0"/>
              <a:t>Parte</a:t>
            </a:r>
            <a:endParaRPr lang="es-ES_tradnl" sz="2800" b="0" i="0" dirty="0"/>
          </a:p>
        </p:txBody>
      </p:sp>
      <p:sp>
        <p:nvSpPr>
          <p:cNvPr id="8212" name="Text Box 35"/>
          <p:cNvSpPr txBox="1">
            <a:spLocks noChangeArrowheads="1"/>
          </p:cNvSpPr>
          <p:nvPr/>
        </p:nvSpPr>
        <p:spPr bwMode="auto">
          <a:xfrm>
            <a:off x="3730625" y="304800"/>
            <a:ext cx="18843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800" b="0" i="0" u="sng"/>
              <a:t>Respuesta</a:t>
            </a:r>
          </a:p>
        </p:txBody>
      </p:sp>
      <p:sp>
        <p:nvSpPr>
          <p:cNvPr id="8213" name="Text Box 36"/>
          <p:cNvSpPr txBox="1">
            <a:spLocks noChangeArrowheads="1"/>
          </p:cNvSpPr>
          <p:nvPr/>
        </p:nvSpPr>
        <p:spPr bwMode="auto">
          <a:xfrm>
            <a:off x="6169025" y="3048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800" b="0" i="0" u="sng"/>
              <a:t>Objetivo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143000"/>
          </a:xfrm>
        </p:spPr>
        <p:txBody>
          <a:bodyPr>
            <a:normAutofit/>
          </a:bodyPr>
          <a:lstStyle/>
          <a:p>
            <a:r>
              <a:rPr lang="es-ES" sz="2000" dirty="0">
                <a:hlinkClick r:id="rId2"/>
              </a:rPr>
              <a:t>http://www.equator-network.org/library/spanish-resources-recursos-en-espanol/Iniciativas</a:t>
            </a:r>
            <a:br>
              <a:rPr lang="es-ES" sz="2000" dirty="0"/>
            </a:br>
            <a:endParaRPr lang="es-ES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6516" t="13574" r="1192" b="5927"/>
          <a:stretch>
            <a:fillRect/>
          </a:stretch>
        </p:blipFill>
        <p:spPr bwMode="auto">
          <a:xfrm>
            <a:off x="428596" y="1214422"/>
            <a:ext cx="8501122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DFE0B-0B35-4F42-89ED-AB83A766A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/>
              <a:t>Como presentarlo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0B98EA-E54D-42DF-97F4-0A09C1F957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HN" dirty="0"/>
              <a:t>Documento en Word, letra </a:t>
            </a:r>
            <a:r>
              <a:rPr lang="es-HN" dirty="0" err="1"/>
              <a:t>arial</a:t>
            </a:r>
            <a:r>
              <a:rPr lang="es-HN" dirty="0"/>
              <a:t> 12,  a doble espacio, a una columna.</a:t>
            </a:r>
          </a:p>
          <a:p>
            <a:pPr marL="0" indent="0">
              <a:buNone/>
            </a:pPr>
            <a:endParaRPr lang="es-HN" dirty="0"/>
          </a:p>
          <a:p>
            <a:r>
              <a:rPr lang="es-HN" dirty="0"/>
              <a:t>Primera pagina con carátula de la UNAH debe contener la siguiente información:</a:t>
            </a:r>
          </a:p>
          <a:p>
            <a:pPr lvl="1"/>
            <a:r>
              <a:rPr lang="es-HN" dirty="0"/>
              <a:t>Posgrado</a:t>
            </a:r>
          </a:p>
          <a:p>
            <a:pPr lvl="1"/>
            <a:r>
              <a:rPr lang="es-HN" dirty="0"/>
              <a:t>Año</a:t>
            </a:r>
          </a:p>
          <a:p>
            <a:pPr lvl="1"/>
            <a:r>
              <a:rPr lang="es-HN" dirty="0"/>
              <a:t>Título de trabajo</a:t>
            </a:r>
          </a:p>
          <a:p>
            <a:pPr lvl="1"/>
            <a:r>
              <a:rPr lang="es-HN" dirty="0"/>
              <a:t>Autores</a:t>
            </a:r>
          </a:p>
          <a:p>
            <a:pPr lvl="1"/>
            <a:r>
              <a:rPr lang="es-HN" dirty="0"/>
              <a:t>Filiación de autores</a:t>
            </a:r>
          </a:p>
          <a:p>
            <a:pPr lvl="1"/>
            <a:r>
              <a:rPr lang="es-HN" dirty="0"/>
              <a:t>Autor corresponsal con correo electrónico y teléfono</a:t>
            </a:r>
          </a:p>
        </p:txBody>
      </p:sp>
      <p:pic>
        <p:nvPicPr>
          <p:cNvPr id="11" name="Marcador de contenido 10">
            <a:extLst>
              <a:ext uri="{FF2B5EF4-FFF2-40B4-BE49-F238E27FC236}">
                <a16:creationId xmlns:a16="http://schemas.microsoft.com/office/drawing/2014/main" id="{68171C20-2F98-48E7-B96A-567AADEB1B7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42688" t="21364" r="28784" b="5696"/>
          <a:stretch/>
        </p:blipFill>
        <p:spPr>
          <a:xfrm>
            <a:off x="5220072" y="1700808"/>
            <a:ext cx="331236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0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8EB2E-8103-420A-9D03-41C07ABCC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93A37A95-500C-4C96-B502-4D5ED1CD5B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3809" y="1417638"/>
            <a:ext cx="7116583" cy="416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029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3568" y="404665"/>
            <a:ext cx="7056784" cy="648072"/>
          </a:xfrm>
        </p:spPr>
        <p:txBody>
          <a:bodyPr>
            <a:normAutofit/>
          </a:bodyPr>
          <a:lstStyle/>
          <a:p>
            <a:pPr algn="ctr"/>
            <a:r>
              <a:rPr lang="es-HN" b="1" dirty="0"/>
              <a:t>RUTA CRITICA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276458"/>
              </p:ext>
            </p:extLst>
          </p:nvPr>
        </p:nvGraphicFramePr>
        <p:xfrm>
          <a:off x="191386" y="1340768"/>
          <a:ext cx="8819708" cy="4659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688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313847"/>
          </a:xfrm>
        </p:spPr>
        <p:txBody>
          <a:bodyPr>
            <a:normAutofit fontScale="90000"/>
          </a:bodyPr>
          <a:lstStyle/>
          <a:p>
            <a:r>
              <a:rPr lang="es-HN" dirty="0"/>
              <a:t>Fechas clave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616857"/>
              </p:ext>
            </p:extLst>
          </p:nvPr>
        </p:nvGraphicFramePr>
        <p:xfrm>
          <a:off x="548066" y="755993"/>
          <a:ext cx="7948820" cy="5991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9878">
                  <a:extLst>
                    <a:ext uri="{9D8B030D-6E8A-4147-A177-3AD203B41FA5}">
                      <a16:colId xmlns:a16="http://schemas.microsoft.com/office/drawing/2014/main" val="2661767596"/>
                    </a:ext>
                  </a:extLst>
                </a:gridCol>
                <a:gridCol w="2181485">
                  <a:extLst>
                    <a:ext uri="{9D8B030D-6E8A-4147-A177-3AD203B41FA5}">
                      <a16:colId xmlns:a16="http://schemas.microsoft.com/office/drawing/2014/main" val="3571505047"/>
                    </a:ext>
                  </a:extLst>
                </a:gridCol>
                <a:gridCol w="2247457">
                  <a:extLst>
                    <a:ext uri="{9D8B030D-6E8A-4147-A177-3AD203B41FA5}">
                      <a16:colId xmlns:a16="http://schemas.microsoft.com/office/drawing/2014/main" val="1075156042"/>
                    </a:ext>
                  </a:extLst>
                </a:gridCol>
              </a:tblGrid>
              <a:tr h="430495">
                <a:tc>
                  <a:txBody>
                    <a:bodyPr/>
                    <a:lstStyle/>
                    <a:p>
                      <a:r>
                        <a:rPr lang="es-HN" sz="2000" dirty="0"/>
                        <a:t>Trabajo de investigación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 Docentes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Fecha límite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68686298"/>
                  </a:ext>
                </a:extLst>
              </a:tr>
              <a:tr h="751627">
                <a:tc>
                  <a:txBody>
                    <a:bodyPr/>
                    <a:lstStyle/>
                    <a:p>
                      <a:r>
                        <a:rPr lang="es-HN" sz="2000" dirty="0"/>
                        <a:t>Entrega</a:t>
                      </a:r>
                      <a:r>
                        <a:rPr lang="es-HN" sz="2000" baseline="0" dirty="0"/>
                        <a:t> de Primer borrador (Borrador 1) </a:t>
                      </a:r>
                      <a:endParaRPr lang="es-HN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Asesores y Coordinador                                             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18 de septiembre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15545524"/>
                  </a:ext>
                </a:extLst>
              </a:tr>
              <a:tr h="886615">
                <a:tc>
                  <a:txBody>
                    <a:bodyPr/>
                    <a:lstStyle/>
                    <a:p>
                      <a:r>
                        <a:rPr lang="es-HN" sz="2000" baseline="0" dirty="0"/>
                        <a:t> Borrador corregido y aprobado (Borrador 2)</a:t>
                      </a:r>
                      <a:endParaRPr lang="es-HN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Asesores y Coordinadores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2 Octubre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54883648"/>
                  </a:ext>
                </a:extLst>
              </a:tr>
              <a:tr h="952841">
                <a:tc>
                  <a:txBody>
                    <a:bodyPr/>
                    <a:lstStyle/>
                    <a:p>
                      <a:r>
                        <a:rPr lang="es-HN" sz="2000" dirty="0"/>
                        <a:t>Entrega de borrador No. 2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Terna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5 octubre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05882728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r>
                        <a:rPr lang="es-HN" sz="2000" dirty="0"/>
                        <a:t>Borrador corregido y aprobado</a:t>
                      </a:r>
                      <a:r>
                        <a:rPr lang="es-HN" sz="2000" baseline="0" dirty="0"/>
                        <a:t>  (Borrador No. 3) para ser presentado en Congreso</a:t>
                      </a:r>
                      <a:endParaRPr lang="es-HN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terna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16 de octubre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67044567"/>
                  </a:ext>
                </a:extLst>
              </a:tr>
              <a:tr h="1243583">
                <a:tc>
                  <a:txBody>
                    <a:bodyPr/>
                    <a:lstStyle/>
                    <a:p>
                      <a:r>
                        <a:rPr lang="es-HN" sz="2000" dirty="0"/>
                        <a:t>Entrega de  Borrador No. 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Coordinación General para elaborar suplemento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19 de octubre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8844392"/>
                  </a:ext>
                </a:extLst>
              </a:tr>
              <a:tr h="698678">
                <a:tc>
                  <a:txBody>
                    <a:bodyPr/>
                    <a:lstStyle/>
                    <a:p>
                      <a:r>
                        <a:rPr lang="es-HN" sz="2000" dirty="0"/>
                        <a:t>Entrega de borrador</a:t>
                      </a:r>
                      <a:r>
                        <a:rPr lang="es-HN" sz="2000" baseline="0" dirty="0"/>
                        <a:t> para editar suplemento</a:t>
                      </a:r>
                      <a:endParaRPr lang="es-HN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Administradora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HN" sz="2000" dirty="0"/>
                        <a:t>28 de octubre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65603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53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423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ヒラギノ角ゴ ProN W3</vt:lpstr>
      <vt:lpstr>Tema de Office</vt:lpstr>
      <vt:lpstr>Retrospección</vt:lpstr>
      <vt:lpstr>Como escribir y presentar el artículo científico final 2020</vt:lpstr>
      <vt:lpstr>Qué es un artículo científico original?</vt:lpstr>
      <vt:lpstr>Presentación de PowerPoint</vt:lpstr>
      <vt:lpstr>Presentación de PowerPoint</vt:lpstr>
      <vt:lpstr>http://www.equator-network.org/library/spanish-resources-recursos-en-espanol/Iniciativas </vt:lpstr>
      <vt:lpstr>Como presentarlo</vt:lpstr>
      <vt:lpstr>Presentación de PowerPoint</vt:lpstr>
      <vt:lpstr>RUTA CRITICA</vt:lpstr>
      <vt:lpstr>Fechas clave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escribir y presentar el artículo científico final 2016</dc:title>
  <dc:creator>cevarelam</dc:creator>
  <cp:lastModifiedBy>Administrador</cp:lastModifiedBy>
  <cp:revision>19</cp:revision>
  <dcterms:created xsi:type="dcterms:W3CDTF">2016-08-23T13:24:12Z</dcterms:created>
  <dcterms:modified xsi:type="dcterms:W3CDTF">2020-09-03T06:02:33Z</dcterms:modified>
</cp:coreProperties>
</file>