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sldIdLst>
    <p:sldId id="256" r:id="rId2"/>
    <p:sldId id="267" r:id="rId3"/>
    <p:sldId id="257" r:id="rId4"/>
    <p:sldId id="258" r:id="rId5"/>
    <p:sldId id="266" r:id="rId6"/>
    <p:sldId id="259" r:id="rId7"/>
    <p:sldId id="260" r:id="rId8"/>
    <p:sldId id="261" r:id="rId9"/>
    <p:sldId id="262" r:id="rId10"/>
    <p:sldId id="268" r:id="rId11"/>
    <p:sldId id="263" r:id="rId12"/>
    <p:sldId id="264" r:id="rId13"/>
    <p:sldId id="265"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2E0559-2330-46FE-B56C-6A782E6E8471}" type="datetimeFigureOut">
              <a:rPr lang="es-ES" smtClean="0"/>
              <a:t>26/03/2011</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603EB7-FB38-4612-861E-712278ED13CA}" type="slidenum">
              <a:rPr lang="es-ES" smtClean="0"/>
              <a:t>‹Nº›</a:t>
            </a:fld>
            <a:endParaRPr lang="es-E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4052004-D7E7-4ADA-A0DB-88C0DDFCF815}" type="datetime1">
              <a:rPr lang="es-ES" smtClean="0"/>
              <a:t>26/03/2011</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08B5E76-BB6F-4F9F-98E0-4C41CCE7220F}" type="datetime1">
              <a:rPr lang="es-ES" smtClean="0"/>
              <a:t>26/03/2011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C3132B3-8C90-4A1F-BC2A-B6CE992F7148}" type="datetime1">
              <a:rPr lang="es-ES" smtClean="0"/>
              <a:t>26/03/2011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65BD88-D15D-4F0B-877B-6C56F66314F3}" type="datetime1">
              <a:rPr lang="es-ES" smtClean="0"/>
              <a:t>26/03/2011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6BCEDBF-35A5-4F4E-82A3-299450D150A9}" type="datetime1">
              <a:rPr lang="es-ES" smtClean="0"/>
              <a:t>26/03/2011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2CF8EC6-9090-4311-888D-0FDD78D88724}" type="datetime1">
              <a:rPr lang="es-ES" smtClean="0"/>
              <a:t>26/03/2011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B375302-93CD-458F-B328-295D63D40A08}" type="datetime1">
              <a:rPr lang="es-ES" smtClean="0"/>
              <a:t>26/03/2011</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85A4D00-8D4E-4D34-A995-AEF988DF552F}" type="datetime1">
              <a:rPr lang="es-ES" smtClean="0"/>
              <a:t>26/03/2011</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A39ABFB-B5F4-4A3D-932C-161506B6EA2C}" type="datetime1">
              <a:rPr lang="es-ES" smtClean="0"/>
              <a:t>26/03/2011</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BC56422-157C-47AE-9417-0906A103A97C}" type="datetime1">
              <a:rPr lang="es-ES" smtClean="0"/>
              <a:t>26/03/2011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65E85EE-9E6B-4273-8730-FABCE02A1139}" type="datetime1">
              <a:rPr lang="es-ES" smtClean="0"/>
              <a:t>26/03/2011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132FADFE-3B8F-471C-ABF0-DBC7717ECBBC}" type="slidenum">
              <a:rPr lang="es-ES" smtClean="0"/>
              <a:pPr/>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0C8A7BC-9FD1-462D-9847-1198ADDCB0E9}" type="datetime1">
              <a:rPr lang="es-ES" smtClean="0"/>
              <a:t>26/03/2011</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2FADFE-3B8F-471C-ABF0-DBC7717ECBBC}" type="slidenum">
              <a:rPr lang="es-ES" smtClean="0"/>
              <a:pPr/>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188640"/>
            <a:ext cx="8712968" cy="3011760"/>
          </a:xfrm>
        </p:spPr>
        <p:txBody>
          <a:bodyPr>
            <a:normAutofit/>
          </a:bodyPr>
          <a:lstStyle/>
          <a:p>
            <a:pPr algn="ctr"/>
            <a:r>
              <a:rPr lang="es-ES" sz="2400" dirty="0" smtClean="0">
                <a:latin typeface="Comic Sans MS" pitchFamily="66" charset="0"/>
              </a:rPr>
              <a:t>PROPUESTA CURRICULAR PARA INCLUIR LA TEMATICA DE DISCAPACIDAD </a:t>
            </a:r>
            <a:br>
              <a:rPr lang="es-ES" sz="2400" dirty="0" smtClean="0">
                <a:latin typeface="Comic Sans MS" pitchFamily="66" charset="0"/>
              </a:rPr>
            </a:br>
            <a:r>
              <a:rPr lang="es-ES" sz="2400" dirty="0" smtClean="0">
                <a:latin typeface="Comic Sans MS" pitchFamily="66" charset="0"/>
              </a:rPr>
              <a:t>DIRIGIDA A LOS ESTUDIANTES DE V AÑO DE LA CARRERA DE MEDICINA </a:t>
            </a:r>
            <a:br>
              <a:rPr lang="es-ES" sz="2400" dirty="0" smtClean="0">
                <a:latin typeface="Comic Sans MS" pitchFamily="66" charset="0"/>
              </a:rPr>
            </a:br>
            <a:r>
              <a:rPr lang="es-ES" sz="2400" dirty="0" smtClean="0">
                <a:latin typeface="Comic Sans MS" pitchFamily="66" charset="0"/>
              </a:rPr>
              <a:t>EN LA ASIGNATURA DE PEDIATRIA</a:t>
            </a:r>
            <a:endParaRPr lang="es-ES" sz="2400" dirty="0">
              <a:latin typeface="Comic Sans MS" pitchFamily="66" charset="0"/>
            </a:endParaRPr>
          </a:p>
        </p:txBody>
      </p:sp>
      <p:sp>
        <p:nvSpPr>
          <p:cNvPr id="3" name="2 Subtítulo"/>
          <p:cNvSpPr>
            <a:spLocks noGrp="1"/>
          </p:cNvSpPr>
          <p:nvPr>
            <p:ph type="subTitle" idx="1"/>
          </p:nvPr>
        </p:nvSpPr>
        <p:spPr>
          <a:xfrm>
            <a:off x="179512" y="3228536"/>
            <a:ext cx="8784976" cy="2576728"/>
          </a:xfrm>
        </p:spPr>
        <p:txBody>
          <a:bodyPr>
            <a:normAutofit lnSpcReduction="10000"/>
          </a:bodyPr>
          <a:lstStyle/>
          <a:p>
            <a:pPr algn="ctr"/>
            <a:endParaRPr lang="es-ES" b="1" dirty="0" smtClean="0">
              <a:latin typeface="Comic Sans MS" pitchFamily="66" charset="0"/>
            </a:endParaRPr>
          </a:p>
          <a:p>
            <a:pPr algn="ctr"/>
            <a:r>
              <a:rPr lang="es-ES" b="1" dirty="0" smtClean="0">
                <a:effectLst>
                  <a:outerShdw blurRad="38100" dist="38100" dir="2700000" algn="tl">
                    <a:srgbClr val="000000">
                      <a:alpha val="43137"/>
                    </a:srgbClr>
                  </a:outerShdw>
                </a:effectLst>
                <a:latin typeface="Comic Sans MS" pitchFamily="66" charset="0"/>
              </a:rPr>
              <a:t>DETECCION </a:t>
            </a:r>
            <a:r>
              <a:rPr lang="es-ES" b="1" dirty="0" smtClean="0">
                <a:effectLst>
                  <a:outerShdw blurRad="38100" dist="38100" dir="2700000" algn="tl">
                    <a:srgbClr val="000000">
                      <a:alpha val="43137"/>
                    </a:srgbClr>
                  </a:outerShdw>
                </a:effectLst>
                <a:latin typeface="Comic Sans MS" pitchFamily="66" charset="0"/>
              </a:rPr>
              <a:t>PRECOZ DE LAS ALTERACIONES DEL DESARROLLO </a:t>
            </a:r>
            <a:r>
              <a:rPr lang="es-ES" b="1" dirty="0" smtClean="0">
                <a:effectLst>
                  <a:outerShdw blurRad="38100" dist="38100" dir="2700000" algn="tl">
                    <a:srgbClr val="000000">
                      <a:alpha val="43137"/>
                    </a:srgbClr>
                  </a:outerShdw>
                </a:effectLst>
                <a:latin typeface="Comic Sans MS" pitchFamily="66" charset="0"/>
              </a:rPr>
              <a:t>INFANTIL CON </a:t>
            </a:r>
            <a:r>
              <a:rPr lang="es-ES" b="1" dirty="0" smtClean="0">
                <a:effectLst>
                  <a:outerShdw blurRad="38100" dist="38100" dir="2700000" algn="tl">
                    <a:srgbClr val="000000">
                      <a:alpha val="43137"/>
                    </a:srgbClr>
                  </a:outerShdw>
                </a:effectLst>
                <a:latin typeface="Comic Sans MS" pitchFamily="66" charset="0"/>
              </a:rPr>
              <a:t>ENFASIS EN LA PREVENCION DE LA </a:t>
            </a:r>
            <a:r>
              <a:rPr lang="es-ES" b="1" dirty="0" smtClean="0">
                <a:effectLst>
                  <a:outerShdw blurRad="38100" dist="38100" dir="2700000" algn="tl">
                    <a:srgbClr val="000000">
                      <a:alpha val="43137"/>
                    </a:srgbClr>
                  </a:outerShdw>
                </a:effectLst>
                <a:latin typeface="Comic Sans MS" pitchFamily="66" charset="0"/>
              </a:rPr>
              <a:t>DISCAPACIDAD</a:t>
            </a:r>
          </a:p>
          <a:p>
            <a:pPr algn="ctr"/>
            <a:endParaRPr lang="es-ES" b="1" dirty="0" smtClean="0">
              <a:effectLst>
                <a:outerShdw blurRad="38100" dist="38100" dir="2700000" algn="tl">
                  <a:srgbClr val="000000">
                    <a:alpha val="43137"/>
                  </a:srgbClr>
                </a:outerShdw>
              </a:effectLst>
              <a:latin typeface="Comic Sans MS" pitchFamily="66" charset="0"/>
            </a:endParaRPr>
          </a:p>
          <a:p>
            <a:pPr algn="ctr"/>
            <a:r>
              <a:rPr lang="es-ES" b="1" dirty="0" smtClean="0">
                <a:effectLst>
                  <a:outerShdw blurRad="38100" dist="38100" dir="2700000" algn="tl">
                    <a:srgbClr val="000000">
                      <a:alpha val="43137"/>
                    </a:srgbClr>
                  </a:outerShdw>
                </a:effectLst>
                <a:latin typeface="Comic Sans MS" pitchFamily="66" charset="0"/>
              </a:rPr>
              <a:t> Marzo 2011</a:t>
            </a:r>
            <a:endParaRPr lang="es-ES" b="1" dirty="0" smtClean="0">
              <a:effectLst>
                <a:outerShdw blurRad="38100" dist="38100" dir="2700000" algn="tl">
                  <a:srgbClr val="000000">
                    <a:alpha val="43137"/>
                  </a:srgbClr>
                </a:outerShdw>
              </a:effectLst>
              <a:latin typeface="Comic Sans MS" pitchFamily="66" charset="0"/>
            </a:endParaRPr>
          </a:p>
          <a:p>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132FADFE-3B8F-471C-ABF0-DBC7717ECBBC}" type="slidenum">
              <a:rPr lang="es-ES" smtClean="0"/>
              <a:pPr/>
              <a:t>10</a:t>
            </a:fld>
            <a:endParaRPr lang="es-ES" dirty="0"/>
          </a:p>
        </p:txBody>
      </p:sp>
      <p:sp>
        <p:nvSpPr>
          <p:cNvPr id="6" name="5 Rectángulo"/>
          <p:cNvSpPr/>
          <p:nvPr/>
        </p:nvSpPr>
        <p:spPr>
          <a:xfrm>
            <a:off x="3130737" y="2967335"/>
            <a:ext cx="288252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Diseño</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24744"/>
            <a:ext cx="8712968" cy="5328592"/>
          </a:xfrm>
        </p:spPr>
        <p:txBody>
          <a:bodyPr>
            <a:normAutofit lnSpcReduction="10000"/>
          </a:bodyPr>
          <a:lstStyle/>
          <a:p>
            <a:pPr lvl="0" algn="just"/>
            <a:r>
              <a:rPr lang="es-ES" dirty="0" smtClean="0"/>
              <a:t>Incorporar a las personas que se encuentran en las comunidades tanto municipales como rurales en el país para plantear la importancia de la detección de las discapacidades infantiles, mediante charlas dirigidas por los Médicos en Servicio Social.</a:t>
            </a:r>
          </a:p>
          <a:p>
            <a:pPr algn="just"/>
            <a:endParaRPr lang="es-ES" dirty="0" smtClean="0"/>
          </a:p>
          <a:p>
            <a:pPr lvl="0" algn="just"/>
            <a:r>
              <a:rPr lang="es-ES" dirty="0" smtClean="0"/>
              <a:t>Incorporar a miembros voluntarios de las escuelas (MINED), a nivel rural apoyándose con líderes comunitarios  de la región, mediante talleres.</a:t>
            </a:r>
          </a:p>
          <a:p>
            <a:pPr algn="just">
              <a:buNone/>
            </a:pPr>
            <a:endParaRPr lang="es-ES" dirty="0" smtClean="0"/>
          </a:p>
          <a:p>
            <a:pPr lvl="0" algn="just"/>
            <a:r>
              <a:rPr lang="es-ES" dirty="0" smtClean="0"/>
              <a:t>Articularse  con organizaciones, o grupos afines al gobierno para establecer planes de acción y detectar  tempranamente la discapacidad infantil.</a:t>
            </a:r>
          </a:p>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11</a:t>
            </a:fld>
            <a:endParaRPr lang="es-ES" dirty="0"/>
          </a:p>
        </p:txBody>
      </p:sp>
      <p:sp>
        <p:nvSpPr>
          <p:cNvPr id="18433" name="Rectangle 1"/>
          <p:cNvSpPr>
            <a:spLocks noGrp="1" noChangeArrowheads="1"/>
          </p:cNvSpPr>
          <p:nvPr>
            <p:ph type="title"/>
          </p:nvPr>
        </p:nvSpPr>
        <p:spPr bwMode="auto">
          <a:xfrm>
            <a:off x="1435404" y="465374"/>
            <a:ext cx="6273192" cy="8104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30000" dirty="0" smtClean="0">
                <a:ln>
                  <a:noFill/>
                </a:ln>
                <a:solidFill>
                  <a:schemeClr val="tx1"/>
                </a:solidFill>
                <a:effectLst/>
                <a:latin typeface="Comic Sans MS" pitchFamily="66" charset="0"/>
                <a:ea typeface="Calibri" pitchFamily="34" charset="0"/>
                <a:cs typeface="Arial" pitchFamily="34" charset="0"/>
              </a:rPr>
              <a:t>ESTRATEGIAS EXTRACURRICULARES ENCAMINADAS A LA DETECCION PRECOZ</a:t>
            </a:r>
            <a:br>
              <a:rPr kumimoji="0" lang="es-ES" sz="2000" b="1" i="0" u="none" strike="noStrike" cap="none" normalizeH="0" baseline="30000" dirty="0" smtClean="0">
                <a:ln>
                  <a:noFill/>
                </a:ln>
                <a:solidFill>
                  <a:schemeClr val="tx1"/>
                </a:solidFill>
                <a:effectLst/>
                <a:latin typeface="Comic Sans MS" pitchFamily="66" charset="0"/>
                <a:ea typeface="Calibri" pitchFamily="34" charset="0"/>
                <a:cs typeface="Arial" pitchFamily="34" charset="0"/>
              </a:rPr>
            </a:br>
            <a:r>
              <a:rPr kumimoji="0" lang="es-ES" sz="2000" b="1" i="0" u="none" strike="noStrike" cap="none" normalizeH="0" baseline="30000" dirty="0" smtClean="0">
                <a:ln>
                  <a:noFill/>
                </a:ln>
                <a:solidFill>
                  <a:schemeClr val="tx1"/>
                </a:solidFill>
                <a:effectLst/>
                <a:latin typeface="Comic Sans MS" pitchFamily="66" charset="0"/>
                <a:ea typeface="Calibri" pitchFamily="34" charset="0"/>
                <a:cs typeface="Arial" pitchFamily="34" charset="0"/>
              </a:rPr>
              <a:t> DE LAS ALTERACIONES EN EL DESARROLLO  INFANTIL.</a:t>
            </a:r>
            <a:endParaRPr kumimoji="0" lang="es-ES" sz="2000" b="0" i="0" u="none" strike="noStrike" cap="none" normalizeH="0" baseline="0" dirty="0" smtClean="0">
              <a:ln>
                <a:noFill/>
              </a:ln>
              <a:solidFill>
                <a:schemeClr val="tx1"/>
              </a:solidFill>
              <a:effectLst/>
              <a:latin typeface="Comic Sans MS" pitchFamily="66"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8640960" cy="5991944"/>
          </a:xfrm>
        </p:spPr>
        <p:txBody>
          <a:bodyPr>
            <a:normAutofit/>
          </a:bodyPr>
          <a:lstStyle/>
          <a:p>
            <a:pPr lvl="0" algn="just"/>
            <a:r>
              <a:rPr lang="es-ES" dirty="0" smtClean="0"/>
              <a:t>Incentivar la participación ciudadana (CPC, CLS, líderes comunitarios) tomando en cuenta a médicos en servicio social.</a:t>
            </a:r>
          </a:p>
          <a:p>
            <a:pPr algn="just">
              <a:buNone/>
            </a:pPr>
            <a:endParaRPr lang="es-ES" dirty="0" smtClean="0"/>
          </a:p>
          <a:p>
            <a:pPr lvl="0" algn="just"/>
            <a:r>
              <a:rPr lang="es-ES" dirty="0" smtClean="0"/>
              <a:t>Tomar en cuenta a los medios de comunicación locales para la divulgación de los planes de estrategias a desarrollar (programas radiales, periódicos, etc.</a:t>
            </a:r>
          </a:p>
          <a:p>
            <a:pPr algn="just">
              <a:buNone/>
            </a:pPr>
            <a:r>
              <a:rPr lang="es-ES" dirty="0" smtClean="0"/>
              <a:t> </a:t>
            </a:r>
          </a:p>
          <a:p>
            <a:pPr lvl="0" algn="just"/>
            <a:r>
              <a:rPr lang="es-ES" dirty="0" smtClean="0"/>
              <a:t>Capacitaciones periódicas por lo menos dos veces al año para actualizar los programas ya establecidos  involucrando a estudiantes de medicina, líderes comunitarios, iglesia de todas las religiones,  consejos de anciano).</a:t>
            </a:r>
          </a:p>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12</a:t>
            </a:fld>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132FADFE-3B8F-471C-ABF0-DBC7717ECBBC}" type="slidenum">
              <a:rPr lang="es-ES" smtClean="0"/>
              <a:pPr/>
              <a:t>13</a:t>
            </a:fld>
            <a:endParaRPr lang="es-ES" dirty="0"/>
          </a:p>
        </p:txBody>
      </p:sp>
      <p:sp>
        <p:nvSpPr>
          <p:cNvPr id="6" name="5 Rectángulo"/>
          <p:cNvSpPr/>
          <p:nvPr/>
        </p:nvSpPr>
        <p:spPr>
          <a:xfrm>
            <a:off x="1377411" y="2967335"/>
            <a:ext cx="6389185"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Muchas gracias</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420656"/>
          </a:xfrm>
        </p:spPr>
        <p:txBody>
          <a:bodyPr>
            <a:normAutofit fontScale="90000"/>
          </a:bodyPr>
          <a:lstStyle/>
          <a:p>
            <a:pPr algn="ctr"/>
            <a:r>
              <a:rPr lang="es-ES" sz="3200" dirty="0" err="1" smtClean="0">
                <a:latin typeface="Comic Sans MS" pitchFamily="66" charset="0"/>
              </a:rPr>
              <a:t>Introdución</a:t>
            </a:r>
            <a:endParaRPr lang="es-ES" sz="3200" dirty="0">
              <a:latin typeface="Comic Sans MS" pitchFamily="66" charset="0"/>
            </a:endParaRPr>
          </a:p>
        </p:txBody>
      </p:sp>
      <p:sp>
        <p:nvSpPr>
          <p:cNvPr id="3" name="2 Marcador de contenido"/>
          <p:cNvSpPr>
            <a:spLocks noGrp="1"/>
          </p:cNvSpPr>
          <p:nvPr>
            <p:ph idx="1"/>
          </p:nvPr>
        </p:nvSpPr>
        <p:spPr>
          <a:xfrm>
            <a:off x="251520" y="1196752"/>
            <a:ext cx="8568952" cy="5256584"/>
          </a:xfrm>
        </p:spPr>
        <p:txBody>
          <a:bodyPr/>
          <a:lstStyle/>
          <a:p>
            <a:pPr algn="just"/>
            <a:r>
              <a:rPr lang="es-ES" dirty="0" smtClean="0"/>
              <a:t>El desarrollo es un proceso continuo e integral comienza antes del nacimiento y continua a lo largo de la vida .</a:t>
            </a:r>
          </a:p>
          <a:p>
            <a:pPr algn="just">
              <a:buNone/>
            </a:pPr>
            <a:endParaRPr lang="es-ES" dirty="0" smtClean="0"/>
          </a:p>
          <a:p>
            <a:pPr algn="just"/>
            <a:r>
              <a:rPr lang="es-ES" dirty="0" smtClean="0"/>
              <a:t>Es la etapa donde todas las etapas del niño y están relacionadas entre si .</a:t>
            </a:r>
          </a:p>
          <a:p>
            <a:pPr algn="just">
              <a:buNone/>
            </a:pPr>
            <a:endParaRPr lang="es-ES" dirty="0" smtClean="0"/>
          </a:p>
          <a:p>
            <a:pPr algn="just"/>
            <a:r>
              <a:rPr lang="es-ES" dirty="0" smtClean="0"/>
              <a:t>Los cambios que se producen interactúan e influyen uno del otro .</a:t>
            </a:r>
            <a:endParaRPr lang="es-ES" dirty="0"/>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2</a:t>
            </a:fld>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936104"/>
          </a:xfrm>
        </p:spPr>
        <p:txBody>
          <a:bodyPr>
            <a:normAutofit/>
          </a:bodyPr>
          <a:lstStyle/>
          <a:p>
            <a:pPr algn="ctr"/>
            <a:r>
              <a:rPr lang="es-ES" sz="2400" b="1" dirty="0" smtClean="0">
                <a:latin typeface="Comic Sans MS" pitchFamily="66" charset="0"/>
              </a:rPr>
              <a:t>INTRODUCCION</a:t>
            </a:r>
            <a:r>
              <a:rPr lang="es-ES" sz="2400" dirty="0" smtClean="0">
                <a:latin typeface="Comic Sans MS" pitchFamily="66" charset="0"/>
              </a:rPr>
              <a:t/>
            </a:r>
            <a:br>
              <a:rPr lang="es-ES" sz="2400" dirty="0" smtClean="0">
                <a:latin typeface="Comic Sans MS" pitchFamily="66" charset="0"/>
              </a:rPr>
            </a:br>
            <a:endParaRPr lang="es-ES" sz="2400" dirty="0">
              <a:latin typeface="Comic Sans MS" pitchFamily="66" charset="0"/>
            </a:endParaRPr>
          </a:p>
        </p:txBody>
      </p:sp>
      <p:sp>
        <p:nvSpPr>
          <p:cNvPr id="3" name="2 Marcador de contenido"/>
          <p:cNvSpPr>
            <a:spLocks noGrp="1"/>
          </p:cNvSpPr>
          <p:nvPr>
            <p:ph idx="1"/>
          </p:nvPr>
        </p:nvSpPr>
        <p:spPr>
          <a:xfrm>
            <a:off x="251520" y="1052736"/>
            <a:ext cx="8568952" cy="5271864"/>
          </a:xfrm>
        </p:spPr>
        <p:txBody>
          <a:bodyPr/>
          <a:lstStyle/>
          <a:p>
            <a:pPr algn="just">
              <a:lnSpc>
                <a:spcPct val="150000"/>
              </a:lnSpc>
            </a:pPr>
            <a:r>
              <a:rPr lang="es-NI" b="1" dirty="0" smtClean="0">
                <a:latin typeface="Comic Sans MS" pitchFamily="66" charset="0"/>
              </a:rPr>
              <a:t>“La vigilancia del desarrollo comprende todas las actividades relacionadas a la promoción del desarrollo normal y a la detección de alteraciones durante la atención integral de la niñez, como un proceso continuo y flexible que incluye información de los profesionales de salud, profesores, familia y </a:t>
            </a:r>
            <a:r>
              <a:rPr lang="es-NI" b="1" dirty="0" smtClean="0">
                <a:latin typeface="Comic Sans MS" pitchFamily="66" charset="0"/>
              </a:rPr>
              <a:t>otros ”.</a:t>
            </a:r>
            <a:endParaRPr lang="es-ES" dirty="0" smtClean="0">
              <a:latin typeface="Comic Sans MS" pitchFamily="66" charset="0"/>
            </a:endParaRPr>
          </a:p>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3</a:t>
            </a:fld>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864096"/>
          </a:xfrm>
        </p:spPr>
        <p:txBody>
          <a:bodyPr>
            <a:normAutofit fontScale="90000"/>
          </a:bodyPr>
          <a:lstStyle/>
          <a:p>
            <a:pPr algn="ctr"/>
            <a:r>
              <a:rPr lang="es-ES" sz="3200" b="1" dirty="0" smtClean="0">
                <a:effectLst>
                  <a:outerShdw blurRad="38100" dist="38100" dir="2700000" algn="tl">
                    <a:srgbClr val="000000">
                      <a:alpha val="43137"/>
                    </a:srgbClr>
                  </a:outerShdw>
                </a:effectLst>
                <a:latin typeface="Comic Sans MS" pitchFamily="66" charset="0"/>
              </a:rPr>
              <a:t>JUSTIFICACIÓN</a:t>
            </a:r>
            <a:r>
              <a:rPr lang="es-ES" sz="3200" dirty="0" smtClean="0">
                <a:latin typeface="Comic Sans MS" pitchFamily="66" charset="0"/>
              </a:rPr>
              <a:t/>
            </a:r>
            <a:br>
              <a:rPr lang="es-ES" sz="3200" dirty="0" smtClean="0">
                <a:latin typeface="Comic Sans MS" pitchFamily="66" charset="0"/>
              </a:rPr>
            </a:br>
            <a:endParaRPr lang="es-ES" sz="3200" dirty="0">
              <a:latin typeface="Comic Sans MS" pitchFamily="66" charset="0"/>
            </a:endParaRPr>
          </a:p>
        </p:txBody>
      </p:sp>
      <p:sp>
        <p:nvSpPr>
          <p:cNvPr id="3" name="2 Marcador de contenido"/>
          <p:cNvSpPr>
            <a:spLocks noGrp="1"/>
          </p:cNvSpPr>
          <p:nvPr>
            <p:ph idx="1"/>
          </p:nvPr>
        </p:nvSpPr>
        <p:spPr>
          <a:xfrm>
            <a:off x="251520" y="908720"/>
            <a:ext cx="8640960" cy="5415880"/>
          </a:xfrm>
        </p:spPr>
        <p:txBody>
          <a:bodyPr>
            <a:normAutofit fontScale="92500"/>
          </a:bodyPr>
          <a:lstStyle/>
          <a:p>
            <a:pPr algn="just">
              <a:lnSpc>
                <a:spcPct val="150000"/>
              </a:lnSpc>
            </a:pPr>
            <a:r>
              <a:rPr lang="es-ES" dirty="0" smtClean="0"/>
              <a:t>Conscientes de que la educación como institución socializadora es la herramienta clave para lograr procesos transformadores profundos  en la formación académica de los estudiantes de V </a:t>
            </a:r>
            <a:r>
              <a:rPr lang="es-ES" dirty="0" smtClean="0"/>
              <a:t>año de medicina, consideramos </a:t>
            </a:r>
            <a:r>
              <a:rPr lang="es-ES" dirty="0" smtClean="0"/>
              <a:t>que se deben incluir propuestas de contenido curricular para ampliar los conocimientos básicos sobre las alteraciones del  desarrollo del niño en los primeros años de vida, y de esta manera  detectar precozmente las alteraciones durante la infancia y determinar la conducta a seguir.</a:t>
            </a:r>
          </a:p>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4</a:t>
            </a:fld>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8640960" cy="6120680"/>
          </a:xfrm>
        </p:spPr>
        <p:txBody>
          <a:bodyPr/>
          <a:lstStyle/>
          <a:p>
            <a:pPr algn="just">
              <a:lnSpc>
                <a:spcPct val="150000"/>
              </a:lnSpc>
            </a:pPr>
            <a:r>
              <a:rPr lang="es-ES" dirty="0" smtClean="0"/>
              <a:t>Por tal razón hacemos nuestra la oportunidad de incidir en la reforma curricular de la Facultad de Medicina en la temática de discapacidad específicamente relacionado a la detección precoz de la alteraciones del desarrollo infantil con énfasis en la prevención de la discapacidad , en el bloque de pediatría .</a:t>
            </a:r>
            <a:endParaRPr lang="es-ES" dirty="0"/>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5</a:t>
            </a:fld>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84976" cy="6336704"/>
          </a:xfrm>
        </p:spPr>
        <p:txBody>
          <a:bodyPr>
            <a:normAutofit/>
          </a:bodyPr>
          <a:lstStyle/>
          <a:p>
            <a:pPr algn="ctr">
              <a:buNone/>
            </a:pPr>
            <a:endParaRPr lang="es-ES" b="1" dirty="0" smtClean="0">
              <a:latin typeface="Comic Sans MS" pitchFamily="66" charset="0"/>
            </a:endParaRPr>
          </a:p>
          <a:p>
            <a:pPr algn="ctr">
              <a:buNone/>
            </a:pPr>
            <a:r>
              <a:rPr lang="es-ES" b="1" dirty="0" smtClean="0">
                <a:latin typeface="Comic Sans MS" pitchFamily="66" charset="0"/>
              </a:rPr>
              <a:t>OBJETIVO GENERAL</a:t>
            </a:r>
          </a:p>
          <a:p>
            <a:pPr algn="ctr">
              <a:buNone/>
            </a:pPr>
            <a:endParaRPr lang="es-ES" b="1" dirty="0" smtClean="0">
              <a:latin typeface="Comic Sans MS" pitchFamily="66" charset="0"/>
            </a:endParaRPr>
          </a:p>
          <a:p>
            <a:pPr algn="ctr">
              <a:buNone/>
            </a:pPr>
            <a:endParaRPr lang="es-ES" dirty="0" smtClean="0">
              <a:latin typeface="Comic Sans MS" pitchFamily="66" charset="0"/>
            </a:endParaRPr>
          </a:p>
          <a:p>
            <a:pPr lvl="0" algn="just"/>
            <a:r>
              <a:rPr lang="es-ES" dirty="0" smtClean="0"/>
              <a:t>Incluir en la asignatura de pediatría de la carrera de medicina </a:t>
            </a:r>
            <a:r>
              <a:rPr lang="es-ES" dirty="0" smtClean="0"/>
              <a:t>de </a:t>
            </a:r>
            <a:r>
              <a:rPr lang="es-ES" dirty="0" smtClean="0"/>
              <a:t>la UNAN </a:t>
            </a:r>
            <a:r>
              <a:rPr lang="es-ES" dirty="0" smtClean="0"/>
              <a:t>, una </a:t>
            </a:r>
            <a:r>
              <a:rPr lang="es-ES" dirty="0" smtClean="0"/>
              <a:t>propuesta de reforma curricular relacionada con las alteraciones del desarrollo con </a:t>
            </a:r>
            <a:r>
              <a:rPr lang="es-ES" dirty="0" smtClean="0"/>
              <a:t> </a:t>
            </a:r>
            <a:r>
              <a:rPr lang="es-ES" dirty="0" smtClean="0"/>
              <a:t>enfoque preventivo </a:t>
            </a:r>
            <a:r>
              <a:rPr lang="es-ES" dirty="0" smtClean="0"/>
              <a:t>a la </a:t>
            </a:r>
            <a:r>
              <a:rPr lang="es-ES" dirty="0" smtClean="0"/>
              <a:t>Discapacidad . </a:t>
            </a:r>
          </a:p>
          <a:p>
            <a:pPr algn="just">
              <a:buNone/>
            </a:pPr>
            <a:endParaRPr lang="es-ES" dirty="0" smtClean="0">
              <a:latin typeface="Comic Sans MS" pitchFamily="66" charset="0"/>
            </a:endParaRPr>
          </a:p>
          <a:p>
            <a:pPr algn="just"/>
            <a:endParaRPr lang="es-ES" dirty="0" smtClean="0">
              <a:latin typeface="Comic Sans MS" pitchFamily="66" charset="0"/>
            </a:endParaRPr>
          </a:p>
          <a:p>
            <a:pPr algn="just"/>
            <a:endParaRPr lang="es-ES" dirty="0" smtClean="0">
              <a:latin typeface="Comic Sans MS" pitchFamily="66" charset="0"/>
            </a:endParaRPr>
          </a:p>
          <a:p>
            <a:pPr algn="just"/>
            <a:endParaRPr lang="es-ES" dirty="0" smtClean="0">
              <a:latin typeface="Comic Sans MS" pitchFamily="66" charset="0"/>
            </a:endParaRPr>
          </a:p>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6</a:t>
            </a:fld>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620688"/>
            <a:ext cx="8229600" cy="864096"/>
          </a:xfrm>
        </p:spPr>
        <p:txBody>
          <a:bodyPr>
            <a:normAutofit fontScale="90000"/>
          </a:bodyPr>
          <a:lstStyle/>
          <a:p>
            <a:pPr algn="ctr"/>
            <a:r>
              <a:rPr lang="es-ES" dirty="0" smtClean="0">
                <a:latin typeface="Comic Sans MS" pitchFamily="66" charset="0"/>
              </a:rPr>
              <a:t/>
            </a:r>
            <a:br>
              <a:rPr lang="es-ES" dirty="0" smtClean="0">
                <a:latin typeface="Comic Sans MS" pitchFamily="66" charset="0"/>
              </a:rPr>
            </a:br>
            <a:r>
              <a:rPr lang="es-ES" b="1" dirty="0" smtClean="0">
                <a:latin typeface="Comic Sans MS" pitchFamily="66" charset="0"/>
              </a:rPr>
              <a:t> </a:t>
            </a: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b="1" dirty="0" smtClean="0">
                <a:latin typeface="Comic Sans MS" pitchFamily="66" charset="0"/>
              </a:rPr>
              <a:t/>
            </a:r>
            <a:br>
              <a:rPr lang="es-ES" b="1" dirty="0" smtClean="0">
                <a:latin typeface="Comic Sans MS" pitchFamily="66" charset="0"/>
              </a:rPr>
            </a:br>
            <a:r>
              <a:rPr lang="es-ES" sz="3600" b="1" dirty="0" smtClean="0">
                <a:solidFill>
                  <a:schemeClr val="tx1"/>
                </a:solidFill>
                <a:effectLst>
                  <a:outerShdw blurRad="38100" dist="38100" dir="2700000" algn="tl">
                    <a:srgbClr val="000000">
                      <a:alpha val="43137"/>
                    </a:srgbClr>
                  </a:outerShdw>
                </a:effectLst>
                <a:latin typeface="Comic Sans MS" pitchFamily="66" charset="0"/>
              </a:rPr>
              <a:t>OBJETIVOS </a:t>
            </a:r>
            <a:r>
              <a:rPr lang="es-ES" sz="3600" b="1" dirty="0" smtClean="0">
                <a:solidFill>
                  <a:schemeClr val="tx1"/>
                </a:solidFill>
                <a:effectLst>
                  <a:outerShdw blurRad="38100" dist="38100" dir="2700000" algn="tl">
                    <a:srgbClr val="000000">
                      <a:alpha val="43137"/>
                    </a:srgbClr>
                  </a:outerShdw>
                </a:effectLst>
                <a:latin typeface="Comic Sans MS" pitchFamily="66" charset="0"/>
              </a:rPr>
              <a:t>ESPECIFICOS</a:t>
            </a:r>
            <a:r>
              <a:rPr lang="es-ES" dirty="0" smtClean="0">
                <a:latin typeface="Comic Sans MS" pitchFamily="66" charset="0"/>
              </a:rPr>
              <a:t/>
            </a:r>
            <a:br>
              <a:rPr lang="es-ES" dirty="0" smtClean="0">
                <a:latin typeface="Comic Sans MS" pitchFamily="66" charset="0"/>
              </a:rPr>
            </a:br>
            <a:endParaRPr lang="es-ES" dirty="0"/>
          </a:p>
        </p:txBody>
      </p:sp>
      <p:sp>
        <p:nvSpPr>
          <p:cNvPr id="3" name="2 Marcador de contenido"/>
          <p:cNvSpPr>
            <a:spLocks noGrp="1"/>
          </p:cNvSpPr>
          <p:nvPr>
            <p:ph idx="1"/>
          </p:nvPr>
        </p:nvSpPr>
        <p:spPr>
          <a:xfrm>
            <a:off x="251520" y="1124744"/>
            <a:ext cx="8640960" cy="5199856"/>
          </a:xfrm>
        </p:spPr>
        <p:txBody>
          <a:bodyPr>
            <a:normAutofit/>
          </a:bodyPr>
          <a:lstStyle/>
          <a:p>
            <a:pPr lvl="0" algn="just"/>
            <a:r>
              <a:rPr lang="es-ES" dirty="0" smtClean="0">
                <a:latin typeface="Comic Sans MS" pitchFamily="66" charset="0"/>
              </a:rPr>
              <a:t>Conocer  los factores de riesgo que provocan alteración en el desarrollo infantil.</a:t>
            </a:r>
          </a:p>
          <a:p>
            <a:pPr algn="just">
              <a:buNone/>
            </a:pPr>
            <a:r>
              <a:rPr lang="es-ES" dirty="0" smtClean="0">
                <a:latin typeface="Comic Sans MS" pitchFamily="66" charset="0"/>
              </a:rPr>
              <a:t> </a:t>
            </a:r>
          </a:p>
          <a:p>
            <a:pPr lvl="0" algn="just"/>
            <a:r>
              <a:rPr lang="es-ES" dirty="0" smtClean="0">
                <a:latin typeface="Comic Sans MS" pitchFamily="66" charset="0"/>
              </a:rPr>
              <a:t>Identificar precozmente  los principales trastornos del desarrollo para incidir de manera oportuna en un plan de atención.</a:t>
            </a:r>
          </a:p>
          <a:p>
            <a:pPr algn="just">
              <a:buNone/>
            </a:pPr>
            <a:r>
              <a:rPr lang="es-ES" dirty="0" smtClean="0">
                <a:latin typeface="Comic Sans MS" pitchFamily="66" charset="0"/>
              </a:rPr>
              <a:t> </a:t>
            </a:r>
          </a:p>
          <a:p>
            <a:pPr lvl="0" algn="just"/>
            <a:r>
              <a:rPr lang="es-ES" dirty="0" smtClean="0">
                <a:latin typeface="Comic Sans MS" pitchFamily="66" charset="0"/>
              </a:rPr>
              <a:t>Conocer y Aplicar  los procedimientos de la vigilancia del desarrollo infantil para detectar y clasificar las alteraciones del desarrollo según contexto AIEPI.</a:t>
            </a:r>
          </a:p>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7</a:t>
            </a:fld>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8640"/>
            <a:ext cx="8640960" cy="6336704"/>
          </a:xfrm>
        </p:spPr>
        <p:txBody>
          <a:bodyPr>
            <a:normAutofit fontScale="92500" lnSpcReduction="10000"/>
          </a:bodyPr>
          <a:lstStyle/>
          <a:p>
            <a:pPr algn="ctr">
              <a:buNone/>
            </a:pPr>
            <a:r>
              <a:rPr lang="es-ES" b="1" u="sng" dirty="0" smtClean="0"/>
              <a:t>PROGRAMA DE ASIGNATURA PEDIATRÍA</a:t>
            </a:r>
            <a:endParaRPr lang="es-ES" b="1" dirty="0" smtClean="0"/>
          </a:p>
          <a:p>
            <a:pPr>
              <a:buNone/>
            </a:pPr>
            <a:r>
              <a:rPr lang="es-ES" dirty="0" smtClean="0"/>
              <a:t> </a:t>
            </a:r>
          </a:p>
          <a:p>
            <a:pPr>
              <a:buNone/>
            </a:pPr>
            <a:r>
              <a:rPr lang="es-ES" b="1" dirty="0" smtClean="0"/>
              <a:t> </a:t>
            </a:r>
          </a:p>
          <a:p>
            <a:pPr algn="ctr">
              <a:buNone/>
            </a:pPr>
            <a:r>
              <a:rPr lang="es-ES" b="1" dirty="0" smtClean="0"/>
              <a:t>ASIGNATURA:	PEDIATRÍA</a:t>
            </a:r>
          </a:p>
          <a:p>
            <a:pPr>
              <a:buNone/>
            </a:pPr>
            <a:r>
              <a:rPr lang="es-MX" dirty="0" smtClean="0"/>
              <a:t> </a:t>
            </a:r>
            <a:endParaRPr lang="es-ES" dirty="0" smtClean="0"/>
          </a:p>
          <a:p>
            <a:pPr algn="ctr">
              <a:buNone/>
            </a:pPr>
            <a:r>
              <a:rPr lang="es-MX" b="1" dirty="0" smtClean="0"/>
              <a:t>      </a:t>
            </a:r>
            <a:r>
              <a:rPr lang="es-MX" b="1" dirty="0" smtClean="0"/>
              <a:t>INFORMACION </a:t>
            </a:r>
            <a:r>
              <a:rPr lang="es-MX" b="1" dirty="0" smtClean="0"/>
              <a:t>GENERAL</a:t>
            </a:r>
            <a:endParaRPr lang="es-ES" dirty="0" smtClean="0"/>
          </a:p>
          <a:p>
            <a:pPr algn="ctr">
              <a:buNone/>
            </a:pPr>
            <a:r>
              <a:rPr lang="es-MX" dirty="0" smtClean="0"/>
              <a:t>Universidad Nacional Autónoma de Nicaragua, Facultad de Ciencias Médicas de Managua	</a:t>
            </a:r>
            <a:endParaRPr lang="es-ES" dirty="0" smtClean="0"/>
          </a:p>
          <a:p>
            <a:endParaRPr lang="es-ES" dirty="0" smtClean="0"/>
          </a:p>
          <a:p>
            <a:pPr>
              <a:buNone/>
            </a:pPr>
            <a:r>
              <a:rPr lang="es-MX" dirty="0" smtClean="0"/>
              <a:t>	Carrera:			</a:t>
            </a:r>
            <a:r>
              <a:rPr lang="es-MX" dirty="0" smtClean="0"/>
              <a:t>Medicina </a:t>
            </a:r>
            <a:r>
              <a:rPr lang="es-MX" dirty="0" smtClean="0"/>
              <a:t>y Cirugía</a:t>
            </a:r>
            <a:endParaRPr lang="es-ES" dirty="0" smtClean="0"/>
          </a:p>
          <a:p>
            <a:pPr>
              <a:buNone/>
            </a:pPr>
            <a:r>
              <a:rPr lang="es-MX" dirty="0" smtClean="0"/>
              <a:t>	Asignatura:			Pediatría</a:t>
            </a:r>
            <a:endParaRPr lang="es-ES" dirty="0" smtClean="0"/>
          </a:p>
          <a:p>
            <a:pPr>
              <a:buNone/>
            </a:pPr>
            <a:r>
              <a:rPr lang="es-MX" dirty="0" smtClean="0"/>
              <a:t>	Año Académico:		V año</a:t>
            </a:r>
            <a:endParaRPr lang="es-ES" dirty="0" smtClean="0"/>
          </a:p>
          <a:p>
            <a:pPr>
              <a:buNone/>
            </a:pPr>
            <a:r>
              <a:rPr lang="es-MX" dirty="0" smtClean="0"/>
              <a:t>	Semestre:			</a:t>
            </a:r>
            <a:r>
              <a:rPr lang="es-MX" dirty="0" smtClean="0"/>
              <a:t>IX ó X</a:t>
            </a:r>
            <a:endParaRPr lang="es-ES" dirty="0" smtClean="0"/>
          </a:p>
          <a:p>
            <a:pPr>
              <a:buNone/>
            </a:pPr>
            <a:r>
              <a:rPr lang="es-MX" dirty="0" smtClean="0"/>
              <a:t>	Frecuencia semanal:	5</a:t>
            </a:r>
            <a:r>
              <a:rPr lang="es-MX" dirty="0" smtClean="0"/>
              <a:t> </a:t>
            </a:r>
            <a:r>
              <a:rPr lang="es-MX" dirty="0" smtClean="0"/>
              <a:t>horas</a:t>
            </a:r>
            <a:endParaRPr lang="es-ES" dirty="0" smtClean="0"/>
          </a:p>
          <a:p>
            <a:pPr>
              <a:buNone/>
            </a:pPr>
            <a:r>
              <a:rPr lang="es-MX" dirty="0" smtClean="0"/>
              <a:t>			</a:t>
            </a:r>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8</a:t>
            </a:fld>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251520" y="260648"/>
          <a:ext cx="8640960" cy="6300551"/>
        </p:xfrm>
        <a:graphic>
          <a:graphicData uri="http://schemas.openxmlformats.org/drawingml/2006/table">
            <a:tbl>
              <a:tblPr firstRow="1" bandRow="1">
                <a:tableStyleId>{5C22544A-7EE6-4342-B048-85BDC9FD1C3A}</a:tableStyleId>
              </a:tblPr>
              <a:tblGrid>
                <a:gridCol w="4244872"/>
                <a:gridCol w="4396088"/>
              </a:tblGrid>
              <a:tr h="1362791">
                <a:tc>
                  <a:txBody>
                    <a:bodyPr/>
                    <a:lstStyle/>
                    <a:p>
                      <a:pPr algn="ctr">
                        <a:spcAft>
                          <a:spcPts val="0"/>
                        </a:spcAft>
                      </a:pPr>
                      <a:endParaRPr lang="es-ES" sz="1800" dirty="0">
                        <a:solidFill>
                          <a:schemeClr val="tx1"/>
                        </a:solidFill>
                        <a:latin typeface="Comic Sans MS" pitchFamily="66" charset="0"/>
                        <a:ea typeface="Times New Roman"/>
                        <a:cs typeface="Times New Roman"/>
                      </a:endParaRPr>
                    </a:p>
                    <a:p>
                      <a:pPr algn="ctr">
                        <a:spcAft>
                          <a:spcPts val="0"/>
                        </a:spcAft>
                      </a:pPr>
                      <a:r>
                        <a:rPr lang="es-ES" sz="1800" b="1" dirty="0">
                          <a:solidFill>
                            <a:schemeClr val="tx1"/>
                          </a:solidFill>
                          <a:latin typeface="Comic Sans MS" pitchFamily="66" charset="0"/>
                          <a:ea typeface="Times New Roman"/>
                          <a:cs typeface="Times New Roman"/>
                        </a:rPr>
                        <a:t>CONTENIDO</a:t>
                      </a:r>
                      <a:endParaRPr lang="es-ES" sz="1800" dirty="0">
                        <a:solidFill>
                          <a:schemeClr val="tx1"/>
                        </a:solidFill>
                        <a:latin typeface="Comic Sans MS" pitchFamily="66" charset="0"/>
                        <a:ea typeface="Times New Roman"/>
                        <a:cs typeface="Times New Roman"/>
                      </a:endParaRPr>
                    </a:p>
                  </a:txBody>
                  <a:tcPr marL="68580" marR="68580" marT="0" marB="0"/>
                </a:tc>
                <a:tc>
                  <a:txBody>
                    <a:bodyPr/>
                    <a:lstStyle/>
                    <a:p>
                      <a:pPr algn="ctr">
                        <a:spcAft>
                          <a:spcPts val="0"/>
                        </a:spcAft>
                      </a:pPr>
                      <a:endParaRPr lang="es-ES" sz="1800" dirty="0">
                        <a:solidFill>
                          <a:schemeClr val="tx1"/>
                        </a:solidFill>
                        <a:latin typeface="Comic Sans MS" pitchFamily="66" charset="0"/>
                        <a:ea typeface="Times New Roman"/>
                        <a:cs typeface="Times New Roman"/>
                      </a:endParaRPr>
                    </a:p>
                    <a:p>
                      <a:pPr algn="ctr">
                        <a:spcAft>
                          <a:spcPts val="0"/>
                        </a:spcAft>
                      </a:pPr>
                      <a:r>
                        <a:rPr lang="es-ES" sz="1800" b="1" dirty="0">
                          <a:solidFill>
                            <a:schemeClr val="tx1"/>
                          </a:solidFill>
                          <a:latin typeface="Comic Sans MS" pitchFamily="66" charset="0"/>
                          <a:ea typeface="Times New Roman"/>
                          <a:cs typeface="Times New Roman"/>
                        </a:rPr>
                        <a:t>OBJETIVOS A CONSEGUIR EN EL ESTUDIANTE</a:t>
                      </a:r>
                      <a:endParaRPr lang="es-ES" sz="1800" dirty="0">
                        <a:solidFill>
                          <a:schemeClr val="tx1"/>
                        </a:solidFill>
                        <a:latin typeface="Comic Sans MS" pitchFamily="66" charset="0"/>
                        <a:ea typeface="Times New Roman"/>
                        <a:cs typeface="Times New Roman"/>
                      </a:endParaRPr>
                    </a:p>
                  </a:txBody>
                  <a:tcPr marL="68580" marR="68580" marT="0" marB="0"/>
                </a:tc>
              </a:tr>
              <a:tr h="4901905">
                <a:tc>
                  <a:txBody>
                    <a:bodyPr/>
                    <a:lstStyle/>
                    <a:p>
                      <a:pPr algn="ctr">
                        <a:spcAft>
                          <a:spcPts val="0"/>
                        </a:spcAft>
                      </a:pPr>
                      <a:endParaRPr lang="es-ES" sz="1800" dirty="0">
                        <a:latin typeface="Comic Sans MS" pitchFamily="66" charset="0"/>
                        <a:ea typeface="Times New Roman"/>
                        <a:cs typeface="Times New Roman"/>
                      </a:endParaRPr>
                    </a:p>
                    <a:p>
                      <a:pPr algn="ctr">
                        <a:spcAft>
                          <a:spcPts val="0"/>
                        </a:spcAft>
                      </a:pPr>
                      <a:r>
                        <a:rPr lang="es-ES" sz="1800" b="1" dirty="0">
                          <a:latin typeface="Comic Sans MS" pitchFamily="66" charset="0"/>
                          <a:ea typeface="Times New Roman"/>
                          <a:cs typeface="Times New Roman"/>
                        </a:rPr>
                        <a:t>FACTORES DE RIESGO DEL DESARROLLO INFANTIL</a:t>
                      </a:r>
                      <a:r>
                        <a:rPr lang="es-ES" sz="1800" b="1" dirty="0" smtClean="0">
                          <a:latin typeface="Comic Sans MS" pitchFamily="66" charset="0"/>
                          <a:ea typeface="Times New Roman"/>
                          <a:cs typeface="Times New Roman"/>
                        </a:rPr>
                        <a:t>.</a:t>
                      </a:r>
                    </a:p>
                    <a:p>
                      <a:pPr algn="ctr">
                        <a:spcAft>
                          <a:spcPts val="0"/>
                        </a:spcAft>
                      </a:pPr>
                      <a:endParaRPr lang="es-ES" sz="1800" b="1" dirty="0" smtClean="0">
                        <a:latin typeface="Comic Sans MS" pitchFamily="66" charset="0"/>
                        <a:ea typeface="Times New Roman"/>
                        <a:cs typeface="Times New Roman"/>
                      </a:endParaRPr>
                    </a:p>
                    <a:p>
                      <a:pPr algn="ctr">
                        <a:spcAft>
                          <a:spcPts val="0"/>
                        </a:spcAft>
                      </a:pPr>
                      <a:endParaRPr lang="es-ES" sz="1800" dirty="0">
                        <a:latin typeface="Comic Sans MS" pitchFamily="66" charset="0"/>
                        <a:ea typeface="Times New Roman"/>
                        <a:cs typeface="Times New Roman"/>
                      </a:endParaRPr>
                    </a:p>
                    <a:p>
                      <a:pPr algn="ctr">
                        <a:spcAft>
                          <a:spcPts val="0"/>
                        </a:spcAft>
                      </a:pPr>
                      <a:r>
                        <a:rPr lang="es-ES" sz="1800" b="1" dirty="0">
                          <a:latin typeface="Comic Sans MS" pitchFamily="66" charset="0"/>
                          <a:ea typeface="Times New Roman"/>
                          <a:cs typeface="Times New Roman"/>
                        </a:rPr>
                        <a:t>ENFERMEDADES DISCAPACITANTES Y MALFORMACIONES CONGENITAS DE LA INFANCIA</a:t>
                      </a:r>
                      <a:r>
                        <a:rPr lang="es-ES" sz="1800" b="1" dirty="0" smtClean="0">
                          <a:latin typeface="Comic Sans MS" pitchFamily="66" charset="0"/>
                          <a:ea typeface="Times New Roman"/>
                          <a:cs typeface="Times New Roman"/>
                        </a:rPr>
                        <a:t>.</a:t>
                      </a:r>
                    </a:p>
                    <a:p>
                      <a:pPr algn="ctr">
                        <a:spcAft>
                          <a:spcPts val="0"/>
                        </a:spcAft>
                      </a:pPr>
                      <a:endParaRPr lang="es-ES" sz="1800" b="1" dirty="0" smtClean="0">
                        <a:latin typeface="Comic Sans MS" pitchFamily="66" charset="0"/>
                        <a:ea typeface="Times New Roman"/>
                        <a:cs typeface="Times New Roman"/>
                      </a:endParaRPr>
                    </a:p>
                    <a:p>
                      <a:pPr algn="ctr">
                        <a:spcAft>
                          <a:spcPts val="0"/>
                        </a:spcAft>
                      </a:pPr>
                      <a:endParaRPr lang="es-ES" sz="1800" b="1" dirty="0" smtClean="0">
                        <a:latin typeface="Comic Sans MS" pitchFamily="66" charset="0"/>
                        <a:ea typeface="Times New Roman"/>
                        <a:cs typeface="Times New Roman"/>
                      </a:endParaRPr>
                    </a:p>
                    <a:p>
                      <a:pPr algn="ctr">
                        <a:spcAft>
                          <a:spcPts val="0"/>
                        </a:spcAft>
                      </a:pPr>
                      <a:endParaRPr lang="es-ES" sz="1800" dirty="0">
                        <a:latin typeface="Comic Sans MS" pitchFamily="66" charset="0"/>
                        <a:ea typeface="Times New Roman"/>
                        <a:cs typeface="Times New Roman"/>
                      </a:endParaRPr>
                    </a:p>
                    <a:p>
                      <a:pPr algn="ctr">
                        <a:spcAft>
                          <a:spcPts val="0"/>
                        </a:spcAft>
                      </a:pPr>
                      <a:r>
                        <a:rPr lang="es-ES" sz="1800" b="1" dirty="0">
                          <a:latin typeface="Comic Sans MS" pitchFamily="66" charset="0"/>
                          <a:ea typeface="Times New Roman"/>
                          <a:cs typeface="Times New Roman"/>
                        </a:rPr>
                        <a:t>DETECCION PRECOZ DE LAS ALTERACIONES GLOBALES DEL DESARROLLO,  EVALUACION DEL DESARROLLO Y CLASIFICACION SEGÚN CUADRO DE PROCEDIMIENTO AIEPI</a:t>
                      </a:r>
                      <a:endParaRPr lang="es-ES" sz="1800" dirty="0">
                        <a:latin typeface="Comic Sans MS" pitchFamily="66" charset="0"/>
                        <a:ea typeface="Times New Roman"/>
                        <a:cs typeface="Times New Roman"/>
                      </a:endParaRPr>
                    </a:p>
                  </a:txBody>
                  <a:tcPr marL="68580" marR="68580" marT="0" marB="0"/>
                </a:tc>
                <a:tc>
                  <a:txBody>
                    <a:bodyPr/>
                    <a:lstStyle/>
                    <a:p>
                      <a:pPr algn="ctr">
                        <a:spcAft>
                          <a:spcPts val="0"/>
                        </a:spcAft>
                      </a:pPr>
                      <a:endParaRPr lang="es-ES" sz="1800" dirty="0">
                        <a:latin typeface="Comic Sans MS" pitchFamily="66" charset="0"/>
                        <a:ea typeface="Times New Roman"/>
                        <a:cs typeface="Times New Roman"/>
                      </a:endParaRPr>
                    </a:p>
                    <a:p>
                      <a:pPr algn="ctr">
                        <a:spcAft>
                          <a:spcPts val="0"/>
                        </a:spcAft>
                      </a:pPr>
                      <a:r>
                        <a:rPr lang="es-ES" sz="1800" b="1" dirty="0">
                          <a:latin typeface="Comic Sans MS" pitchFamily="66" charset="0"/>
                          <a:ea typeface="Times New Roman"/>
                          <a:cs typeface="Times New Roman"/>
                        </a:rPr>
                        <a:t>Que el estudiante conozca  cuales son los factores de riesgo que provocan alteración en el desarrollo infantil</a:t>
                      </a:r>
                      <a:r>
                        <a:rPr lang="es-ES" sz="1800" b="1" dirty="0" smtClean="0">
                          <a:latin typeface="Comic Sans MS" pitchFamily="66" charset="0"/>
                          <a:ea typeface="Times New Roman"/>
                          <a:cs typeface="Times New Roman"/>
                        </a:rPr>
                        <a:t>.</a:t>
                      </a:r>
                    </a:p>
                    <a:p>
                      <a:pPr algn="ctr">
                        <a:spcAft>
                          <a:spcPts val="0"/>
                        </a:spcAft>
                      </a:pPr>
                      <a:endParaRPr lang="es-ES" sz="1800" dirty="0">
                        <a:latin typeface="Comic Sans MS" pitchFamily="66" charset="0"/>
                        <a:ea typeface="Times New Roman"/>
                        <a:cs typeface="Times New Roman"/>
                      </a:endParaRPr>
                    </a:p>
                    <a:p>
                      <a:pPr algn="ctr">
                        <a:spcAft>
                          <a:spcPts val="0"/>
                        </a:spcAft>
                      </a:pPr>
                      <a:r>
                        <a:rPr lang="es-ES" sz="1800" b="1" dirty="0">
                          <a:latin typeface="Comic Sans MS" pitchFamily="66" charset="0"/>
                          <a:ea typeface="Times New Roman"/>
                          <a:cs typeface="Times New Roman"/>
                        </a:rPr>
                        <a:t>Identificar precozmente  los principales trastornos del desarrollo para incidir de manera oportuna en un plan de atención</a:t>
                      </a:r>
                      <a:r>
                        <a:rPr lang="es-ES" sz="1800" b="1" dirty="0" smtClean="0">
                          <a:latin typeface="Comic Sans MS" pitchFamily="66" charset="0"/>
                          <a:ea typeface="Times New Roman"/>
                          <a:cs typeface="Times New Roman"/>
                        </a:rPr>
                        <a:t>.</a:t>
                      </a:r>
                    </a:p>
                    <a:p>
                      <a:pPr algn="ctr">
                        <a:spcAft>
                          <a:spcPts val="0"/>
                        </a:spcAft>
                      </a:pPr>
                      <a:endParaRPr lang="es-ES" sz="1800" b="1" dirty="0" smtClean="0">
                        <a:latin typeface="Comic Sans MS" pitchFamily="66" charset="0"/>
                        <a:ea typeface="Times New Roman"/>
                        <a:cs typeface="Times New Roman"/>
                      </a:endParaRPr>
                    </a:p>
                    <a:p>
                      <a:pPr algn="ctr">
                        <a:spcAft>
                          <a:spcPts val="0"/>
                        </a:spcAft>
                      </a:pPr>
                      <a:endParaRPr lang="es-ES" sz="1800" b="1" dirty="0" smtClean="0">
                        <a:latin typeface="Comic Sans MS" pitchFamily="66" charset="0"/>
                        <a:ea typeface="Times New Roman"/>
                        <a:cs typeface="Times New Roman"/>
                      </a:endParaRPr>
                    </a:p>
                    <a:p>
                      <a:pPr algn="ctr">
                        <a:spcAft>
                          <a:spcPts val="0"/>
                        </a:spcAft>
                      </a:pPr>
                      <a:endParaRPr lang="es-ES" sz="1800" dirty="0">
                        <a:latin typeface="Comic Sans MS" pitchFamily="66" charset="0"/>
                        <a:ea typeface="Times New Roman"/>
                        <a:cs typeface="Times New Roman"/>
                      </a:endParaRPr>
                    </a:p>
                    <a:p>
                      <a:pPr algn="ctr">
                        <a:spcAft>
                          <a:spcPts val="0"/>
                        </a:spcAft>
                      </a:pPr>
                      <a:r>
                        <a:rPr lang="es-ES" sz="1800" b="1" dirty="0">
                          <a:latin typeface="Comic Sans MS" pitchFamily="66" charset="0"/>
                          <a:ea typeface="Times New Roman"/>
                          <a:cs typeface="Times New Roman"/>
                        </a:rPr>
                        <a:t>Conocer y Aplicar  los procedimientos de la vigilancia del desarrollo infantil para detectar y clasificar las alteraciones del desarrollo según contexto AIEPI.</a:t>
                      </a:r>
                      <a:endParaRPr lang="es-ES" sz="1800" dirty="0">
                        <a:latin typeface="Comic Sans MS" pitchFamily="66" charset="0"/>
                        <a:ea typeface="Times New Roman"/>
                        <a:cs typeface="Times New Roman"/>
                      </a:endParaRPr>
                    </a:p>
                  </a:txBody>
                  <a:tcPr marL="68580" marR="68580" marT="0" marB="0"/>
                </a:tc>
              </a:tr>
            </a:tbl>
          </a:graphicData>
        </a:graphic>
      </p:graphicFrame>
      <p:sp>
        <p:nvSpPr>
          <p:cNvPr id="5" name="4 Marcador de número de diapositiva"/>
          <p:cNvSpPr>
            <a:spLocks noGrp="1"/>
          </p:cNvSpPr>
          <p:nvPr>
            <p:ph type="sldNum" sz="quarter" idx="12"/>
          </p:nvPr>
        </p:nvSpPr>
        <p:spPr/>
        <p:txBody>
          <a:bodyPr/>
          <a:lstStyle/>
          <a:p>
            <a:fld id="{132FADFE-3B8F-471C-ABF0-DBC7717ECBBC}" type="slidenum">
              <a:rPr lang="es-ES" smtClean="0"/>
              <a:pPr/>
              <a:t>9</a:t>
            </a:fld>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TotalTime>
  <Words>562</Words>
  <Application>Microsoft Office PowerPoint</Application>
  <PresentationFormat>Presentación en pantalla (4:3)</PresentationFormat>
  <Paragraphs>90</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Flujo</vt:lpstr>
      <vt:lpstr>PROPUESTA CURRICULAR PARA INCLUIR LA TEMATICA DE DISCAPACIDAD  DIRIGIDA A LOS ESTUDIANTES DE V AÑO DE LA CARRERA DE MEDICINA  EN LA ASIGNATURA DE PEDIATRIA</vt:lpstr>
      <vt:lpstr>Introdución</vt:lpstr>
      <vt:lpstr>INTRODUCCION </vt:lpstr>
      <vt:lpstr>JUSTIFICACIÓN </vt:lpstr>
      <vt:lpstr>Diapositiva 5</vt:lpstr>
      <vt:lpstr>Diapositiva 6</vt:lpstr>
      <vt:lpstr>                 OBJETIVOS ESPECIFICOS </vt:lpstr>
      <vt:lpstr>Diapositiva 8</vt:lpstr>
      <vt:lpstr>Diapositiva 9</vt:lpstr>
      <vt:lpstr>Diapositiva 10</vt:lpstr>
      <vt:lpstr>ESTRATEGIAS EXTRACURRICULARES ENCAMINADAS A LA DETECCION PRECOZ  DE LAS ALTERACIONES EN EL DESARROLLO  INFANTIL.</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CURRICULAR PARA INCLUIR LA TEMÁTICA DE DISCAPACIDAD EN LA CARRERA DE MEDICINA </dc:title>
  <dc:creator>Ernesto</dc:creator>
  <cp:lastModifiedBy>AMINI</cp:lastModifiedBy>
  <cp:revision>24</cp:revision>
  <dcterms:created xsi:type="dcterms:W3CDTF">2011-03-26T14:53:10Z</dcterms:created>
  <dcterms:modified xsi:type="dcterms:W3CDTF">2011-03-26T17:51:23Z</dcterms:modified>
</cp:coreProperties>
</file>