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p:cViewPr varScale="1">
        <p:scale>
          <a:sx n="75" d="100"/>
          <a:sy n="75" d="100"/>
        </p:scale>
        <p:origin x="-84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s-ES_tradnl"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a:p>
        </p:txBody>
      </p:sp>
      <p:sp>
        <p:nvSpPr>
          <p:cNvPr id="4" name="Date Placeholder 3"/>
          <p:cNvSpPr>
            <a:spLocks noGrp="1"/>
          </p:cNvSpPr>
          <p:nvPr>
            <p:ph type="dt" sz="half" idx="10"/>
          </p:nvPr>
        </p:nvSpPr>
        <p:spPr/>
        <p:txBody>
          <a:bodyPr/>
          <a:lstStyle/>
          <a:p>
            <a:fld id="{FD2D3657-E516-6C42-BB0C-8A95A4F3553A}" type="datetimeFigureOut">
              <a:rPr lang="en-US" smtClean="0"/>
              <a:pPr/>
              <a:t>3/27/2011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A3BC-1721-41A9-A28E-3ABDE20B2BFB}" type="slidenum">
              <a:rPr lang="en-US" smtClean="0"/>
              <a:pPr/>
              <a:t>‹Nº›</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s-ES_tradnl"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Click icon to add picture</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s-ES_tradnl" smtClean="0"/>
              <a:t>Click to edit Master text styles</a:t>
            </a:r>
          </a:p>
        </p:txBody>
      </p:sp>
      <p:sp>
        <p:nvSpPr>
          <p:cNvPr id="5" name="Date Placeholder 4"/>
          <p:cNvSpPr>
            <a:spLocks noGrp="1"/>
          </p:cNvSpPr>
          <p:nvPr>
            <p:ph type="dt" sz="half" idx="10"/>
          </p:nvPr>
        </p:nvSpPr>
        <p:spPr/>
        <p:txBody>
          <a:bodyPr/>
          <a:lstStyle/>
          <a:p>
            <a:fld id="{FD2D3657-E516-6C42-BB0C-8A95A4F3553A}" type="datetimeFigureOut">
              <a:rPr lang="en-US" smtClean="0"/>
              <a:pPr/>
              <a:t>3/27/2011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01BF9-D9A9-084D-A803-E53602837493}"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4" name="Date Placeholder 3"/>
          <p:cNvSpPr>
            <a:spLocks noGrp="1"/>
          </p:cNvSpPr>
          <p:nvPr>
            <p:ph type="dt" sz="half" idx="10"/>
          </p:nvPr>
        </p:nvSpPr>
        <p:spPr/>
        <p:txBody>
          <a:bodyPr/>
          <a:lstStyle/>
          <a:p>
            <a:fld id="{FD2D3657-E516-6C42-BB0C-8A95A4F3553A}" type="datetimeFigureOut">
              <a:rPr lang="en-US" smtClean="0"/>
              <a:pPr/>
              <a:t>3/27/2011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01BF9-D9A9-084D-A803-E53602837493}"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s-ES_tradnl"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4" name="Date Placeholder 3"/>
          <p:cNvSpPr>
            <a:spLocks noGrp="1"/>
          </p:cNvSpPr>
          <p:nvPr>
            <p:ph type="dt" sz="half" idx="10"/>
          </p:nvPr>
        </p:nvSpPr>
        <p:spPr/>
        <p:txBody>
          <a:bodyPr/>
          <a:lstStyle/>
          <a:p>
            <a:fld id="{FD2D3657-E516-6C42-BB0C-8A95A4F3553A}" type="datetimeFigureOut">
              <a:rPr lang="en-US" smtClean="0"/>
              <a:pPr/>
              <a:t>3/27/2011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01BF9-D9A9-084D-A803-E53602837493}"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4" name="Date Placeholder 3"/>
          <p:cNvSpPr>
            <a:spLocks noGrp="1"/>
          </p:cNvSpPr>
          <p:nvPr>
            <p:ph type="dt" sz="half" idx="10"/>
          </p:nvPr>
        </p:nvSpPr>
        <p:spPr/>
        <p:txBody>
          <a:bodyPr/>
          <a:lstStyle/>
          <a:p>
            <a:fld id="{FD2D3657-E516-6C42-BB0C-8A95A4F3553A}" type="datetimeFigureOut">
              <a:rPr lang="en-US" smtClean="0"/>
              <a:pPr/>
              <a:t>3/27/2011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01BF9-D9A9-084D-A803-E53602837493}"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s-ES_tradnl"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FD2D3657-E516-6C42-BB0C-8A95A4F3553A}" type="datetimeFigureOut">
              <a:rPr lang="en-US" smtClean="0"/>
              <a:pPr/>
              <a:t>3/27/2011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A3BC-1721-41A9-A28E-3ABDE20B2BF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s-ES_tradnl"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5" name="Date Placeholder 4"/>
          <p:cNvSpPr>
            <a:spLocks noGrp="1"/>
          </p:cNvSpPr>
          <p:nvPr>
            <p:ph type="dt" sz="half" idx="10"/>
          </p:nvPr>
        </p:nvSpPr>
        <p:spPr/>
        <p:txBody>
          <a:bodyPr/>
          <a:lstStyle/>
          <a:p>
            <a:fld id="{FD2D3657-E516-6C42-BB0C-8A95A4F3553A}" type="datetimeFigureOut">
              <a:rPr lang="en-US" smtClean="0"/>
              <a:pPr/>
              <a:t>3/27/2011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01BF9-D9A9-084D-A803-E53602837493}"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s-ES_tradnl"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7" name="Date Placeholder 6"/>
          <p:cNvSpPr>
            <a:spLocks noGrp="1"/>
          </p:cNvSpPr>
          <p:nvPr>
            <p:ph type="dt" sz="half" idx="10"/>
          </p:nvPr>
        </p:nvSpPr>
        <p:spPr/>
        <p:txBody>
          <a:bodyPr/>
          <a:lstStyle/>
          <a:p>
            <a:fld id="{FD2D3657-E516-6C42-BB0C-8A95A4F3553A}" type="datetimeFigureOut">
              <a:rPr lang="en-US" smtClean="0"/>
              <a:pPr/>
              <a:t>3/27/2011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901BF9-D9A9-084D-A803-E53602837493}"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Date Placeholder 2"/>
          <p:cNvSpPr>
            <a:spLocks noGrp="1"/>
          </p:cNvSpPr>
          <p:nvPr>
            <p:ph type="dt" sz="half" idx="10"/>
          </p:nvPr>
        </p:nvSpPr>
        <p:spPr/>
        <p:txBody>
          <a:bodyPr/>
          <a:lstStyle/>
          <a:p>
            <a:fld id="{FD2D3657-E516-6C42-BB0C-8A95A4F3553A}" type="datetimeFigureOut">
              <a:rPr lang="en-US" smtClean="0"/>
              <a:pPr/>
              <a:t>3/27/2011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901BF9-D9A9-084D-A803-E53602837493}"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D3657-E516-6C42-BB0C-8A95A4F3553A}" type="datetimeFigureOut">
              <a:rPr lang="en-US" smtClean="0"/>
              <a:pPr/>
              <a:t>3/27/2011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901BF9-D9A9-084D-A803-E53602837493}"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s-ES_tradnl"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FD2D3657-E516-6C42-BB0C-8A95A4F3553A}" type="datetimeFigureOut">
              <a:rPr lang="en-US" smtClean="0"/>
              <a:pPr/>
              <a:t>3/27/2011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01BF9-D9A9-084D-A803-E53602837493}"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s-ES_tradnl"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Click icon to add picture</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s-ES_tradnl" smtClean="0"/>
              <a:t>Click to edit Master text styles</a:t>
            </a:r>
          </a:p>
        </p:txBody>
      </p:sp>
      <p:sp>
        <p:nvSpPr>
          <p:cNvPr id="5" name="Date Placeholder 4"/>
          <p:cNvSpPr>
            <a:spLocks noGrp="1"/>
          </p:cNvSpPr>
          <p:nvPr>
            <p:ph type="dt" sz="half" idx="10"/>
          </p:nvPr>
        </p:nvSpPr>
        <p:spPr/>
        <p:txBody>
          <a:bodyPr/>
          <a:lstStyle/>
          <a:p>
            <a:fld id="{FD2D3657-E516-6C42-BB0C-8A95A4F3553A}" type="datetimeFigureOut">
              <a:rPr lang="en-US" smtClean="0"/>
              <a:pPr/>
              <a:t>3/27/2011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01BF9-D9A9-084D-A803-E53602837493}"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s-ES_tradnl"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FD2D3657-E516-6C42-BB0C-8A95A4F3553A}" type="datetimeFigureOut">
              <a:rPr lang="en-US" smtClean="0"/>
              <a:pPr/>
              <a:t>3/27/2011</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64901BF9-D9A9-084D-A803-E53602837493}"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UNAN </a:t>
            </a:r>
            <a:br>
              <a:rPr lang="en-US" dirty="0" smtClean="0"/>
            </a:br>
            <a:r>
              <a:rPr lang="en-US" dirty="0" smtClean="0"/>
              <a:t>LA UNIVERSIDAD UNIVERSAL</a:t>
            </a:r>
            <a:endParaRPr lang="en-US" dirty="0"/>
          </a:p>
        </p:txBody>
      </p:sp>
      <p:sp>
        <p:nvSpPr>
          <p:cNvPr id="3" name="Subtitle 2"/>
          <p:cNvSpPr>
            <a:spLocks noGrp="1"/>
          </p:cNvSpPr>
          <p:nvPr>
            <p:ph type="subTitle" idx="1"/>
          </p:nvPr>
        </p:nvSpPr>
        <p:spPr>
          <a:xfrm>
            <a:off x="820738" y="5535706"/>
            <a:ext cx="7542212" cy="636494"/>
          </a:xfrm>
        </p:spPr>
        <p:txBody>
          <a:bodyPr/>
          <a:lstStyle/>
          <a:p>
            <a:r>
              <a:rPr lang="es-ES_tradnl" dirty="0" smtClean="0"/>
              <a:t>PRIMER DIPLOMADO SOBRE  DISCAPACIDAD</a:t>
            </a:r>
            <a:endParaRPr lang="es-ES_tradnl" dirty="0"/>
          </a:p>
        </p:txBody>
      </p:sp>
      <p:pic>
        <p:nvPicPr>
          <p:cNvPr id="4" name="Picture 3" descr="UNAN_grande.jpg"/>
          <p:cNvPicPr>
            <a:picLocks noChangeAspect="1"/>
          </p:cNvPicPr>
          <p:nvPr/>
        </p:nvPicPr>
        <p:blipFill>
          <a:blip r:embed="rId2"/>
          <a:stretch>
            <a:fillRect/>
          </a:stretch>
        </p:blipFill>
        <p:spPr>
          <a:xfrm>
            <a:off x="358775" y="228600"/>
            <a:ext cx="923925" cy="1247775"/>
          </a:xfrm>
          <a:prstGeom prst="rect">
            <a:avLst/>
          </a:prstGeom>
        </p:spPr>
      </p:pic>
      <p:pic>
        <p:nvPicPr>
          <p:cNvPr id="5" name="Picture 4" descr="unicef.jpg"/>
          <p:cNvPicPr>
            <a:picLocks noChangeAspect="1"/>
          </p:cNvPicPr>
          <p:nvPr/>
        </p:nvPicPr>
        <p:blipFill>
          <a:blip r:embed="rId3"/>
          <a:stretch>
            <a:fillRect/>
          </a:stretch>
        </p:blipFill>
        <p:spPr>
          <a:xfrm>
            <a:off x="6953250" y="381000"/>
            <a:ext cx="1962150" cy="4712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1882588"/>
            <a:ext cx="7581901" cy="1653988"/>
          </a:xfrm>
        </p:spPr>
        <p:txBody>
          <a:bodyPr/>
          <a:lstStyle/>
          <a:p>
            <a:r>
              <a:rPr lang="en-US" dirty="0" smtClean="0"/>
              <a:t>Las </a:t>
            </a:r>
            <a:r>
              <a:rPr lang="en-US" dirty="0" err="1" smtClean="0"/>
              <a:t>leyes</a:t>
            </a:r>
            <a:r>
              <a:rPr lang="en-US" dirty="0" smtClean="0"/>
              <a:t> </a:t>
            </a:r>
            <a:r>
              <a:rPr lang="en-US" dirty="0" err="1" smtClean="0"/>
              <a:t>universales</a:t>
            </a:r>
            <a:r>
              <a:rPr lang="en-US" dirty="0" smtClean="0"/>
              <a:t> </a:t>
            </a:r>
            <a:r>
              <a:rPr lang="en-US" dirty="0" err="1" smtClean="0"/>
              <a:t>sobres</a:t>
            </a:r>
            <a:r>
              <a:rPr lang="en-US" dirty="0" smtClean="0"/>
              <a:t> </a:t>
            </a:r>
            <a:r>
              <a:rPr lang="en-US" dirty="0" err="1" smtClean="0"/>
              <a:t>las</a:t>
            </a:r>
            <a:r>
              <a:rPr lang="en-US" dirty="0" smtClean="0"/>
              <a:t> </a:t>
            </a:r>
            <a:r>
              <a:rPr lang="en-US" dirty="0" err="1" smtClean="0"/>
              <a:t>que</a:t>
            </a:r>
            <a:r>
              <a:rPr lang="en-US" dirty="0" smtClean="0"/>
              <a:t> se </a:t>
            </a:r>
            <a:r>
              <a:rPr lang="en-US" dirty="0" err="1" smtClean="0"/>
              <a:t>basan</a:t>
            </a:r>
            <a:r>
              <a:rPr lang="en-US" dirty="0" smtClean="0"/>
              <a:t> </a:t>
            </a:r>
            <a:r>
              <a:rPr lang="en-US" dirty="0" err="1" smtClean="0"/>
              <a:t>nuestros</a:t>
            </a:r>
            <a:r>
              <a:rPr lang="en-US" dirty="0" smtClean="0"/>
              <a:t> </a:t>
            </a:r>
            <a:r>
              <a:rPr lang="en-US" dirty="0" err="1" smtClean="0"/>
              <a:t>estamentos</a:t>
            </a:r>
            <a:r>
              <a:rPr lang="en-US" dirty="0" smtClean="0"/>
              <a:t> </a:t>
            </a:r>
            <a:r>
              <a:rPr lang="en-US" dirty="0" err="1" smtClean="0"/>
              <a:t>jurídicos</a:t>
            </a:r>
            <a:r>
              <a:rPr lang="en-US" dirty="0" smtClean="0"/>
              <a:t>, </a:t>
            </a:r>
            <a:r>
              <a:rPr lang="en-US" dirty="0" err="1" smtClean="0"/>
              <a:t>prohiben</a:t>
            </a:r>
            <a:r>
              <a:rPr lang="en-US" dirty="0" smtClean="0"/>
              <a:t> la </a:t>
            </a:r>
            <a:r>
              <a:rPr lang="en-US" dirty="0" err="1" smtClean="0"/>
              <a:t>discrimanación</a:t>
            </a:r>
            <a:endParaRPr lang="en-US" dirty="0"/>
          </a:p>
        </p:txBody>
      </p:sp>
      <p:sp>
        <p:nvSpPr>
          <p:cNvPr id="3" name="Content Placeholder 2"/>
          <p:cNvSpPr>
            <a:spLocks noGrp="1"/>
          </p:cNvSpPr>
          <p:nvPr>
            <p:ph idx="1"/>
          </p:nvPr>
        </p:nvSpPr>
        <p:spPr>
          <a:xfrm>
            <a:off x="800099" y="5181600"/>
            <a:ext cx="7581901" cy="838200"/>
          </a:xfrm>
        </p:spPr>
        <p:txBody>
          <a:bodyPr>
            <a:normAutofit fontScale="85000" lnSpcReduction="20000"/>
          </a:bodyPr>
          <a:lstStyle/>
          <a:p>
            <a:pPr algn="ctr"/>
            <a:r>
              <a:rPr lang="en-US" dirty="0" err="1" smtClean="0"/>
              <a:t>Discrimanación</a:t>
            </a:r>
            <a:r>
              <a:rPr lang="en-US" dirty="0" smtClean="0"/>
              <a:t> </a:t>
            </a:r>
            <a:r>
              <a:rPr lang="en-US" dirty="0" err="1" smtClean="0"/>
              <a:t>directa</a:t>
            </a:r>
            <a:endParaRPr lang="en-US" dirty="0" smtClean="0"/>
          </a:p>
          <a:p>
            <a:pPr algn="ctr"/>
            <a:r>
              <a:rPr lang="en-US" dirty="0" err="1" smtClean="0"/>
              <a:t>Discriminación</a:t>
            </a:r>
            <a:r>
              <a:rPr lang="en-US" dirty="0" smtClean="0"/>
              <a:t> </a:t>
            </a:r>
            <a:r>
              <a:rPr lang="en-US" dirty="0" err="1" smtClean="0"/>
              <a:t>indirecta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Objetivos generales:</a:t>
            </a:r>
            <a:endParaRPr lang="en-US" dirty="0"/>
          </a:p>
        </p:txBody>
      </p:sp>
      <p:sp>
        <p:nvSpPr>
          <p:cNvPr id="3" name="Content Placeholder 2"/>
          <p:cNvSpPr>
            <a:spLocks noGrp="1"/>
          </p:cNvSpPr>
          <p:nvPr>
            <p:ph idx="1"/>
          </p:nvPr>
        </p:nvSpPr>
        <p:spPr>
          <a:xfrm>
            <a:off x="779462" y="1882588"/>
            <a:ext cx="7581901" cy="1546412"/>
          </a:xfrm>
        </p:spPr>
        <p:txBody>
          <a:bodyPr/>
          <a:lstStyle/>
          <a:p>
            <a:r>
              <a:rPr lang="es-ES_tradnl" dirty="0" smtClean="0"/>
              <a:t>Acercar UNAN a todas las personas con o sin discapacidad. Generando una verdadera Universidad inclusiva.</a:t>
            </a:r>
          </a:p>
          <a:p>
            <a:endParaRPr lang="en-US" dirty="0"/>
          </a:p>
        </p:txBody>
      </p:sp>
      <p:pic>
        <p:nvPicPr>
          <p:cNvPr id="4" name="Picture 3" descr="images.jpeg"/>
          <p:cNvPicPr>
            <a:picLocks noChangeAspect="1"/>
          </p:cNvPicPr>
          <p:nvPr/>
        </p:nvPicPr>
        <p:blipFill>
          <a:blip r:embed="rId2"/>
          <a:stretch>
            <a:fillRect/>
          </a:stretch>
        </p:blipFill>
        <p:spPr>
          <a:xfrm>
            <a:off x="3403600" y="3276600"/>
            <a:ext cx="2336800" cy="2260600"/>
          </a:xfrm>
          <a:prstGeom prst="rect">
            <a:avLst/>
          </a:prstGeo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Objetivos específicos:</a:t>
            </a:r>
            <a:endParaRPr lang="en-US" dirty="0"/>
          </a:p>
        </p:txBody>
      </p:sp>
      <p:sp>
        <p:nvSpPr>
          <p:cNvPr id="3" name="Content Placeholder 2"/>
          <p:cNvSpPr>
            <a:spLocks noGrp="1"/>
          </p:cNvSpPr>
          <p:nvPr>
            <p:ph idx="1"/>
          </p:nvPr>
        </p:nvSpPr>
        <p:spPr/>
        <p:txBody>
          <a:bodyPr>
            <a:normAutofit lnSpcReduction="10000"/>
          </a:bodyPr>
          <a:lstStyle/>
          <a:p>
            <a:r>
              <a:rPr lang="es-ES_tradnl" dirty="0" smtClean="0"/>
              <a:t>1* Sensibilización: Hacer llegar esta visión universal y el cambio de paradigma a todos los actores involucrados en la vida universitaria.</a:t>
            </a:r>
          </a:p>
          <a:p>
            <a:r>
              <a:rPr lang="es-ES_tradnl" dirty="0" smtClean="0"/>
              <a:t>2*  Accesibilidad: llevar las diferentes instalaciones universitarias a un diseño universal  que nos permita crear un entorno  apto para todas las personas, sin necesidad de un diseño especializado. </a:t>
            </a:r>
          </a:p>
          <a:p>
            <a:r>
              <a:rPr lang="es-ES_tradnl" dirty="0" smtClean="0"/>
              <a:t>3* Atención: Atender con profesionalidad y conocimiento la demanda estudiantil del sector de población con discapacidad</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Estrategia </a:t>
            </a:r>
            <a:endParaRPr lang="en-US" dirty="0"/>
          </a:p>
        </p:txBody>
      </p:sp>
      <p:pic>
        <p:nvPicPr>
          <p:cNvPr id="4" name="Content Placeholder 3" descr="yjfc_discapacidades_2851.jpg"/>
          <p:cNvPicPr>
            <a:picLocks noGrp="1" noChangeAspect="1"/>
          </p:cNvPicPr>
          <p:nvPr>
            <p:ph idx="1"/>
          </p:nvPr>
        </p:nvPicPr>
        <p:blipFill>
          <a:blip r:embed="rId2"/>
          <a:srcRect l="-40856" r="-40856"/>
          <a:stretch>
            <a:fillRect/>
          </a:stretch>
        </p:blipFill>
        <p:spPr>
          <a:xfrm>
            <a:off x="1600200" y="1981200"/>
            <a:ext cx="6002338" cy="3129803"/>
          </a:xfr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sensibilización</a:t>
            </a:r>
            <a:endParaRPr lang="en-US" dirty="0"/>
          </a:p>
        </p:txBody>
      </p:sp>
      <p:sp>
        <p:nvSpPr>
          <p:cNvPr id="3" name="Content Placeholder 2"/>
          <p:cNvSpPr>
            <a:spLocks noGrp="1"/>
          </p:cNvSpPr>
          <p:nvPr>
            <p:ph idx="1"/>
          </p:nvPr>
        </p:nvSpPr>
        <p:spPr/>
        <p:txBody>
          <a:bodyPr/>
          <a:lstStyle/>
          <a:p>
            <a:r>
              <a:rPr lang="es-ES_tradnl" dirty="0" smtClean="0"/>
              <a:t>Nuestro objetivo en el área de sensibilización es llevar la visión universal y el cambio de paradigma a todos los actores involucrados en la vida universitaria, desde el decanato, a los alumnos, pasando por las instituciones y otros actores que tienen relación con la vida universitaria.</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t>
            </a:r>
            <a:r>
              <a:rPr lang="en-US" dirty="0" err="1" smtClean="0"/>
              <a:t>odos</a:t>
            </a:r>
            <a:r>
              <a:rPr lang="en-US" dirty="0" smtClean="0"/>
              <a:t> los </a:t>
            </a:r>
            <a:r>
              <a:rPr lang="en-US" dirty="0" err="1" smtClean="0"/>
              <a:t>actores</a:t>
            </a:r>
            <a:endParaRPr lang="en-US" dirty="0"/>
          </a:p>
        </p:txBody>
      </p:sp>
      <p:sp>
        <p:nvSpPr>
          <p:cNvPr id="3" name="Content Placeholder 2"/>
          <p:cNvSpPr>
            <a:spLocks noGrp="1"/>
          </p:cNvSpPr>
          <p:nvPr>
            <p:ph idx="1"/>
          </p:nvPr>
        </p:nvSpPr>
        <p:spPr>
          <a:xfrm>
            <a:off x="1084263" y="2111188"/>
            <a:ext cx="4021137" cy="2841812"/>
          </a:xfrm>
        </p:spPr>
        <p:txBody>
          <a:bodyPr/>
          <a:lstStyle/>
          <a:p>
            <a:r>
              <a:rPr lang="en-US" dirty="0" smtClean="0"/>
              <a:t>E</a:t>
            </a:r>
            <a:r>
              <a:rPr lang="en-US" dirty="0" err="1" smtClean="0"/>
              <a:t>studiantes</a:t>
            </a:r>
            <a:endParaRPr lang="en-US" dirty="0" smtClean="0"/>
          </a:p>
          <a:p>
            <a:r>
              <a:rPr lang="en-US" dirty="0" smtClean="0"/>
              <a:t>D</a:t>
            </a:r>
            <a:r>
              <a:rPr lang="en-US" dirty="0" err="1" smtClean="0"/>
              <a:t>ocentes</a:t>
            </a:r>
            <a:endParaRPr lang="en-US" dirty="0" smtClean="0"/>
          </a:p>
          <a:p>
            <a:r>
              <a:rPr lang="en-US" dirty="0" smtClean="0"/>
              <a:t>I</a:t>
            </a:r>
            <a:r>
              <a:rPr lang="en-US" dirty="0" err="1" smtClean="0"/>
              <a:t>nstituciones</a:t>
            </a:r>
            <a:r>
              <a:rPr lang="en-US" dirty="0" smtClean="0"/>
              <a:t> </a:t>
            </a:r>
            <a:r>
              <a:rPr lang="en-US" dirty="0" err="1" smtClean="0"/>
              <a:t>vinculadas</a:t>
            </a:r>
            <a:endParaRPr lang="en-US" dirty="0" smtClean="0"/>
          </a:p>
          <a:p>
            <a:r>
              <a:rPr lang="en-US" dirty="0" err="1" smtClean="0"/>
              <a:t>universidad</a:t>
            </a:r>
            <a:endParaRPr lang="en-US" dirty="0"/>
          </a:p>
        </p:txBody>
      </p:sp>
      <p:pic>
        <p:nvPicPr>
          <p:cNvPr id="4" name="Picture 3" descr="19582.jpg"/>
          <p:cNvPicPr>
            <a:picLocks noChangeAspect="1"/>
          </p:cNvPicPr>
          <p:nvPr/>
        </p:nvPicPr>
        <p:blipFill>
          <a:blip r:embed="rId2"/>
          <a:stretch>
            <a:fillRect/>
          </a:stretch>
        </p:blipFill>
        <p:spPr>
          <a:xfrm>
            <a:off x="5902112" y="1882588"/>
            <a:ext cx="2488165" cy="2841812"/>
          </a:xfrm>
          <a:prstGeom prst="rect">
            <a:avLst/>
          </a:prstGeom>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estudiantes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t>
            </a:r>
            <a:r>
              <a:rPr lang="en-US" dirty="0" err="1" smtClean="0"/>
              <a:t>onsejos</a:t>
            </a:r>
            <a:r>
              <a:rPr lang="en-US" dirty="0" smtClean="0"/>
              <a:t> de </a:t>
            </a:r>
            <a:r>
              <a:rPr lang="en-US" dirty="0" err="1" smtClean="0"/>
              <a:t>alumnos</a:t>
            </a:r>
            <a:endParaRPr lang="en-US" dirty="0" smtClean="0"/>
          </a:p>
          <a:p>
            <a:r>
              <a:rPr lang="en-US" dirty="0" smtClean="0"/>
              <a:t>A</a:t>
            </a:r>
            <a:r>
              <a:rPr lang="en-US" dirty="0" err="1" smtClean="0"/>
              <a:t>decuación</a:t>
            </a:r>
            <a:r>
              <a:rPr lang="en-US" dirty="0" smtClean="0"/>
              <a:t> </a:t>
            </a:r>
            <a:r>
              <a:rPr lang="en-US" dirty="0" err="1" smtClean="0"/>
              <a:t>según</a:t>
            </a:r>
            <a:r>
              <a:rPr lang="en-US" dirty="0" smtClean="0"/>
              <a:t> </a:t>
            </a:r>
            <a:r>
              <a:rPr lang="en-US" dirty="0" err="1" smtClean="0"/>
              <a:t>facultades</a:t>
            </a:r>
            <a:r>
              <a:rPr lang="en-US" dirty="0" smtClean="0"/>
              <a:t>: </a:t>
            </a:r>
          </a:p>
          <a:p>
            <a:pPr>
              <a:buFontTx/>
              <a:buChar char="•"/>
            </a:pPr>
            <a:r>
              <a:rPr lang="en-US" dirty="0" err="1" smtClean="0"/>
              <a:t>Ciencias</a:t>
            </a:r>
            <a:r>
              <a:rPr lang="en-US" dirty="0" smtClean="0"/>
              <a:t> de la </a:t>
            </a:r>
            <a:r>
              <a:rPr lang="en-US" dirty="0" err="1" smtClean="0"/>
              <a:t>salud</a:t>
            </a:r>
            <a:r>
              <a:rPr lang="en-US" dirty="0" smtClean="0"/>
              <a:t>: </a:t>
            </a:r>
            <a:r>
              <a:rPr lang="en-US" dirty="0" err="1" smtClean="0"/>
              <a:t>programas</a:t>
            </a:r>
            <a:r>
              <a:rPr lang="en-US" dirty="0" smtClean="0"/>
              <a:t> de </a:t>
            </a:r>
            <a:r>
              <a:rPr lang="en-US" dirty="0" err="1" smtClean="0"/>
              <a:t>atención</a:t>
            </a:r>
            <a:r>
              <a:rPr lang="en-US" dirty="0" smtClean="0"/>
              <a:t> </a:t>
            </a:r>
            <a:r>
              <a:rPr lang="en-US" dirty="0" err="1" smtClean="0"/>
              <a:t>temprana</a:t>
            </a:r>
            <a:r>
              <a:rPr lang="en-US" dirty="0" smtClean="0"/>
              <a:t>, </a:t>
            </a:r>
            <a:r>
              <a:rPr lang="en-US" dirty="0" err="1" smtClean="0"/>
              <a:t>asignaturas</a:t>
            </a:r>
            <a:r>
              <a:rPr lang="en-US" dirty="0" smtClean="0"/>
              <a:t> </a:t>
            </a:r>
            <a:r>
              <a:rPr lang="en-US" dirty="0" err="1" smtClean="0"/>
              <a:t>concretas</a:t>
            </a:r>
            <a:r>
              <a:rPr lang="en-US" dirty="0" smtClean="0"/>
              <a:t>, etc</a:t>
            </a:r>
          </a:p>
          <a:p>
            <a:pPr>
              <a:buFontTx/>
              <a:buChar char="•"/>
            </a:pPr>
            <a:r>
              <a:rPr lang="en-US" dirty="0" err="1" smtClean="0"/>
              <a:t>Educación</a:t>
            </a:r>
            <a:r>
              <a:rPr lang="en-US" dirty="0" smtClean="0"/>
              <a:t> </a:t>
            </a:r>
            <a:r>
              <a:rPr lang="en-US" dirty="0" err="1" smtClean="0"/>
              <a:t>e</a:t>
            </a:r>
            <a:r>
              <a:rPr lang="en-US" dirty="0" smtClean="0"/>
              <a:t> </a:t>
            </a:r>
            <a:r>
              <a:rPr lang="en-US" dirty="0" err="1" smtClean="0"/>
              <a:t>idiomas</a:t>
            </a:r>
            <a:r>
              <a:rPr lang="en-US" dirty="0" smtClean="0"/>
              <a:t>: </a:t>
            </a:r>
            <a:r>
              <a:rPr lang="en-US" dirty="0" err="1" smtClean="0"/>
              <a:t>carreras</a:t>
            </a:r>
            <a:r>
              <a:rPr lang="en-US" dirty="0" smtClean="0"/>
              <a:t> de </a:t>
            </a:r>
            <a:r>
              <a:rPr lang="en-US" dirty="0" err="1" smtClean="0"/>
              <a:t>pedagogía</a:t>
            </a:r>
            <a:r>
              <a:rPr lang="en-US" dirty="0" smtClean="0"/>
              <a:t> con </a:t>
            </a:r>
            <a:r>
              <a:rPr lang="en-US" dirty="0" err="1" smtClean="0"/>
              <a:t>mención</a:t>
            </a:r>
            <a:r>
              <a:rPr lang="en-US" dirty="0" smtClean="0"/>
              <a:t> a la </a:t>
            </a:r>
            <a:r>
              <a:rPr lang="en-US" dirty="0" err="1" smtClean="0"/>
              <a:t>educación</a:t>
            </a:r>
            <a:r>
              <a:rPr lang="en-US" dirty="0" smtClean="0"/>
              <a:t> </a:t>
            </a:r>
            <a:r>
              <a:rPr lang="en-US" dirty="0" err="1" smtClean="0"/>
              <a:t>específica</a:t>
            </a:r>
            <a:endParaRPr lang="en-US" dirty="0" smtClean="0"/>
          </a:p>
          <a:p>
            <a:pPr>
              <a:buFontTx/>
              <a:buChar char="•"/>
            </a:pPr>
            <a:r>
              <a:rPr lang="en-US" dirty="0" err="1" smtClean="0"/>
              <a:t>Humanidades</a:t>
            </a:r>
            <a:r>
              <a:rPr lang="en-US" dirty="0" smtClean="0"/>
              <a:t> </a:t>
            </a:r>
            <a:r>
              <a:rPr lang="en-US" dirty="0" err="1" smtClean="0"/>
              <a:t>y</a:t>
            </a:r>
            <a:r>
              <a:rPr lang="en-US" dirty="0" smtClean="0"/>
              <a:t> </a:t>
            </a:r>
            <a:r>
              <a:rPr lang="en-US" dirty="0" err="1" smtClean="0"/>
              <a:t>Derecho</a:t>
            </a:r>
            <a:r>
              <a:rPr lang="en-US" dirty="0" smtClean="0"/>
              <a:t>: </a:t>
            </a:r>
            <a:r>
              <a:rPr lang="en-US" dirty="0" err="1" smtClean="0"/>
              <a:t>estudio</a:t>
            </a:r>
            <a:r>
              <a:rPr lang="en-US" dirty="0" smtClean="0"/>
              <a:t> </a:t>
            </a:r>
            <a:r>
              <a:rPr lang="en-US" dirty="0" err="1" smtClean="0"/>
              <a:t>y</a:t>
            </a:r>
            <a:r>
              <a:rPr lang="en-US" dirty="0" smtClean="0"/>
              <a:t> </a:t>
            </a:r>
            <a:r>
              <a:rPr lang="en-US" dirty="0" err="1" smtClean="0"/>
              <a:t>consejo</a:t>
            </a:r>
            <a:r>
              <a:rPr lang="en-US" dirty="0" smtClean="0"/>
              <a:t> de </a:t>
            </a:r>
            <a:r>
              <a:rPr lang="en-US" dirty="0" err="1" smtClean="0"/>
              <a:t>leyes</a:t>
            </a:r>
            <a:r>
              <a:rPr lang="en-US" dirty="0" smtClean="0"/>
              <a:t> </a:t>
            </a:r>
            <a:r>
              <a:rPr lang="en-US" dirty="0" err="1" smtClean="0"/>
              <a:t>para</a:t>
            </a:r>
            <a:r>
              <a:rPr lang="en-US" dirty="0" smtClean="0"/>
              <a:t> </a:t>
            </a:r>
            <a:r>
              <a:rPr lang="en-US" dirty="0" err="1" smtClean="0"/>
              <a:t>garantizar</a:t>
            </a:r>
            <a:r>
              <a:rPr lang="en-US" dirty="0" smtClean="0"/>
              <a:t> la no </a:t>
            </a:r>
            <a:r>
              <a:rPr lang="en-US" dirty="0" err="1" smtClean="0"/>
              <a:t>discriminación</a:t>
            </a:r>
            <a:endParaRPr lang="en-US" dirty="0" smtClean="0"/>
          </a:p>
          <a:p>
            <a:pPr>
              <a:buFontTx/>
              <a:buChar char="•"/>
            </a:pPr>
            <a:r>
              <a:rPr lang="en-US" dirty="0" err="1" smtClean="0"/>
              <a:t>Centros</a:t>
            </a:r>
            <a:r>
              <a:rPr lang="en-US" dirty="0" smtClean="0"/>
              <a:t> de </a:t>
            </a:r>
            <a:r>
              <a:rPr lang="en-US" smtClean="0"/>
              <a:t>investigación</a:t>
            </a:r>
            <a:r>
              <a:rPr lang="en-US" dirty="0" smtClean="0"/>
              <a:t>: </a:t>
            </a:r>
            <a:r>
              <a:rPr lang="en-US" dirty="0" err="1" smtClean="0"/>
              <a:t>Ejem</a:t>
            </a:r>
            <a:r>
              <a:rPr lang="en-US" dirty="0" smtClean="0"/>
              <a:t>.: CIRA - </a:t>
            </a:r>
            <a:r>
              <a:rPr lang="en-US" dirty="0" err="1" smtClean="0"/>
              <a:t>delfines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2764_181126465263567_100000986447718_415053_5645473_n.jpg"/>
          <p:cNvPicPr>
            <a:picLocks noGrp="1" noChangeAspect="1"/>
          </p:cNvPicPr>
          <p:nvPr>
            <p:ph idx="1"/>
          </p:nvPr>
        </p:nvPicPr>
        <p:blipFill>
          <a:blip r:embed="rId2"/>
          <a:srcRect l="-13936" r="-13936"/>
          <a:stretch>
            <a:fillRect/>
          </a:stretch>
        </p:blipFill>
        <p:spPr>
          <a:xfrm>
            <a:off x="779462" y="1143000"/>
            <a:ext cx="7581901" cy="3953436"/>
          </a:xfr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docentes</a:t>
            </a:r>
            <a:endParaRPr lang="en-US" dirty="0"/>
          </a:p>
        </p:txBody>
      </p:sp>
      <p:sp>
        <p:nvSpPr>
          <p:cNvPr id="3" name="Content Placeholder 2"/>
          <p:cNvSpPr>
            <a:spLocks noGrp="1"/>
          </p:cNvSpPr>
          <p:nvPr>
            <p:ph idx="1"/>
          </p:nvPr>
        </p:nvSpPr>
        <p:spPr/>
        <p:txBody>
          <a:bodyPr>
            <a:normAutofit lnSpcReduction="10000"/>
          </a:bodyPr>
          <a:lstStyle/>
          <a:p>
            <a:r>
              <a:rPr lang="en-US" dirty="0" smtClean="0"/>
              <a:t>F</a:t>
            </a:r>
            <a:r>
              <a:rPr lang="en-US" dirty="0" err="1" smtClean="0"/>
              <a:t>ormación</a:t>
            </a:r>
            <a:r>
              <a:rPr lang="en-US" dirty="0" smtClean="0"/>
              <a:t> </a:t>
            </a:r>
            <a:r>
              <a:rPr lang="en-US" dirty="0" err="1" smtClean="0"/>
              <a:t>y</a:t>
            </a:r>
            <a:r>
              <a:rPr lang="en-US" dirty="0" smtClean="0"/>
              <a:t> </a:t>
            </a:r>
            <a:r>
              <a:rPr lang="en-US" dirty="0" err="1" smtClean="0"/>
              <a:t>capacitaciones</a:t>
            </a:r>
            <a:endParaRPr lang="en-US" dirty="0" smtClean="0"/>
          </a:p>
          <a:p>
            <a:r>
              <a:rPr lang="en-US" dirty="0" smtClean="0"/>
              <a:t>I</a:t>
            </a:r>
            <a:r>
              <a:rPr lang="en-US" dirty="0" err="1" smtClean="0"/>
              <a:t>nclusión</a:t>
            </a:r>
            <a:r>
              <a:rPr lang="en-US" dirty="0" smtClean="0"/>
              <a:t> del </a:t>
            </a:r>
            <a:r>
              <a:rPr lang="en-US" dirty="0" err="1" smtClean="0"/>
              <a:t>alumnado</a:t>
            </a:r>
            <a:r>
              <a:rPr lang="en-US" dirty="0" smtClean="0"/>
              <a:t> en la </a:t>
            </a:r>
            <a:r>
              <a:rPr lang="en-US" dirty="0" err="1" smtClean="0"/>
              <a:t>clase</a:t>
            </a:r>
            <a:endParaRPr lang="en-US" dirty="0" smtClean="0"/>
          </a:p>
          <a:p>
            <a:r>
              <a:rPr lang="en-US" dirty="0" smtClean="0"/>
              <a:t>C</a:t>
            </a:r>
            <a:r>
              <a:rPr lang="en-US" dirty="0" err="1" smtClean="0"/>
              <a:t>laustros</a:t>
            </a:r>
            <a:r>
              <a:rPr lang="en-US" dirty="0" smtClean="0"/>
              <a:t> </a:t>
            </a:r>
            <a:r>
              <a:rPr lang="en-US" dirty="0" err="1" smtClean="0"/>
              <a:t>para</a:t>
            </a:r>
            <a:r>
              <a:rPr lang="en-US" dirty="0" smtClean="0"/>
              <a:t> </a:t>
            </a:r>
            <a:r>
              <a:rPr lang="en-US" dirty="0" err="1" smtClean="0"/>
              <a:t>incorporar</a:t>
            </a:r>
            <a:r>
              <a:rPr lang="en-US" dirty="0" smtClean="0"/>
              <a:t> la </a:t>
            </a:r>
            <a:r>
              <a:rPr lang="en-US" dirty="0" err="1" smtClean="0"/>
              <a:t>temática</a:t>
            </a:r>
            <a:r>
              <a:rPr lang="en-US" dirty="0" smtClean="0"/>
              <a:t> en el </a:t>
            </a:r>
            <a:r>
              <a:rPr lang="en-US" dirty="0" err="1" smtClean="0"/>
              <a:t>cv</a:t>
            </a:r>
            <a:endParaRPr lang="en-US" dirty="0" smtClean="0"/>
          </a:p>
          <a:p>
            <a:r>
              <a:rPr lang="en-US" dirty="0" smtClean="0"/>
              <a:t>Ideal de </a:t>
            </a:r>
            <a:r>
              <a:rPr lang="en-US" dirty="0" err="1" smtClean="0"/>
              <a:t>profesionalidad</a:t>
            </a:r>
            <a:r>
              <a:rPr lang="en-US" dirty="0" smtClean="0"/>
              <a:t> en la </a:t>
            </a:r>
            <a:r>
              <a:rPr lang="en-US" dirty="0" err="1" smtClean="0"/>
              <a:t>adquisición</a:t>
            </a:r>
            <a:r>
              <a:rPr lang="en-US" dirty="0" smtClean="0"/>
              <a:t> de </a:t>
            </a:r>
            <a:r>
              <a:rPr lang="en-US" dirty="0" err="1" smtClean="0"/>
              <a:t>conocimientos</a:t>
            </a:r>
            <a:r>
              <a:rPr lang="en-US" dirty="0" smtClean="0"/>
              <a:t> </a:t>
            </a:r>
            <a:r>
              <a:rPr lang="en-US" dirty="0" err="1" smtClean="0"/>
              <a:t>para</a:t>
            </a:r>
            <a:r>
              <a:rPr lang="en-US" dirty="0" smtClean="0"/>
              <a:t> </a:t>
            </a:r>
            <a:r>
              <a:rPr lang="en-US" dirty="0" err="1" smtClean="0"/>
              <a:t>incluir</a:t>
            </a:r>
            <a:r>
              <a:rPr lang="en-US" dirty="0" smtClean="0"/>
              <a:t> al </a:t>
            </a:r>
            <a:r>
              <a:rPr lang="en-US" dirty="0" err="1" smtClean="0"/>
              <a:t>alumnado</a:t>
            </a:r>
            <a:r>
              <a:rPr lang="en-US" dirty="0" smtClean="0"/>
              <a:t>. </a:t>
            </a:r>
            <a:r>
              <a:rPr lang="en-US" dirty="0" err="1" smtClean="0"/>
              <a:t>Apoyo</a:t>
            </a:r>
            <a:r>
              <a:rPr lang="en-US" dirty="0" smtClean="0"/>
              <a:t> de </a:t>
            </a:r>
            <a:r>
              <a:rPr lang="en-US" dirty="0" err="1" smtClean="0"/>
              <a:t>profesionales</a:t>
            </a:r>
            <a:r>
              <a:rPr lang="en-US" dirty="0" smtClean="0"/>
              <a:t> </a:t>
            </a:r>
            <a:r>
              <a:rPr lang="en-US" dirty="0" err="1" smtClean="0"/>
              <a:t>capacitados</a:t>
            </a:r>
            <a:r>
              <a:rPr lang="en-US" dirty="0" smtClean="0"/>
              <a:t> en el </a:t>
            </a:r>
            <a:r>
              <a:rPr lang="en-US" dirty="0" err="1" smtClean="0"/>
              <a:t>tema</a:t>
            </a:r>
            <a:r>
              <a:rPr lang="en-US" dirty="0" smtClean="0"/>
              <a:t> de </a:t>
            </a:r>
            <a:r>
              <a:rPr lang="en-US" dirty="0" err="1" smtClean="0"/>
              <a:t>discapacidad</a:t>
            </a:r>
            <a:r>
              <a:rPr lang="en-US" dirty="0" smtClean="0"/>
              <a:t>.</a:t>
            </a:r>
          </a:p>
          <a:p>
            <a:r>
              <a:rPr lang="en-US" dirty="0" smtClean="0"/>
              <a:t>I</a:t>
            </a:r>
            <a:r>
              <a:rPr lang="en-US" dirty="0" err="1" smtClean="0"/>
              <a:t>ntercambios</a:t>
            </a:r>
            <a:r>
              <a:rPr lang="en-US" dirty="0" smtClean="0"/>
              <a:t>, </a:t>
            </a:r>
            <a:r>
              <a:rPr lang="en-US" dirty="0" err="1" smtClean="0"/>
              <a:t>tesis</a:t>
            </a:r>
            <a:r>
              <a:rPr lang="en-US" dirty="0" smtClean="0"/>
              <a:t>, etc.</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9791_187424337967113_100000986447718_463132_5172446_n.jpg"/>
          <p:cNvPicPr>
            <a:picLocks noGrp="1" noChangeAspect="1"/>
          </p:cNvPicPr>
          <p:nvPr>
            <p:ph idx="1"/>
          </p:nvPr>
        </p:nvPicPr>
        <p:blipFill>
          <a:blip r:embed="rId2"/>
          <a:srcRect l="-13936" r="-13936"/>
          <a:stretch>
            <a:fillRect/>
          </a:stretch>
        </p:blipFill>
        <p:spPr>
          <a:xfrm>
            <a:off x="685800" y="990600"/>
            <a:ext cx="7891366" cy="4114800"/>
          </a:xfr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GRUPO V</a:t>
            </a:r>
            <a:endParaRPr lang="en-US" dirty="0"/>
          </a:p>
        </p:txBody>
      </p:sp>
      <p:sp>
        <p:nvSpPr>
          <p:cNvPr id="3" name="Content Placeholder 2"/>
          <p:cNvSpPr>
            <a:spLocks noGrp="1"/>
          </p:cNvSpPr>
          <p:nvPr>
            <p:ph idx="1"/>
          </p:nvPr>
        </p:nvSpPr>
        <p:spPr/>
        <p:txBody>
          <a:bodyPr>
            <a:normAutofit lnSpcReduction="10000"/>
          </a:bodyPr>
          <a:lstStyle/>
          <a:p>
            <a:pPr>
              <a:buNone/>
            </a:pPr>
            <a:r>
              <a:rPr lang="es-ES_tradnl" dirty="0" smtClean="0"/>
              <a:t>Participantes: </a:t>
            </a:r>
          </a:p>
          <a:p>
            <a:r>
              <a:rPr lang="es-ES_tradnl" dirty="0" smtClean="0"/>
              <a:t>Lic. </a:t>
            </a:r>
            <a:r>
              <a:rPr lang="es-ES_tradnl" dirty="0" err="1" smtClean="0"/>
              <a:t>Ivett</a:t>
            </a:r>
            <a:r>
              <a:rPr lang="es-ES_tradnl" dirty="0" smtClean="0"/>
              <a:t> </a:t>
            </a:r>
            <a:r>
              <a:rPr lang="es-ES_tradnl" dirty="0" err="1" smtClean="0"/>
              <a:t>Aguílar</a:t>
            </a:r>
            <a:r>
              <a:rPr lang="es-ES_tradnl" dirty="0" smtClean="0"/>
              <a:t> </a:t>
            </a:r>
            <a:r>
              <a:rPr lang="es-ES_tradnl" dirty="0" err="1" smtClean="0"/>
              <a:t>Venerio</a:t>
            </a:r>
            <a:endParaRPr lang="es-ES_tradnl" dirty="0" smtClean="0"/>
          </a:p>
          <a:p>
            <a:r>
              <a:rPr lang="es-ES_tradnl" dirty="0" smtClean="0"/>
              <a:t>Lic. Pedro Moreno Moreno</a:t>
            </a:r>
          </a:p>
          <a:p>
            <a:r>
              <a:rPr lang="es-ES_tradnl" dirty="0" smtClean="0"/>
              <a:t>Lic. Yolanda Pérez Altamirano</a:t>
            </a:r>
          </a:p>
          <a:p>
            <a:r>
              <a:rPr lang="es-ES_tradnl" dirty="0" smtClean="0"/>
              <a:t>Lic. </a:t>
            </a:r>
            <a:r>
              <a:rPr lang="es-ES_tradnl" dirty="0" err="1" smtClean="0"/>
              <a:t>Emelda</a:t>
            </a:r>
            <a:r>
              <a:rPr lang="es-ES_tradnl" dirty="0" smtClean="0"/>
              <a:t> del Socorro </a:t>
            </a:r>
            <a:r>
              <a:rPr lang="es-ES_tradnl" dirty="0" err="1" smtClean="0"/>
              <a:t>Zamorán</a:t>
            </a:r>
            <a:endParaRPr lang="es-ES_tradnl" dirty="0" smtClean="0"/>
          </a:p>
          <a:p>
            <a:r>
              <a:rPr lang="es-ES_tradnl" dirty="0" smtClean="0"/>
              <a:t>Dr. </a:t>
            </a:r>
            <a:r>
              <a:rPr lang="es-ES_tradnl" dirty="0" err="1" smtClean="0"/>
              <a:t>Alvaro</a:t>
            </a:r>
            <a:r>
              <a:rPr lang="es-ES_tradnl" dirty="0" smtClean="0"/>
              <a:t> Mercado Meza</a:t>
            </a:r>
          </a:p>
          <a:p>
            <a:r>
              <a:rPr lang="es-ES_tradnl" dirty="0" smtClean="0"/>
              <a:t>Lic. </a:t>
            </a:r>
            <a:r>
              <a:rPr lang="es-ES_tradnl" dirty="0" err="1" smtClean="0"/>
              <a:t>Esthela</a:t>
            </a:r>
            <a:r>
              <a:rPr lang="es-ES_tradnl" dirty="0" smtClean="0"/>
              <a:t> M. Hernández Urbina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
            </a:r>
            <a:r>
              <a:rPr lang="en-US" dirty="0" err="1" smtClean="0"/>
              <a:t>ntidades</a:t>
            </a:r>
            <a:r>
              <a:rPr lang="en-US" dirty="0" smtClean="0"/>
              <a:t> </a:t>
            </a:r>
            <a:r>
              <a:rPr lang="en-US" dirty="0" err="1" smtClean="0"/>
              <a:t>vinculadas</a:t>
            </a:r>
            <a:r>
              <a:rPr lang="en-US" dirty="0" smtClean="0"/>
              <a:t> a la </a:t>
            </a:r>
            <a:r>
              <a:rPr lang="en-US" dirty="0" err="1" smtClean="0"/>
              <a:t>universidad</a:t>
            </a:r>
            <a:endParaRPr lang="en-US" dirty="0"/>
          </a:p>
        </p:txBody>
      </p:sp>
      <p:sp>
        <p:nvSpPr>
          <p:cNvPr id="3" name="Content Placeholder 2"/>
          <p:cNvSpPr>
            <a:spLocks noGrp="1"/>
          </p:cNvSpPr>
          <p:nvPr>
            <p:ph idx="1"/>
          </p:nvPr>
        </p:nvSpPr>
        <p:spPr/>
        <p:txBody>
          <a:bodyPr/>
          <a:lstStyle/>
          <a:p>
            <a:pPr algn="ctr"/>
            <a:r>
              <a:rPr lang="en-US" dirty="0" smtClean="0"/>
              <a:t>I</a:t>
            </a:r>
            <a:r>
              <a:rPr lang="en-US" dirty="0" err="1" smtClean="0"/>
              <a:t>nstituciones</a:t>
            </a:r>
            <a:r>
              <a:rPr lang="en-US" dirty="0" smtClean="0"/>
              <a:t> </a:t>
            </a:r>
            <a:r>
              <a:rPr lang="en-US" dirty="0" err="1" smtClean="0"/>
              <a:t>públicas</a:t>
            </a:r>
            <a:r>
              <a:rPr lang="en-US" dirty="0" smtClean="0"/>
              <a:t> </a:t>
            </a:r>
            <a:r>
              <a:rPr lang="en-US" dirty="0" err="1" smtClean="0"/>
              <a:t>o</a:t>
            </a:r>
            <a:r>
              <a:rPr lang="en-US" dirty="0" smtClean="0"/>
              <a:t> </a:t>
            </a:r>
            <a:r>
              <a:rPr lang="en-US" dirty="0" err="1" smtClean="0"/>
              <a:t>privadas</a:t>
            </a:r>
            <a:endParaRPr lang="en-US" dirty="0" smtClean="0"/>
          </a:p>
          <a:p>
            <a:pPr algn="ctr"/>
            <a:endParaRPr lang="en-US" dirty="0" smtClean="0"/>
          </a:p>
          <a:p>
            <a:r>
              <a:rPr lang="en-US" dirty="0" smtClean="0"/>
              <a:t>FINANCIAMIENTO</a:t>
            </a:r>
          </a:p>
          <a:p>
            <a:r>
              <a:rPr lang="en-US" dirty="0" smtClean="0"/>
              <a:t>REDES DE CONOCIMIENTOS</a:t>
            </a:r>
          </a:p>
          <a:p>
            <a:r>
              <a:rPr lang="en-US" dirty="0" smtClean="0"/>
              <a:t>CONTROL Y SEGUIMIENTO</a:t>
            </a:r>
          </a:p>
          <a:p>
            <a:r>
              <a:rPr lang="en-US" dirty="0" smtClean="0"/>
              <a:t>EXPANSIÓN DEL MENSAJE EN   			           SU PUBLICIDAD</a:t>
            </a:r>
            <a:endParaRPr lang="en-US" dirty="0"/>
          </a:p>
        </p:txBody>
      </p:sp>
      <p:pic>
        <p:nvPicPr>
          <p:cNvPr id="4" name="Picture 3" descr="170151_173925299317017_100000986447718_376162_883402_o.jpg"/>
          <p:cNvPicPr>
            <a:picLocks noChangeAspect="1"/>
          </p:cNvPicPr>
          <p:nvPr/>
        </p:nvPicPr>
        <p:blipFill>
          <a:blip r:embed="rId2"/>
          <a:stretch>
            <a:fillRect/>
          </a:stretch>
        </p:blipFill>
        <p:spPr>
          <a:xfrm>
            <a:off x="6019800" y="2711824"/>
            <a:ext cx="2380343" cy="3124200"/>
          </a:xfrm>
          <a:prstGeom prst="rect">
            <a:avLst/>
          </a:prstGeo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UNAN</a:t>
            </a:r>
            <a:endParaRPr lang="en-US" dirty="0"/>
          </a:p>
        </p:txBody>
      </p:sp>
      <p:sp>
        <p:nvSpPr>
          <p:cNvPr id="3" name="Content Placeholder 2"/>
          <p:cNvSpPr>
            <a:spLocks noGrp="1"/>
          </p:cNvSpPr>
          <p:nvPr>
            <p:ph idx="1"/>
          </p:nvPr>
        </p:nvSpPr>
        <p:spPr/>
        <p:txBody>
          <a:bodyPr/>
          <a:lstStyle/>
          <a:p>
            <a:r>
              <a:rPr lang="es-ES_tradnl" dirty="0" smtClean="0"/>
              <a:t>Todo esto no tendría una efectividad sin hacer propio el concepto de visión universal del que pretendemos sensibilizar.</a:t>
            </a:r>
          </a:p>
          <a:p>
            <a:r>
              <a:rPr lang="es-ES_tradnl" dirty="0" smtClean="0"/>
              <a:t>Son las propias entidades universitarias las que deben ser galantes de las diferentes estrategias inclusivas propuestas en este documento.</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ACCESIBILIDAD</a:t>
            </a:r>
            <a:endParaRPr lang="en-US" dirty="0"/>
          </a:p>
        </p:txBody>
      </p:sp>
      <p:sp>
        <p:nvSpPr>
          <p:cNvPr id="3" name="Content Placeholder 2"/>
          <p:cNvSpPr>
            <a:spLocks noGrp="1"/>
          </p:cNvSpPr>
          <p:nvPr>
            <p:ph idx="1"/>
          </p:nvPr>
        </p:nvSpPr>
        <p:spPr>
          <a:xfrm>
            <a:off x="779463" y="1882588"/>
            <a:ext cx="4325938" cy="3953436"/>
          </a:xfrm>
        </p:spPr>
        <p:txBody>
          <a:bodyPr>
            <a:normAutofit/>
          </a:bodyPr>
          <a:lstStyle/>
          <a:p>
            <a:r>
              <a:rPr lang="es-ES_tradnl" dirty="0" smtClean="0"/>
              <a:t>La discapacidad de las personas depende del entorno en el que se desenvuelva, aquellos impedimentos u obstáculos que limitan o impiden la libertad de movimiento y autonomía de las personas, corresponden a las llamadas barreras del entorno.</a:t>
            </a:r>
          </a:p>
          <a:p>
            <a:endParaRPr lang="en-US" dirty="0"/>
          </a:p>
        </p:txBody>
      </p:sp>
      <p:pic>
        <p:nvPicPr>
          <p:cNvPr id="4" name="Picture 3" descr="miniz.asp.jpeg"/>
          <p:cNvPicPr>
            <a:picLocks noChangeAspect="1"/>
          </p:cNvPicPr>
          <p:nvPr/>
        </p:nvPicPr>
        <p:blipFill>
          <a:blip r:embed="rId2"/>
          <a:stretch>
            <a:fillRect/>
          </a:stretch>
        </p:blipFill>
        <p:spPr>
          <a:xfrm>
            <a:off x="5676900" y="2133600"/>
            <a:ext cx="2933700" cy="3287767"/>
          </a:xfrm>
          <a:prstGeom prst="rect">
            <a:avLst/>
          </a:prstGeo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dirty="0" err="1" smtClean="0"/>
              <a:t>ontra</a:t>
            </a:r>
            <a:r>
              <a:rPr lang="en-US" dirty="0" smtClean="0"/>
              <a:t> </a:t>
            </a:r>
            <a:r>
              <a:rPr lang="en-US" dirty="0" err="1" smtClean="0"/>
              <a:t>las</a:t>
            </a:r>
            <a:r>
              <a:rPr lang="en-US" dirty="0" smtClean="0"/>
              <a:t> </a:t>
            </a:r>
            <a:r>
              <a:rPr lang="en-US" dirty="0" err="1" smtClean="0"/>
              <a:t>barreras</a:t>
            </a:r>
            <a:endParaRPr lang="en-US" dirty="0"/>
          </a:p>
        </p:txBody>
      </p:sp>
      <p:sp>
        <p:nvSpPr>
          <p:cNvPr id="3" name="Content Placeholder 2"/>
          <p:cNvSpPr>
            <a:spLocks noGrp="1"/>
          </p:cNvSpPr>
          <p:nvPr>
            <p:ph idx="1"/>
          </p:nvPr>
        </p:nvSpPr>
        <p:spPr/>
        <p:txBody>
          <a:bodyPr/>
          <a:lstStyle/>
          <a:p>
            <a:r>
              <a:rPr lang="en-US" dirty="0" smtClean="0"/>
              <a:t>URBANISTICAS: </a:t>
            </a:r>
            <a:r>
              <a:rPr lang="en-US" dirty="0" err="1" smtClean="0"/>
              <a:t>Coordinación</a:t>
            </a:r>
            <a:r>
              <a:rPr lang="en-US" dirty="0" smtClean="0"/>
              <a:t> con Min. de </a:t>
            </a:r>
            <a:r>
              <a:rPr lang="en-US" dirty="0" err="1" smtClean="0"/>
              <a:t>transporte</a:t>
            </a:r>
            <a:r>
              <a:rPr lang="en-US" dirty="0" smtClean="0"/>
              <a:t> </a:t>
            </a:r>
            <a:r>
              <a:rPr lang="en-US" dirty="0" err="1" smtClean="0"/>
              <a:t>e</a:t>
            </a:r>
            <a:r>
              <a:rPr lang="en-US" dirty="0" smtClean="0"/>
              <a:t> </a:t>
            </a:r>
            <a:r>
              <a:rPr lang="en-US" dirty="0" err="1" smtClean="0"/>
              <a:t>infraestructura</a:t>
            </a:r>
            <a:r>
              <a:rPr lang="en-US" dirty="0" smtClean="0"/>
              <a:t> </a:t>
            </a:r>
            <a:r>
              <a:rPr lang="en-US" dirty="0" err="1" smtClean="0"/>
              <a:t>y</a:t>
            </a:r>
            <a:r>
              <a:rPr lang="en-US" dirty="0" smtClean="0"/>
              <a:t> el Min. del </a:t>
            </a:r>
            <a:r>
              <a:rPr lang="en-US" dirty="0" err="1" smtClean="0"/>
              <a:t>trabajo</a:t>
            </a:r>
            <a:endParaRPr lang="en-US" dirty="0" smtClean="0"/>
          </a:p>
          <a:p>
            <a:r>
              <a:rPr lang="en-US" dirty="0" smtClean="0"/>
              <a:t>ARQUITECTÓNICAS: </a:t>
            </a:r>
            <a:r>
              <a:rPr lang="en-US" dirty="0" err="1" smtClean="0"/>
              <a:t>Entorno</a:t>
            </a:r>
            <a:r>
              <a:rPr lang="en-US" dirty="0" smtClean="0"/>
              <a:t> </a:t>
            </a:r>
            <a:r>
              <a:rPr lang="en-US" dirty="0" err="1" smtClean="0"/>
              <a:t>accesible</a:t>
            </a:r>
            <a:r>
              <a:rPr lang="en-US" dirty="0" smtClean="0"/>
              <a:t>			 Lo </a:t>
            </a:r>
            <a:r>
              <a:rPr lang="en-US" dirty="0" err="1" smtClean="0"/>
              <a:t>que</a:t>
            </a:r>
            <a:r>
              <a:rPr lang="en-US" dirty="0" smtClean="0"/>
              <a:t> se </a:t>
            </a:r>
            <a:r>
              <a:rPr lang="en-US" dirty="0" err="1" smtClean="0"/>
              <a:t>haga</a:t>
            </a:r>
            <a:r>
              <a:rPr lang="en-US" dirty="0" smtClean="0"/>
              <a:t>- lo </a:t>
            </a:r>
            <a:r>
              <a:rPr lang="en-US" dirty="0" err="1" smtClean="0"/>
              <a:t>que</a:t>
            </a:r>
            <a:r>
              <a:rPr lang="en-US" dirty="0" smtClean="0"/>
              <a:t> </a:t>
            </a:r>
            <a:r>
              <a:rPr lang="en-US" dirty="0" err="1" smtClean="0"/>
              <a:t>ya</a:t>
            </a:r>
            <a:r>
              <a:rPr lang="en-US" dirty="0" smtClean="0"/>
              <a:t> </a:t>
            </a:r>
            <a:r>
              <a:rPr lang="en-US" dirty="0" err="1" smtClean="0"/>
              <a:t>esta</a:t>
            </a:r>
            <a:r>
              <a:rPr lang="en-US" dirty="0" smtClean="0"/>
              <a:t> </a:t>
            </a:r>
            <a:r>
              <a:rPr lang="en-US" dirty="0" err="1" smtClean="0"/>
              <a:t>hecho</a:t>
            </a:r>
            <a:endParaRPr lang="en-US" dirty="0" smtClean="0"/>
          </a:p>
          <a:p>
            <a:r>
              <a:rPr lang="en-US" dirty="0" smtClean="0"/>
              <a:t>TRANSPORTE: </a:t>
            </a:r>
            <a:r>
              <a:rPr lang="en-US" dirty="0" err="1" smtClean="0"/>
              <a:t>rutas</a:t>
            </a:r>
            <a:r>
              <a:rPr lang="en-US" dirty="0" smtClean="0"/>
              <a:t> </a:t>
            </a:r>
            <a:r>
              <a:rPr lang="en-US" dirty="0" err="1" smtClean="0"/>
              <a:t>escolares</a:t>
            </a:r>
            <a:endParaRPr lang="en-US" dirty="0" smtClean="0"/>
          </a:p>
          <a:p>
            <a:r>
              <a:rPr lang="en-US" dirty="0" smtClean="0"/>
              <a:t>COMUNICACION: </a:t>
            </a:r>
            <a:r>
              <a:rPr lang="en-US" dirty="0" err="1" smtClean="0"/>
              <a:t>capacitación</a:t>
            </a:r>
            <a:r>
              <a:rPr lang="en-US" dirty="0" smtClean="0"/>
              <a:t> </a:t>
            </a:r>
            <a:r>
              <a:rPr lang="en-US" dirty="0" err="1" smtClean="0"/>
              <a:t>y</a:t>
            </a:r>
            <a:r>
              <a:rPr lang="en-US" dirty="0" smtClean="0"/>
              <a:t> </a:t>
            </a:r>
            <a:r>
              <a:rPr lang="en-US" dirty="0" err="1" smtClean="0"/>
              <a:t>profesionales</a:t>
            </a:r>
            <a:r>
              <a:rPr lang="en-US" dirty="0" smtClean="0"/>
              <a:t> de la </a:t>
            </a:r>
            <a:r>
              <a:rPr lang="en-US" dirty="0" err="1" smtClean="0"/>
              <a:t>temática</a:t>
            </a:r>
            <a:r>
              <a:rPr lang="en-US" dirty="0" smtClean="0"/>
              <a:t> en </a:t>
            </a:r>
            <a:r>
              <a:rPr lang="en-US" dirty="0" err="1" smtClean="0"/>
              <a:t>las</a:t>
            </a:r>
            <a:r>
              <a:rPr lang="en-US" dirty="0" smtClean="0"/>
              <a:t> </a:t>
            </a:r>
            <a:r>
              <a:rPr lang="en-US" dirty="0" err="1" smtClean="0"/>
              <a:t>infraestructuras</a:t>
            </a:r>
            <a:r>
              <a:rPr lang="en-US" dirty="0" smtClean="0"/>
              <a:t> </a:t>
            </a:r>
            <a:r>
              <a:rPr lang="en-US" dirty="0" err="1" smtClean="0"/>
              <a:t>existentes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ATENCIÓN</a:t>
            </a:r>
            <a:endParaRPr lang="en-US" dirty="0"/>
          </a:p>
        </p:txBody>
      </p:sp>
      <p:sp>
        <p:nvSpPr>
          <p:cNvPr id="3" name="Content Placeholder 2"/>
          <p:cNvSpPr>
            <a:spLocks noGrp="1"/>
          </p:cNvSpPr>
          <p:nvPr>
            <p:ph idx="1"/>
          </p:nvPr>
        </p:nvSpPr>
        <p:spPr/>
        <p:txBody>
          <a:bodyPr/>
          <a:lstStyle/>
          <a:p>
            <a:pPr algn="ctr"/>
            <a:r>
              <a:rPr lang="en-US" dirty="0" smtClean="0"/>
              <a:t>A </a:t>
            </a:r>
            <a:r>
              <a:rPr lang="en-US" dirty="0" err="1" smtClean="0"/>
              <a:t>todos</a:t>
            </a:r>
            <a:r>
              <a:rPr lang="en-US" dirty="0" smtClean="0"/>
              <a:t> los </a:t>
            </a:r>
            <a:r>
              <a:rPr lang="en-US" dirty="0" err="1" smtClean="0"/>
              <a:t>alumnos</a:t>
            </a:r>
            <a:r>
              <a:rPr lang="en-US" dirty="0" smtClean="0"/>
              <a:t> sin </a:t>
            </a:r>
            <a:r>
              <a:rPr lang="en-US" dirty="0" err="1" smtClean="0"/>
              <a:t>importar</a:t>
            </a:r>
            <a:r>
              <a:rPr lang="en-US" dirty="0" smtClean="0"/>
              <a:t> </a:t>
            </a:r>
            <a:r>
              <a:rPr lang="en-US" dirty="0" err="1" smtClean="0"/>
              <a:t>su</a:t>
            </a:r>
            <a:r>
              <a:rPr lang="en-US" dirty="0" smtClean="0"/>
              <a:t> </a:t>
            </a:r>
            <a:r>
              <a:rPr lang="en-US" dirty="0" err="1" smtClean="0"/>
              <a:t>condición</a:t>
            </a:r>
            <a:endParaRPr lang="en-US" dirty="0" smtClean="0"/>
          </a:p>
          <a:p>
            <a:pPr algn="ctr">
              <a:buNone/>
            </a:pPr>
            <a:r>
              <a:rPr lang="en-US" dirty="0" smtClean="0"/>
              <a:t>IGUALDAD</a:t>
            </a:r>
          </a:p>
          <a:p>
            <a:pPr algn="ctr">
              <a:buNone/>
            </a:pPr>
            <a:r>
              <a:rPr lang="es-ES_tradnl" dirty="0" smtClean="0"/>
              <a:t>Atender con profesionalidad y conocimiento la demanda estudiantil del sector de población con discapacidad es parte del compromiso que tiene la UNAN con la visión humanista que plantea en sus estatutos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scapacitados.jpg"/>
          <p:cNvPicPr>
            <a:picLocks noGrp="1" noChangeAspect="1"/>
          </p:cNvPicPr>
          <p:nvPr>
            <p:ph idx="1"/>
          </p:nvPr>
        </p:nvPicPr>
        <p:blipFill>
          <a:blip r:embed="rId2"/>
          <a:srcRect l="-19352" r="-19352"/>
          <a:stretch>
            <a:fillRect/>
          </a:stretch>
        </p:blipFill>
        <p:spPr>
          <a:xfrm>
            <a:off x="779462" y="762000"/>
            <a:ext cx="7581901" cy="3953436"/>
          </a:xfr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 NO PUEDES IR A LA UNAN, LA UNAN VA A TI</a:t>
            </a:r>
            <a:endParaRPr lang="en-US" dirty="0"/>
          </a:p>
        </p:txBody>
      </p:sp>
      <p:sp>
        <p:nvSpPr>
          <p:cNvPr id="3" name="Content Placeholder 2"/>
          <p:cNvSpPr>
            <a:spLocks noGrp="1"/>
          </p:cNvSpPr>
          <p:nvPr>
            <p:ph idx="1"/>
          </p:nvPr>
        </p:nvSpPr>
        <p:spPr>
          <a:xfrm>
            <a:off x="779463" y="2187388"/>
            <a:ext cx="4131983" cy="4061012"/>
          </a:xfrm>
        </p:spPr>
        <p:txBody>
          <a:bodyPr>
            <a:normAutofit fontScale="92500" lnSpcReduction="10000"/>
          </a:bodyPr>
          <a:lstStyle/>
          <a:p>
            <a:r>
              <a:rPr lang="en-US" dirty="0" err="1" smtClean="0"/>
              <a:t>Experiencia</a:t>
            </a:r>
            <a:r>
              <a:rPr lang="en-US" dirty="0" smtClean="0"/>
              <a:t> de </a:t>
            </a:r>
            <a:r>
              <a:rPr lang="en-US" dirty="0" err="1" smtClean="0"/>
              <a:t>las</a:t>
            </a:r>
            <a:r>
              <a:rPr lang="en-US" dirty="0" smtClean="0"/>
              <a:t> </a:t>
            </a:r>
            <a:r>
              <a:rPr lang="en-US" dirty="0" err="1" smtClean="0"/>
              <a:t>aulas</a:t>
            </a:r>
            <a:r>
              <a:rPr lang="en-US" dirty="0" smtClean="0"/>
              <a:t> </a:t>
            </a:r>
            <a:r>
              <a:rPr lang="en-US" dirty="0" err="1" smtClean="0"/>
              <a:t>hospitalarias</a:t>
            </a:r>
            <a:r>
              <a:rPr lang="en-US" dirty="0" smtClean="0"/>
              <a:t>.</a:t>
            </a:r>
          </a:p>
          <a:p>
            <a:r>
              <a:rPr lang="en-US" dirty="0" err="1" smtClean="0"/>
              <a:t>Apoyo</a:t>
            </a:r>
            <a:r>
              <a:rPr lang="en-US" dirty="0" smtClean="0"/>
              <a:t> </a:t>
            </a:r>
            <a:r>
              <a:rPr lang="en-US" dirty="0" err="1" smtClean="0"/>
              <a:t>y</a:t>
            </a:r>
            <a:r>
              <a:rPr lang="en-US" dirty="0" smtClean="0"/>
              <a:t> </a:t>
            </a:r>
            <a:r>
              <a:rPr lang="en-US" dirty="0" err="1" smtClean="0"/>
              <a:t>orientación</a:t>
            </a:r>
            <a:endParaRPr lang="en-US" dirty="0" smtClean="0"/>
          </a:p>
          <a:p>
            <a:r>
              <a:rPr lang="en-US" dirty="0" err="1" smtClean="0"/>
              <a:t>TICs</a:t>
            </a:r>
            <a:r>
              <a:rPr lang="en-US" dirty="0" smtClean="0"/>
              <a:t> </a:t>
            </a:r>
            <a:r>
              <a:rPr lang="en-US" dirty="0" err="1" smtClean="0"/>
              <a:t>como</a:t>
            </a:r>
            <a:r>
              <a:rPr lang="en-US" dirty="0" smtClean="0"/>
              <a:t> </a:t>
            </a:r>
            <a:r>
              <a:rPr lang="en-US" dirty="0" err="1" smtClean="0"/>
              <a:t>herramienta</a:t>
            </a:r>
            <a:r>
              <a:rPr lang="en-US" dirty="0" smtClean="0"/>
              <a:t> </a:t>
            </a:r>
            <a:r>
              <a:rPr lang="en-US" dirty="0" err="1" smtClean="0"/>
              <a:t>básica</a:t>
            </a:r>
            <a:endParaRPr lang="en-US" dirty="0" smtClean="0"/>
          </a:p>
          <a:p>
            <a:r>
              <a:rPr lang="en-US" dirty="0" smtClean="0"/>
              <a:t>I</a:t>
            </a:r>
            <a:r>
              <a:rPr lang="en-US" dirty="0" err="1" smtClean="0"/>
              <a:t>nvolucración</a:t>
            </a:r>
            <a:r>
              <a:rPr lang="en-US" dirty="0" smtClean="0"/>
              <a:t> de </a:t>
            </a:r>
            <a:r>
              <a:rPr lang="en-US" dirty="0" err="1" smtClean="0"/>
              <a:t>todos</a:t>
            </a:r>
            <a:r>
              <a:rPr lang="en-US" dirty="0" smtClean="0"/>
              <a:t> los </a:t>
            </a:r>
            <a:r>
              <a:rPr lang="en-US" dirty="0" err="1" smtClean="0"/>
              <a:t>actores</a:t>
            </a:r>
            <a:endParaRPr lang="en-US" dirty="0" smtClean="0"/>
          </a:p>
          <a:p>
            <a:r>
              <a:rPr lang="en-US" dirty="0" smtClean="0"/>
              <a:t>C</a:t>
            </a:r>
            <a:r>
              <a:rPr lang="en-US" dirty="0" err="1" smtClean="0"/>
              <a:t>alidad</a:t>
            </a:r>
            <a:r>
              <a:rPr lang="en-US" dirty="0" smtClean="0"/>
              <a:t> en el </a:t>
            </a:r>
            <a:r>
              <a:rPr lang="en-US" dirty="0" err="1" smtClean="0"/>
              <a:t>servicio</a:t>
            </a:r>
            <a:r>
              <a:rPr lang="en-US" dirty="0" smtClean="0"/>
              <a:t> </a:t>
            </a:r>
            <a:r>
              <a:rPr lang="en-US" dirty="0" err="1" smtClean="0"/>
              <a:t>educativo</a:t>
            </a:r>
            <a:r>
              <a:rPr lang="en-US" dirty="0" smtClean="0"/>
              <a:t> de la UNAN</a:t>
            </a:r>
            <a:endParaRPr lang="en-US" dirty="0"/>
          </a:p>
        </p:txBody>
      </p:sp>
      <p:pic>
        <p:nvPicPr>
          <p:cNvPr id="4" name="Picture 3" descr="4130068543_9216f52989.jpg"/>
          <p:cNvPicPr>
            <a:picLocks noChangeAspect="1"/>
          </p:cNvPicPr>
          <p:nvPr/>
        </p:nvPicPr>
        <p:blipFill>
          <a:blip r:embed="rId2"/>
          <a:stretch>
            <a:fillRect/>
          </a:stretch>
        </p:blipFill>
        <p:spPr>
          <a:xfrm>
            <a:off x="4911446" y="2365562"/>
            <a:ext cx="3449917" cy="2587438"/>
          </a:xfrm>
          <a:prstGeom prst="rect">
            <a:avLst/>
          </a:prstGeom>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INDICADORES</a:t>
            </a:r>
            <a:endParaRPr lang="en-US" dirty="0"/>
          </a:p>
        </p:txBody>
      </p:sp>
      <p:sp>
        <p:nvSpPr>
          <p:cNvPr id="3" name="Content Placeholder 2"/>
          <p:cNvSpPr>
            <a:spLocks noGrp="1"/>
          </p:cNvSpPr>
          <p:nvPr>
            <p:ph idx="1"/>
          </p:nvPr>
        </p:nvSpPr>
        <p:spPr>
          <a:xfrm>
            <a:off x="609600" y="1958788"/>
            <a:ext cx="7907338" cy="3451412"/>
          </a:xfrm>
        </p:spPr>
        <p:txBody>
          <a:bodyPr/>
          <a:lstStyle/>
          <a:p>
            <a:r>
              <a:rPr lang="en-US" dirty="0" err="1" smtClean="0"/>
              <a:t>Auditorías</a:t>
            </a:r>
            <a:r>
              <a:rPr lang="en-US" dirty="0" smtClean="0"/>
              <a:t> </a:t>
            </a:r>
            <a:r>
              <a:rPr lang="en-US" dirty="0" err="1" smtClean="0"/>
              <a:t>externas</a:t>
            </a:r>
            <a:r>
              <a:rPr lang="en-US" dirty="0" smtClean="0"/>
              <a:t> </a:t>
            </a:r>
            <a:r>
              <a:rPr lang="en-US" dirty="0" err="1" smtClean="0"/>
              <a:t>por</a:t>
            </a:r>
            <a:r>
              <a:rPr lang="en-US" dirty="0" smtClean="0"/>
              <a:t> parte de </a:t>
            </a:r>
            <a:r>
              <a:rPr lang="en-US" dirty="0" err="1" smtClean="0"/>
              <a:t>ministerios</a:t>
            </a:r>
            <a:r>
              <a:rPr lang="en-US" dirty="0" smtClean="0"/>
              <a:t> </a:t>
            </a:r>
            <a:r>
              <a:rPr lang="en-US" dirty="0" err="1" smtClean="0"/>
              <a:t>y</a:t>
            </a:r>
            <a:r>
              <a:rPr lang="en-US" dirty="0" smtClean="0"/>
              <a:t> </a:t>
            </a:r>
            <a:r>
              <a:rPr lang="en-US" dirty="0" err="1" smtClean="0"/>
              <a:t>entidades</a:t>
            </a:r>
            <a:r>
              <a:rPr lang="en-US" dirty="0" smtClean="0"/>
              <a:t> </a:t>
            </a:r>
            <a:r>
              <a:rPr lang="en-US" dirty="0" err="1" smtClean="0"/>
              <a:t>colaboradoras</a:t>
            </a:r>
            <a:endParaRPr lang="en-US" dirty="0" smtClean="0"/>
          </a:p>
          <a:p>
            <a:r>
              <a:rPr lang="en-US" dirty="0" smtClean="0"/>
              <a:t>Mesas de </a:t>
            </a:r>
            <a:r>
              <a:rPr lang="en-US" dirty="0" err="1" smtClean="0"/>
              <a:t>trabajo</a:t>
            </a:r>
            <a:r>
              <a:rPr lang="en-US" dirty="0" smtClean="0"/>
              <a:t> con </a:t>
            </a:r>
            <a:r>
              <a:rPr lang="en-US" dirty="0" err="1" smtClean="0"/>
              <a:t>organizaciones</a:t>
            </a:r>
            <a:r>
              <a:rPr lang="en-US" dirty="0" smtClean="0"/>
              <a:t> </a:t>
            </a:r>
            <a:r>
              <a:rPr lang="en-US" dirty="0" err="1" smtClean="0"/>
              <a:t>especialistas</a:t>
            </a:r>
            <a:r>
              <a:rPr lang="en-US" dirty="0" smtClean="0"/>
              <a:t> en la </a:t>
            </a:r>
            <a:r>
              <a:rPr lang="en-US" dirty="0" err="1" smtClean="0"/>
              <a:t>temática</a:t>
            </a:r>
            <a:r>
              <a:rPr lang="en-US" dirty="0" smtClean="0"/>
              <a:t> de </a:t>
            </a:r>
            <a:r>
              <a:rPr lang="en-US" dirty="0" err="1" smtClean="0"/>
              <a:t>discapacidad</a:t>
            </a:r>
            <a:r>
              <a:rPr lang="en-US" dirty="0" smtClean="0"/>
              <a:t>, </a:t>
            </a:r>
            <a:r>
              <a:rPr lang="en-US" dirty="0" err="1" smtClean="0"/>
              <a:t>como</a:t>
            </a:r>
            <a:r>
              <a:rPr lang="en-US" dirty="0" smtClean="0"/>
              <a:t> El </a:t>
            </a:r>
            <a:r>
              <a:rPr lang="en-US" dirty="0" err="1" smtClean="0"/>
              <a:t>Güís</a:t>
            </a:r>
            <a:r>
              <a:rPr lang="en-US" dirty="0" smtClean="0"/>
              <a:t> </a:t>
            </a:r>
            <a:r>
              <a:rPr lang="en-US" dirty="0" err="1" smtClean="0"/>
              <a:t>o</a:t>
            </a:r>
            <a:r>
              <a:rPr lang="en-US" dirty="0" smtClean="0"/>
              <a:t> </a:t>
            </a:r>
            <a:r>
              <a:rPr lang="en-US" dirty="0" err="1" smtClean="0"/>
              <a:t>Rayito</a:t>
            </a:r>
            <a:r>
              <a:rPr lang="en-US" dirty="0" smtClean="0"/>
              <a:t> de Sol</a:t>
            </a:r>
          </a:p>
          <a:p>
            <a:r>
              <a:rPr lang="en-US" dirty="0" smtClean="0"/>
              <a:t>Los </a:t>
            </a:r>
            <a:r>
              <a:rPr lang="en-US" dirty="0" err="1" smtClean="0"/>
              <a:t>propios</a:t>
            </a:r>
            <a:r>
              <a:rPr lang="en-US" dirty="0" smtClean="0"/>
              <a:t> </a:t>
            </a:r>
            <a:r>
              <a:rPr lang="en-US" dirty="0" err="1" smtClean="0"/>
              <a:t>organismos</a:t>
            </a:r>
            <a:r>
              <a:rPr lang="en-US" dirty="0" smtClean="0"/>
              <a:t> </a:t>
            </a:r>
            <a:r>
              <a:rPr lang="en-US" dirty="0" err="1" smtClean="0"/>
              <a:t>universitarios</a:t>
            </a:r>
            <a:r>
              <a:rPr lang="en-US" dirty="0" smtClean="0"/>
              <a:t>, </a:t>
            </a:r>
            <a:r>
              <a:rPr lang="en-US" dirty="0" err="1" smtClean="0"/>
              <a:t>ya</a:t>
            </a:r>
            <a:r>
              <a:rPr lang="en-US" dirty="0" smtClean="0"/>
              <a:t> </a:t>
            </a:r>
            <a:r>
              <a:rPr lang="en-US" dirty="0" err="1" smtClean="0"/>
              <a:t>sensibilizados</a:t>
            </a:r>
            <a:r>
              <a:rPr lang="en-US" dirty="0" smtClean="0"/>
              <a:t> </a:t>
            </a:r>
            <a:r>
              <a:rPr lang="en-US" dirty="0" err="1" smtClean="0"/>
              <a:t>y</a:t>
            </a:r>
            <a:r>
              <a:rPr lang="en-US" dirty="0" smtClean="0"/>
              <a:t> con un </a:t>
            </a:r>
            <a:r>
              <a:rPr lang="en-US" dirty="0" err="1" smtClean="0"/>
              <a:t>objetivo</a:t>
            </a:r>
            <a:r>
              <a:rPr lang="en-US" dirty="0" smtClean="0"/>
              <a:t> </a:t>
            </a:r>
            <a:r>
              <a:rPr lang="en-US" dirty="0" err="1" smtClean="0"/>
              <a:t>claro</a:t>
            </a:r>
            <a:r>
              <a:rPr lang="en-US" dirty="0" smtClean="0"/>
              <a:t> </a:t>
            </a:r>
            <a:r>
              <a:rPr lang="en-US" dirty="0" err="1" smtClean="0"/>
              <a:t>y</a:t>
            </a:r>
            <a:r>
              <a:rPr lang="en-US" dirty="0" smtClean="0"/>
              <a:t> </a:t>
            </a:r>
            <a:r>
              <a:rPr lang="en-US" dirty="0" err="1" smtClean="0"/>
              <a:t>común</a:t>
            </a:r>
            <a:r>
              <a:rPr lang="en-US" dirty="0" smtClean="0"/>
              <a:t>, ante </a:t>
            </a:r>
            <a:r>
              <a:rPr lang="en-US" dirty="0" err="1" smtClean="0"/>
              <a:t>una</a:t>
            </a:r>
            <a:r>
              <a:rPr lang="en-US" dirty="0" smtClean="0"/>
              <a:t> </a:t>
            </a:r>
            <a:r>
              <a:rPr lang="en-US" dirty="0" err="1" smtClean="0"/>
              <a:t>política</a:t>
            </a:r>
            <a:r>
              <a:rPr lang="en-US" dirty="0" smtClean="0"/>
              <a:t> </a:t>
            </a:r>
            <a:r>
              <a:rPr lang="en-US" dirty="0" err="1" smtClean="0"/>
              <a:t>legalmente</a:t>
            </a:r>
            <a:r>
              <a:rPr lang="en-US" dirty="0" smtClean="0"/>
              <a:t> </a:t>
            </a:r>
            <a:r>
              <a:rPr lang="en-US" dirty="0" err="1" smtClean="0"/>
              <a:t>vinculante</a:t>
            </a:r>
            <a:r>
              <a:rPr lang="en-US" dirty="0" smtClean="0"/>
              <a:t> </a:t>
            </a:r>
            <a:r>
              <a:rPr lang="en-US" dirty="0" err="1" smtClean="0"/>
              <a:t>sobre</a:t>
            </a:r>
            <a:r>
              <a:rPr lang="en-US" dirty="0" smtClean="0"/>
              <a:t> la </a:t>
            </a:r>
            <a:r>
              <a:rPr lang="en-US" dirty="0" err="1" smtClean="0"/>
              <a:t>politica</a:t>
            </a:r>
            <a:r>
              <a:rPr lang="en-US" dirty="0" smtClean="0"/>
              <a:t> </a:t>
            </a:r>
            <a:r>
              <a:rPr lang="en-US" dirty="0" err="1" smtClean="0"/>
              <a:t>universitaria</a:t>
            </a:r>
            <a:r>
              <a:rPr lang="en-US" dirty="0" smtClean="0"/>
              <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7212"/>
            <a:ext cx="8364538" cy="1653988"/>
          </a:xfrm>
        </p:spPr>
        <p:txBody>
          <a:bodyPr/>
          <a:lstStyle/>
          <a:p>
            <a:r>
              <a:rPr lang="en-US" dirty="0" smtClean="0"/>
              <a:t>F</a:t>
            </a:r>
            <a:r>
              <a:rPr lang="en-US" dirty="0" err="1" smtClean="0"/>
              <a:t>actores</a:t>
            </a:r>
            <a:r>
              <a:rPr lang="en-US" dirty="0" smtClean="0"/>
              <a:t> de </a:t>
            </a:r>
            <a:r>
              <a:rPr lang="en-US" dirty="0" err="1" smtClean="0"/>
              <a:t>éxito</a:t>
            </a:r>
            <a:r>
              <a:rPr lang="en-US" dirty="0" smtClean="0"/>
              <a:t> </a:t>
            </a:r>
            <a:r>
              <a:rPr lang="en-US" dirty="0" err="1" smtClean="0"/>
              <a:t>o</a:t>
            </a:r>
            <a:r>
              <a:rPr lang="en-US" dirty="0" smtClean="0"/>
              <a:t> </a:t>
            </a:r>
            <a:r>
              <a:rPr lang="en-US" dirty="0" err="1" smtClean="0"/>
              <a:t>fracaso</a:t>
            </a:r>
            <a:endParaRPr lang="en-US" dirty="0"/>
          </a:p>
        </p:txBody>
      </p:sp>
      <p:sp>
        <p:nvSpPr>
          <p:cNvPr id="3" name="Content Placeholder 2"/>
          <p:cNvSpPr>
            <a:spLocks noGrp="1"/>
          </p:cNvSpPr>
          <p:nvPr>
            <p:ph idx="1"/>
          </p:nvPr>
        </p:nvSpPr>
        <p:spPr>
          <a:xfrm>
            <a:off x="779463" y="1882588"/>
            <a:ext cx="3335337" cy="4213412"/>
          </a:xfrm>
        </p:spPr>
        <p:txBody>
          <a:bodyPr>
            <a:normAutofit fontScale="85000" lnSpcReduction="20000"/>
          </a:bodyPr>
          <a:lstStyle/>
          <a:p>
            <a:r>
              <a:rPr lang="en-US" dirty="0" smtClean="0"/>
              <a:t>F</a:t>
            </a:r>
            <a:r>
              <a:rPr lang="en-US" dirty="0" err="1" smtClean="0"/>
              <a:t>actores</a:t>
            </a:r>
            <a:r>
              <a:rPr lang="en-US" dirty="0" smtClean="0"/>
              <a:t> de </a:t>
            </a:r>
            <a:r>
              <a:rPr lang="en-US" dirty="0" err="1" smtClean="0"/>
              <a:t>éxito</a:t>
            </a:r>
            <a:r>
              <a:rPr lang="en-US" dirty="0" smtClean="0"/>
              <a:t>: </a:t>
            </a:r>
            <a:r>
              <a:rPr lang="en-US" dirty="0" err="1" smtClean="0"/>
              <a:t>generar</a:t>
            </a:r>
            <a:r>
              <a:rPr lang="en-US" dirty="0" smtClean="0"/>
              <a:t> </a:t>
            </a:r>
            <a:r>
              <a:rPr lang="en-US" dirty="0" err="1" smtClean="0"/>
              <a:t>una</a:t>
            </a:r>
            <a:r>
              <a:rPr lang="en-US" dirty="0" smtClean="0"/>
              <a:t> </a:t>
            </a:r>
            <a:r>
              <a:rPr lang="en-US" dirty="0" err="1" smtClean="0"/>
              <a:t>verdadera</a:t>
            </a:r>
            <a:r>
              <a:rPr lang="en-US" dirty="0" smtClean="0"/>
              <a:t> </a:t>
            </a:r>
            <a:r>
              <a:rPr lang="en-US" dirty="0" err="1" smtClean="0"/>
              <a:t>visión</a:t>
            </a:r>
            <a:r>
              <a:rPr lang="en-US" dirty="0" smtClean="0"/>
              <a:t> universal </a:t>
            </a:r>
            <a:r>
              <a:rPr lang="en-US" dirty="0" err="1" smtClean="0"/>
              <a:t>y</a:t>
            </a:r>
            <a:r>
              <a:rPr lang="en-US" dirty="0" smtClean="0"/>
              <a:t> </a:t>
            </a:r>
            <a:r>
              <a:rPr lang="en-US" dirty="0" err="1" smtClean="0"/>
              <a:t>respaldarla</a:t>
            </a:r>
            <a:r>
              <a:rPr lang="en-US" dirty="0" smtClean="0"/>
              <a:t> con </a:t>
            </a:r>
            <a:r>
              <a:rPr lang="en-US" dirty="0" err="1" smtClean="0"/>
              <a:t>hechos</a:t>
            </a:r>
            <a:r>
              <a:rPr lang="en-US" dirty="0" smtClean="0"/>
              <a:t>.</a:t>
            </a:r>
          </a:p>
          <a:p>
            <a:r>
              <a:rPr lang="en-US" dirty="0" err="1" smtClean="0"/>
              <a:t>Factores</a:t>
            </a:r>
            <a:r>
              <a:rPr lang="en-US" dirty="0" smtClean="0"/>
              <a:t> de </a:t>
            </a:r>
            <a:r>
              <a:rPr lang="en-US" dirty="0" err="1" smtClean="0"/>
              <a:t>fracaso</a:t>
            </a:r>
            <a:r>
              <a:rPr lang="en-US" dirty="0" smtClean="0"/>
              <a:t>: </a:t>
            </a:r>
          </a:p>
          <a:p>
            <a:pPr>
              <a:buFontTx/>
              <a:buChar char="•"/>
            </a:pPr>
            <a:r>
              <a:rPr lang="en-US" dirty="0" smtClean="0"/>
              <a:t>ante </a:t>
            </a:r>
            <a:r>
              <a:rPr lang="en-US" dirty="0" err="1" smtClean="0"/>
              <a:t>una</a:t>
            </a:r>
            <a:r>
              <a:rPr lang="en-US" dirty="0" smtClean="0"/>
              <a:t> </a:t>
            </a:r>
            <a:r>
              <a:rPr lang="en-US" dirty="0" err="1" smtClean="0"/>
              <a:t>visión</a:t>
            </a:r>
            <a:r>
              <a:rPr lang="en-US" dirty="0" smtClean="0"/>
              <a:t> </a:t>
            </a:r>
            <a:r>
              <a:rPr lang="en-US" dirty="0" err="1" smtClean="0"/>
              <a:t>aún</a:t>
            </a:r>
            <a:r>
              <a:rPr lang="en-US" dirty="0" smtClean="0"/>
              <a:t> </a:t>
            </a:r>
            <a:r>
              <a:rPr lang="en-US" dirty="0" err="1" smtClean="0"/>
              <a:t>asistencialista</a:t>
            </a:r>
            <a:r>
              <a:rPr lang="en-US" dirty="0" smtClean="0"/>
              <a:t> </a:t>
            </a:r>
            <a:r>
              <a:rPr lang="en-US" dirty="0" err="1" smtClean="0"/>
              <a:t>y</a:t>
            </a:r>
            <a:r>
              <a:rPr lang="en-US" dirty="0" smtClean="0"/>
              <a:t> </a:t>
            </a:r>
            <a:r>
              <a:rPr lang="en-US" dirty="0" err="1" smtClean="0"/>
              <a:t>llena</a:t>
            </a:r>
            <a:r>
              <a:rPr lang="en-US" dirty="0" smtClean="0"/>
              <a:t> de </a:t>
            </a:r>
            <a:r>
              <a:rPr lang="en-US" dirty="0" err="1" smtClean="0"/>
              <a:t>prejuicios</a:t>
            </a:r>
            <a:r>
              <a:rPr lang="en-US" dirty="0" smtClean="0"/>
              <a:t>.</a:t>
            </a:r>
          </a:p>
          <a:p>
            <a:pPr>
              <a:buFontTx/>
              <a:buChar char="•"/>
            </a:pPr>
            <a:r>
              <a:rPr lang="en-US" dirty="0" smtClean="0"/>
              <a:t>E</a:t>
            </a:r>
            <a:r>
              <a:rPr lang="en-US" dirty="0" err="1" smtClean="0"/>
              <a:t>conómicos</a:t>
            </a:r>
            <a:r>
              <a:rPr lang="en-US" dirty="0" smtClean="0"/>
              <a:t>, </a:t>
            </a:r>
            <a:r>
              <a:rPr lang="en-US" dirty="0" err="1" smtClean="0"/>
              <a:t>por</a:t>
            </a:r>
            <a:r>
              <a:rPr lang="en-US" dirty="0" smtClean="0"/>
              <a:t> la </a:t>
            </a:r>
            <a:r>
              <a:rPr lang="en-US" dirty="0" err="1" smtClean="0"/>
              <a:t>inversión</a:t>
            </a:r>
            <a:r>
              <a:rPr lang="en-US" dirty="0" smtClean="0"/>
              <a:t> </a:t>
            </a:r>
            <a:r>
              <a:rPr lang="en-US" dirty="0" err="1" smtClean="0"/>
              <a:t>que</a:t>
            </a:r>
            <a:r>
              <a:rPr lang="en-US" dirty="0" smtClean="0"/>
              <a:t> </a:t>
            </a:r>
            <a:r>
              <a:rPr lang="en-US" dirty="0" err="1" smtClean="0"/>
              <a:t>supone</a:t>
            </a:r>
            <a:r>
              <a:rPr lang="en-US" dirty="0" smtClean="0"/>
              <a:t> </a:t>
            </a:r>
            <a:r>
              <a:rPr lang="en-US" dirty="0" err="1" smtClean="0"/>
              <a:t>retirar</a:t>
            </a:r>
            <a:r>
              <a:rPr lang="en-US" dirty="0" smtClean="0"/>
              <a:t> </a:t>
            </a:r>
            <a:r>
              <a:rPr lang="en-US" dirty="0" err="1" smtClean="0"/>
              <a:t>las</a:t>
            </a:r>
            <a:r>
              <a:rPr lang="en-US" dirty="0" smtClean="0"/>
              <a:t> </a:t>
            </a:r>
            <a:r>
              <a:rPr lang="en-US" dirty="0" err="1" smtClean="0"/>
              <a:t>barreras</a:t>
            </a:r>
            <a:r>
              <a:rPr lang="en-US" dirty="0" smtClean="0"/>
              <a:t> </a:t>
            </a:r>
            <a:r>
              <a:rPr lang="en-US" dirty="0" err="1" smtClean="0"/>
              <a:t>que</a:t>
            </a:r>
            <a:r>
              <a:rPr lang="en-US" dirty="0" smtClean="0"/>
              <a:t> </a:t>
            </a:r>
            <a:r>
              <a:rPr lang="en-US" dirty="0" err="1" smtClean="0"/>
              <a:t>nosotros</a:t>
            </a:r>
            <a:r>
              <a:rPr lang="en-US" dirty="0" smtClean="0"/>
              <a:t> </a:t>
            </a:r>
            <a:r>
              <a:rPr lang="en-US" dirty="0" err="1" smtClean="0"/>
              <a:t>mismos</a:t>
            </a:r>
            <a:r>
              <a:rPr lang="en-US" dirty="0" smtClean="0"/>
              <a:t> </a:t>
            </a:r>
            <a:r>
              <a:rPr lang="en-US" dirty="0" err="1" smtClean="0"/>
              <a:t>habíamos</a:t>
            </a:r>
            <a:r>
              <a:rPr lang="en-US" dirty="0" smtClean="0"/>
              <a:t> </a:t>
            </a:r>
            <a:r>
              <a:rPr lang="en-US" dirty="0" err="1" smtClean="0"/>
              <a:t>creado</a:t>
            </a:r>
            <a:r>
              <a:rPr lang="en-US" dirty="0" smtClean="0"/>
              <a:t>.</a:t>
            </a:r>
            <a:endParaRPr lang="en-US" dirty="0"/>
          </a:p>
        </p:txBody>
      </p:sp>
      <p:pic>
        <p:nvPicPr>
          <p:cNvPr id="4" name="Picture 3" descr="images-2.jpeg"/>
          <p:cNvPicPr>
            <a:picLocks noChangeAspect="1"/>
          </p:cNvPicPr>
          <p:nvPr/>
        </p:nvPicPr>
        <p:blipFill>
          <a:blip r:embed="rId2"/>
          <a:stretch>
            <a:fillRect/>
          </a:stretch>
        </p:blipFill>
        <p:spPr>
          <a:xfrm>
            <a:off x="4394227" y="2057400"/>
            <a:ext cx="4351311" cy="2895600"/>
          </a:xfrm>
          <a:prstGeom prst="rect">
            <a:avLst/>
          </a:prstGeom>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conclusión</a:t>
            </a:r>
            <a:endParaRPr lang="en-US" dirty="0"/>
          </a:p>
        </p:txBody>
      </p:sp>
      <p:sp>
        <p:nvSpPr>
          <p:cNvPr id="3" name="Content Placeholder 2"/>
          <p:cNvSpPr>
            <a:spLocks noGrp="1"/>
          </p:cNvSpPr>
          <p:nvPr>
            <p:ph idx="1"/>
          </p:nvPr>
        </p:nvSpPr>
        <p:spPr/>
        <p:txBody>
          <a:bodyPr/>
          <a:lstStyle/>
          <a:p>
            <a:r>
              <a:rPr lang="es-ES_tradnl" sz="3200" dirty="0" smtClean="0"/>
              <a:t>la visión universal que planteamos, se basa en un trato a las personas con discapacidad simplemente como personas, sujetos de derecho por pertenecer a la familia del ser humano.</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2063_134040999996381_336283_n.jpg"/>
          <p:cNvPicPr>
            <a:picLocks noGrp="1" noChangeAspect="1"/>
          </p:cNvPicPr>
          <p:nvPr>
            <p:ph idx="1"/>
          </p:nvPr>
        </p:nvPicPr>
        <p:blipFill>
          <a:blip r:embed="rId2"/>
          <a:srcRect l="-84265" r="-84265"/>
          <a:stretch>
            <a:fillRect/>
          </a:stretch>
        </p:blipFill>
        <p:spPr>
          <a:xfrm>
            <a:off x="-533400" y="640976"/>
            <a:ext cx="10315511" cy="5378824"/>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GRACIAS</a:t>
            </a:r>
            <a:endParaRPr lang="en-US" dirty="0"/>
          </a:p>
        </p:txBody>
      </p:sp>
      <p:pic>
        <p:nvPicPr>
          <p:cNvPr id="4" name="Content Placeholder 3" descr="Mural UNAN-Managua, BGM  2007..png"/>
          <p:cNvPicPr>
            <a:picLocks noGrp="1" noChangeAspect="1"/>
          </p:cNvPicPr>
          <p:nvPr>
            <p:ph idx="1"/>
          </p:nvPr>
        </p:nvPicPr>
        <p:blipFill>
          <a:blip r:embed="rId2"/>
          <a:srcRect l="-10180" r="-10180"/>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UNAN</a:t>
            </a:r>
            <a:endParaRPr lang="en-US" dirty="0"/>
          </a:p>
        </p:txBody>
      </p:sp>
      <p:sp>
        <p:nvSpPr>
          <p:cNvPr id="3" name="Content Placeholder 2"/>
          <p:cNvSpPr>
            <a:spLocks noGrp="1"/>
          </p:cNvSpPr>
          <p:nvPr>
            <p:ph idx="1"/>
          </p:nvPr>
        </p:nvSpPr>
        <p:spPr/>
        <p:txBody>
          <a:bodyPr>
            <a:normAutofit fontScale="92500" lnSpcReduction="20000"/>
          </a:bodyPr>
          <a:lstStyle/>
          <a:p>
            <a:r>
              <a:rPr lang="es-ES_tradnl" dirty="0" smtClean="0"/>
              <a:t>La Universidad Nacional Autónoma de Nicaragua, (UNAN </a:t>
            </a:r>
            <a:r>
              <a:rPr lang="es-ES_tradnl" dirty="0" err="1" smtClean="0"/>
              <a:t>–</a:t>
            </a:r>
            <a:r>
              <a:rPr lang="es-ES_tradnl" dirty="0" smtClean="0"/>
              <a:t> Managua), tiene su sede central en Managua, Nicaragua, es una Institución de carácter público con autonomía, académica, orgánica, administrativa y financiera. Está dirigida según niveles por el Consejo Universitario, Consejos de Facultad, Consejos Técnicos de Departamentos.</a:t>
            </a:r>
          </a:p>
          <a:p>
            <a:r>
              <a:rPr lang="es-ES_tradnl" dirty="0" smtClean="0"/>
              <a:t>La actual Universidad Nacional Autónoma de Nicaragua- Managua, formó parte de  la antigua Universidad Nacional Autónoma de  Nicaragua, fundada en 1812, la que después de la separación mediante decreto del 29 de abril de 1982, pasó a constituirse como universidad independiente, autónoma y de carácter público.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2" y="1295400"/>
            <a:ext cx="7581901" cy="3953436"/>
          </a:xfrm>
        </p:spPr>
        <p:txBody>
          <a:bodyPr/>
          <a:lstStyle/>
          <a:p>
            <a:r>
              <a:rPr lang="es-ES_tradnl" dirty="0" smtClean="0"/>
              <a:t>“ La Universidad Nacional Autónoma de Nicaragua, UNAN-Managua, tiene como Misión, formar profesionales y técnicos con una actitud humanística y una concepción científica del mundo; investigar los fenómenos naturales y sociales e interactuar en su medio a través de la docencia e investigación, educación permanente, proyección social y extensión cultural en un marco de equidad, solidaridad y justicia social; todo ello, con el objetivo de contribuir de manera decisiva al desarrollo nacional”.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scudo-unan.jpg"/>
          <p:cNvPicPr>
            <a:picLocks noGrp="1" noChangeAspect="1"/>
          </p:cNvPicPr>
          <p:nvPr>
            <p:ph idx="1"/>
          </p:nvPr>
        </p:nvPicPr>
        <p:blipFill>
          <a:blip r:embed="rId2"/>
          <a:srcRect l="-12546" r="-12546"/>
          <a:stretch>
            <a:fillRect/>
          </a:stretch>
        </p:blipFill>
        <p:spPr>
          <a:xfrm>
            <a:off x="779462" y="838200"/>
            <a:ext cx="7581901" cy="3953436"/>
          </a:xfrm>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2" y="457200"/>
            <a:ext cx="7581901" cy="5378824"/>
          </a:xfrm>
        </p:spPr>
        <p:txBody>
          <a:bodyPr>
            <a:normAutofit fontScale="85000" lnSpcReduction="10000"/>
          </a:bodyPr>
          <a:lstStyle/>
          <a:p>
            <a:r>
              <a:rPr lang="es-ES_tradnl" dirty="0" smtClean="0"/>
              <a:t>funciona con nueve facultades: Ciencias Médicas, Educación e Idiomas, Humanidades y Ciencias Jurídicas, Ciencias Económicas, Ciencias e Ingeniería, Regional Multidisciplinaria en Estelí, Regional Multidisciplinaria en Carazo, Regional Multidisciplinaria en Chontales y  Regional Multidisciplinaria en Matagalpa; el Instituto Politécnico de la Salud , con sede en la ciudad de Managua; cuenta además, con seis Centros de Investigación: Centro de Investigación y Recursos Acuáticos (CIRA), Centro de Investigación </a:t>
            </a:r>
            <a:r>
              <a:rPr lang="es-ES_tradnl" dirty="0" err="1" smtClean="0"/>
              <a:t>Geocientíficas</a:t>
            </a:r>
            <a:r>
              <a:rPr lang="es-ES_tradnl" dirty="0" smtClean="0"/>
              <a:t> (CIGEO), Centros de Investigaciones y Estudio de la Salud (CIES), Centro de Investigaciones Socio Educativas (CISE), Centro de Investigaciones Económicas y Tecnológicas (CINET), Instituto Nicaragüense de Investigaciones Económicas y Sociales (INIES), también cuenta con un Laboratorio Especializado de Física de Radiaciones y Metrología.	 </a:t>
            </a:r>
            <a:br>
              <a:rPr lang="es-ES_tradnl" dirty="0" smtClean="0"/>
            </a:br>
            <a:r>
              <a:rPr lang="es-ES_tradnl" dirty="0" smtClean="0"/>
              <a:t>La coexistencia de Facultades y  el Instituto Politécnico de la Salud, instancias donde predomina la docencia, hace que la complejidad de sus actividades difiera a causa de la heterogeneidad estructural.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698812"/>
            <a:ext cx="7581901" cy="1653988"/>
          </a:xfrm>
        </p:spPr>
        <p:txBody>
          <a:bodyPr/>
          <a:lstStyle/>
          <a:p>
            <a:r>
              <a:rPr lang="es-ES_tradnl" dirty="0" smtClean="0"/>
              <a:t>¿Por qué es necesaria la temática de discapacidad en el que hacer de la Universidad?</a:t>
            </a:r>
            <a:br>
              <a:rPr lang="es-ES_tradnl" dirty="0" smtClean="0"/>
            </a:br>
            <a:endParaRPr lang="en-US" dirty="0"/>
          </a:p>
        </p:txBody>
      </p:sp>
      <p:pic>
        <p:nvPicPr>
          <p:cNvPr id="4" name="Content Placeholder 3" descr="accesibilidad-universal buena.jpg"/>
          <p:cNvPicPr>
            <a:picLocks noGrp="1" noChangeAspect="1"/>
          </p:cNvPicPr>
          <p:nvPr>
            <p:ph idx="1"/>
          </p:nvPr>
        </p:nvPicPr>
        <p:blipFill>
          <a:blip r:embed="rId2"/>
          <a:srcRect l="-26723" r="-26723"/>
          <a:stretch>
            <a:fillRect/>
          </a:stretch>
        </p:blipFill>
        <p:spPr>
          <a:xfrm>
            <a:off x="2731363" y="4191000"/>
            <a:ext cx="3593237" cy="1873624"/>
          </a:xfr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ES_tradnl" dirty="0" smtClean="0"/>
              <a:t>Partiendo de la idea de que el propio origen léxico de la palabra universidad es lo universal, planteamos la política universitaria hacia una visión universal que englobe la posibilidad de acceder a la educación superior de todas las personas que así lo demanden, eliminando de esta forma cualquier tipo de discriminación.</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139</TotalTime>
  <Words>918</Words>
  <Application>Microsoft Office PowerPoint</Application>
  <PresentationFormat>Presentación en pantalla (4:3)</PresentationFormat>
  <Paragraphs>86</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Orbit</vt:lpstr>
      <vt:lpstr>UNAN  LA UNIVERSIDAD UNIVERSAL</vt:lpstr>
      <vt:lpstr>GRUPO V</vt:lpstr>
      <vt:lpstr>Presentación de PowerPoint</vt:lpstr>
      <vt:lpstr>LA UNAN</vt:lpstr>
      <vt:lpstr>Presentación de PowerPoint</vt:lpstr>
      <vt:lpstr>Presentación de PowerPoint</vt:lpstr>
      <vt:lpstr>Presentación de PowerPoint</vt:lpstr>
      <vt:lpstr>¿Por qué es necesaria la temática de discapacidad en el que hacer de la Universidad? </vt:lpstr>
      <vt:lpstr>Presentación de PowerPoint</vt:lpstr>
      <vt:lpstr>Las leyes universales sobres las que se basan nuestros estamentos jurídicos, prohiben la discrimanación</vt:lpstr>
      <vt:lpstr>Objetivos generales:</vt:lpstr>
      <vt:lpstr>Objetivos específicos:</vt:lpstr>
      <vt:lpstr>Estrategia </vt:lpstr>
      <vt:lpstr>sensibilización</vt:lpstr>
      <vt:lpstr>Todos los actores</vt:lpstr>
      <vt:lpstr>estudiantes</vt:lpstr>
      <vt:lpstr>Presentación de PowerPoint</vt:lpstr>
      <vt:lpstr>docentes</vt:lpstr>
      <vt:lpstr>Presentación de PowerPoint</vt:lpstr>
      <vt:lpstr>Entidades vinculadas a la universidad</vt:lpstr>
      <vt:lpstr>UNAN</vt:lpstr>
      <vt:lpstr>ACCESIBILIDAD</vt:lpstr>
      <vt:lpstr>Contra las barreras</vt:lpstr>
      <vt:lpstr>ATENCIÓN</vt:lpstr>
      <vt:lpstr>Presentación de PowerPoint</vt:lpstr>
      <vt:lpstr>SI NO PUEDES IR A LA UNAN, LA UNAN VA A TI</vt:lpstr>
      <vt:lpstr>INDICADORES</vt:lpstr>
      <vt:lpstr>Factores de éxito o fracaso</vt:lpstr>
      <vt:lpstr>conclusión</vt:lpstr>
      <vt:lpstr>GRACIAS</vt:lpstr>
    </vt:vector>
  </TitlesOfParts>
  <Company>Patuncho &amp; Peter 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UNAN  LA UNIVERSIDAD UNIVERSAL</dc:title>
  <dc:creator>pedro</dc:creator>
  <cp:lastModifiedBy>Hector Collado</cp:lastModifiedBy>
  <cp:revision>11</cp:revision>
  <dcterms:created xsi:type="dcterms:W3CDTF">2011-03-26T15:42:14Z</dcterms:created>
  <dcterms:modified xsi:type="dcterms:W3CDTF">2011-03-28T03:32:23Z</dcterms:modified>
</cp:coreProperties>
</file>