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1" r:id="rId4"/>
    <p:sldId id="270" r:id="rId5"/>
    <p:sldId id="272" r:id="rId6"/>
    <p:sldId id="288" r:id="rId7"/>
    <p:sldId id="286" r:id="rId8"/>
    <p:sldId id="287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C47F9-2161-461F-99E0-EAA917404BBF}" type="datetimeFigureOut">
              <a:rPr lang="es-NI" smtClean="0"/>
              <a:pPr/>
              <a:t>26/03/2011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85A70-B8C5-4871-AEFE-B83E90F855C6}" type="slidenum">
              <a:rPr lang="es-NI" smtClean="0"/>
              <a:pPr/>
              <a:t>‹Nº›</a:t>
            </a:fld>
            <a:endParaRPr lang="es-N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_XvC0UlxCnWI/SRgNWyA3nBI/AAAAAAAAAYs/unCliYVurzo/s400/discapacidad+ordenadores.gi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142976" y="0"/>
            <a:ext cx="6980153" cy="6858000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715039"/>
          </a:xfrm>
        </p:spPr>
        <p:txBody>
          <a:bodyPr>
            <a:noAutofit/>
          </a:bodyPr>
          <a:lstStyle/>
          <a:p>
            <a:r>
              <a:rPr lang="es-MX" sz="2400" b="1" dirty="0"/>
              <a:t>PRIMER DIPLOMADO SOBRE DISCAPACIDAD </a:t>
            </a:r>
            <a:r>
              <a:rPr lang="es-NI" sz="2400" dirty="0"/>
              <a:t/>
            </a:r>
            <a:br>
              <a:rPr lang="es-NI" sz="2400" dirty="0"/>
            </a:br>
            <a:r>
              <a:rPr lang="es-MX" sz="2400" b="1" dirty="0"/>
              <a:t>BASADO EN EL CURSO DE LA VIDA </a:t>
            </a:r>
            <a:r>
              <a:rPr lang="es-NI" sz="2400" dirty="0"/>
              <a:t/>
            </a:r>
            <a:br>
              <a:rPr lang="es-NI" sz="2400" dirty="0"/>
            </a:br>
            <a:r>
              <a:rPr lang="es-MX" sz="2400" b="1" dirty="0"/>
              <a:t>Y CON ENFASIS EN LA PRIMERA INFANCIA</a:t>
            </a:r>
            <a:r>
              <a:rPr lang="es-NI" sz="2400" dirty="0"/>
              <a:t/>
            </a:r>
            <a:br>
              <a:rPr lang="es-NI" sz="2400" dirty="0"/>
            </a:br>
            <a:r>
              <a:rPr lang="es-MX" sz="2400" b="1" dirty="0"/>
              <a:t> </a:t>
            </a:r>
            <a:r>
              <a:rPr lang="es-NI" sz="2400" dirty="0"/>
              <a:t/>
            </a:r>
            <a:br>
              <a:rPr lang="es-NI" sz="2400" dirty="0"/>
            </a:br>
            <a:r>
              <a:rPr lang="es-MX" sz="2400" b="1" dirty="0"/>
              <a:t>TRABAJO DE FIN DE </a:t>
            </a:r>
            <a:r>
              <a:rPr lang="es-MX" sz="2400" b="1" dirty="0" smtClean="0"/>
              <a:t>CURSO</a:t>
            </a:r>
            <a:br>
              <a:rPr lang="es-MX" sz="2400" b="1" dirty="0" smtClean="0"/>
            </a:br>
            <a:r>
              <a:rPr lang="es-NI" sz="2400" dirty="0"/>
              <a:t/>
            </a:r>
            <a:br>
              <a:rPr lang="es-NI" sz="2400" dirty="0"/>
            </a:br>
            <a:r>
              <a:rPr lang="es-NI" sz="2400" dirty="0" smtClean="0"/>
              <a:t/>
            </a:r>
            <a:br>
              <a:rPr lang="es-NI" sz="2400" dirty="0" smtClean="0"/>
            </a:br>
            <a:r>
              <a:rPr lang="es-NI" sz="2400" dirty="0"/>
              <a:t/>
            </a:r>
            <a:br>
              <a:rPr lang="es-NI" sz="2400" dirty="0"/>
            </a:br>
            <a:r>
              <a:rPr lang="es-NI" sz="2400" dirty="0" smtClean="0"/>
              <a:t/>
            </a:r>
            <a:br>
              <a:rPr lang="es-NI" sz="2400" dirty="0" smtClean="0"/>
            </a:br>
            <a:r>
              <a:rPr lang="es-NI" sz="2400" dirty="0" smtClean="0"/>
              <a:t/>
            </a:r>
            <a:br>
              <a:rPr lang="es-NI" sz="2400" dirty="0" smtClean="0"/>
            </a:br>
            <a:r>
              <a:rPr lang="es-NI" sz="2400" dirty="0" smtClean="0"/>
              <a:t/>
            </a:r>
            <a:br>
              <a:rPr lang="es-NI" sz="2400" dirty="0" smtClean="0"/>
            </a:br>
            <a:r>
              <a:rPr lang="es-MX" sz="1800" dirty="0" smtClean="0"/>
              <a:t>Presentado </a:t>
            </a:r>
            <a:r>
              <a:rPr lang="es-MX" sz="1800" dirty="0"/>
              <a:t>por:</a:t>
            </a:r>
            <a:r>
              <a:rPr lang="es-NI" sz="1800" dirty="0"/>
              <a:t/>
            </a:r>
            <a:br>
              <a:rPr lang="es-NI" sz="1800" dirty="0"/>
            </a:br>
            <a:r>
              <a:rPr lang="es-MX" sz="1800" dirty="0"/>
              <a:t>Dr. José Ángel Fajardo </a:t>
            </a:r>
            <a:r>
              <a:rPr lang="es-MX" sz="1800" dirty="0" err="1"/>
              <a:t>Fajardo</a:t>
            </a:r>
            <a:r>
              <a:rPr lang="es-NI" sz="1800" dirty="0"/>
              <a:t/>
            </a:r>
            <a:br>
              <a:rPr lang="es-NI" sz="1800" dirty="0"/>
            </a:br>
            <a:r>
              <a:rPr lang="es-MX" sz="1800" dirty="0"/>
              <a:t>Dr. Danilo Hernández</a:t>
            </a:r>
            <a:r>
              <a:rPr lang="es-NI" sz="1800" dirty="0"/>
              <a:t/>
            </a:r>
            <a:br>
              <a:rPr lang="es-NI" sz="1800" dirty="0"/>
            </a:br>
            <a:r>
              <a:rPr lang="es-MX" sz="1800" dirty="0"/>
              <a:t>Lic. Rosa Celinda Zamora </a:t>
            </a:r>
            <a:r>
              <a:rPr lang="es-MX" sz="1800" dirty="0" err="1"/>
              <a:t>Bellorín</a:t>
            </a:r>
            <a:r>
              <a:rPr lang="es-NI" sz="1800" dirty="0"/>
              <a:t/>
            </a:r>
            <a:br>
              <a:rPr lang="es-NI" sz="1800" dirty="0"/>
            </a:br>
            <a:r>
              <a:rPr lang="es-MX" sz="1800" dirty="0"/>
              <a:t>Lic. </a:t>
            </a:r>
            <a:r>
              <a:rPr lang="es-MX" sz="1800" dirty="0" err="1"/>
              <a:t>Zabrina</a:t>
            </a:r>
            <a:r>
              <a:rPr lang="es-MX" sz="1800" dirty="0"/>
              <a:t> A. Gutiérrez </a:t>
            </a:r>
            <a:r>
              <a:rPr lang="es-NI" sz="1800" dirty="0"/>
              <a:t/>
            </a:r>
            <a:br>
              <a:rPr lang="es-NI" sz="1800" dirty="0"/>
            </a:br>
            <a:r>
              <a:rPr lang="es-MX" sz="1800" dirty="0"/>
              <a:t>Dra. Margarita Pérez López </a:t>
            </a:r>
            <a:r>
              <a:rPr lang="es-NI" sz="1800" dirty="0"/>
              <a:t/>
            </a:r>
            <a:br>
              <a:rPr lang="es-NI" sz="1800" dirty="0"/>
            </a:br>
            <a:endParaRPr lang="es-NI" sz="1800" dirty="0"/>
          </a:p>
        </p:txBody>
      </p:sp>
      <p:pic>
        <p:nvPicPr>
          <p:cNvPr id="6" name="5 Imagen"/>
          <p:cNvPicPr/>
          <p:nvPr/>
        </p:nvPicPr>
        <p:blipFill>
          <a:blip r:embed="rId3"/>
          <a:srcRect l="-17967" t="-594" r="-17967" b="-594"/>
          <a:stretch>
            <a:fillRect/>
          </a:stretch>
        </p:blipFill>
        <p:spPr bwMode="auto">
          <a:xfrm>
            <a:off x="3500430" y="2285992"/>
            <a:ext cx="221457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image004445"/>
          <p:cNvPicPr>
            <a:picLocks noChangeAspect="1" noChangeArrowheads="1"/>
          </p:cNvPicPr>
          <p:nvPr/>
        </p:nvPicPr>
        <p:blipFill>
          <a:blip r:embed="rId2"/>
          <a:srcRect l="8333" r="21667"/>
          <a:stretch>
            <a:fillRect/>
          </a:stretch>
        </p:blipFill>
        <p:spPr bwMode="auto">
          <a:xfrm>
            <a:off x="76200" y="0"/>
            <a:ext cx="6400800" cy="6858000"/>
          </a:xfrm>
          <a:prstGeom prst="rect">
            <a:avLst/>
          </a:prstGeom>
          <a:noFill/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781800" y="2057400"/>
            <a:ext cx="208915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"Loco" 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es quien no procura ser feliz con lo que </a:t>
            </a:r>
            <a:r>
              <a:rPr lang="es-MX" sz="2800" b="1" dirty="0" err="1">
                <a:solidFill>
                  <a:srgbClr val="FF0000"/>
                </a:solidFill>
              </a:rPr>
              <a:t>poseé</a:t>
            </a:r>
            <a:r>
              <a:rPr lang="es-MX" sz="2800" b="1" dirty="0">
                <a:solidFill>
                  <a:srgbClr val="FF0000"/>
                </a:solidFill>
              </a:rPr>
              <a:t>.</a:t>
            </a:r>
            <a:br>
              <a:rPr lang="es-MX" sz="2800" b="1" dirty="0">
                <a:solidFill>
                  <a:srgbClr val="FF0000"/>
                </a:solidFill>
              </a:rPr>
            </a:br>
            <a:endParaRPr lang="es-MX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8" descr="karima ADEBIBE 62800x600 byn"/>
          <p:cNvPicPr>
            <a:picLocks noChangeAspect="1" noChangeArrowheads="1"/>
          </p:cNvPicPr>
          <p:nvPr/>
        </p:nvPicPr>
        <p:blipFill>
          <a:blip r:embed="rId2"/>
          <a:srcRect l="7317" r="35773"/>
          <a:stretch>
            <a:fillRect/>
          </a:stretch>
        </p:blipFill>
        <p:spPr bwMode="auto">
          <a:xfrm>
            <a:off x="3883025" y="0"/>
            <a:ext cx="5260975" cy="6934200"/>
          </a:xfrm>
          <a:prstGeom prst="rect">
            <a:avLst/>
          </a:prstGeom>
          <a:noFill/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3400" y="914400"/>
            <a:ext cx="295275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"Ciego" 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es aquel que no ve su próximo morir de frío, de hambre, de miseria...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Porque sólo tiene ojos para sus míseros problemas 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y pequeños dolores...</a:t>
            </a:r>
          </a:p>
        </p:txBody>
      </p:sp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5" name="Picture 11" descr="XY SALMA FACE ByW"/>
          <p:cNvPicPr>
            <a:picLocks noChangeAspect="1" noChangeArrowheads="1"/>
          </p:cNvPicPr>
          <p:nvPr/>
        </p:nvPicPr>
        <p:blipFill>
          <a:blip r:embed="rId2"/>
          <a:srcRect r="45313"/>
          <a:stretch>
            <a:fillRect/>
          </a:stretch>
        </p:blipFill>
        <p:spPr bwMode="auto">
          <a:xfrm>
            <a:off x="4143375" y="0"/>
            <a:ext cx="5000625" cy="6858000"/>
          </a:xfrm>
          <a:prstGeom prst="rect">
            <a:avLst/>
          </a:prstGeom>
          <a:noFill/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42910" y="785794"/>
            <a:ext cx="321786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"Sordo"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es aquel que no tiene tiempo de oír un desahogo de un amigo, o un llamado de un hermano. 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Pues está siempre apresado en el trabajo y no quiere gastar su tiempo y dinero en cosas “vanas”...</a:t>
            </a:r>
          </a:p>
        </p:txBody>
      </p:sp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600200" y="1371600"/>
            <a:ext cx="2843213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"Mudo"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es aquel que no consigue decir lo que siente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y se esconde detrás de la máscara de la hipocresía...</a:t>
            </a:r>
            <a:br>
              <a:rPr lang="es-MX" sz="2800" b="1" dirty="0">
                <a:solidFill>
                  <a:srgbClr val="FF0000"/>
                </a:solidFill>
              </a:rPr>
            </a:br>
            <a:endParaRPr lang="es-MX" sz="2800" b="1" dirty="0">
              <a:solidFill>
                <a:srgbClr val="FF0000"/>
              </a:solidFill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6669088"/>
            <a:ext cx="9144000" cy="1889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NI"/>
          </a:p>
        </p:txBody>
      </p:sp>
      <p:pic>
        <p:nvPicPr>
          <p:cNvPr id="12297" name="Picture 9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1538" y="0"/>
            <a:ext cx="4462462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NI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019800" y="1371600"/>
            <a:ext cx="2303463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"Paralítico"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es quien no consigue caminar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en dirección de aquellos que necesitan de su ayuda...</a:t>
            </a:r>
          </a:p>
        </p:txBody>
      </p:sp>
      <p:pic>
        <p:nvPicPr>
          <p:cNvPr id="17417" name="Picture 9" descr="image006667"/>
          <p:cNvPicPr>
            <a:picLocks noChangeAspect="1" noChangeArrowheads="1"/>
          </p:cNvPicPr>
          <p:nvPr/>
        </p:nvPicPr>
        <p:blipFill>
          <a:blip r:embed="rId2"/>
          <a:srcRect r="45000"/>
          <a:stretch>
            <a:fillRect/>
          </a:stretch>
        </p:blipFill>
        <p:spPr bwMode="auto">
          <a:xfrm>
            <a:off x="0" y="0"/>
            <a:ext cx="50292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209800" y="3260725"/>
            <a:ext cx="487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s-MX" sz="4000" b="1">
              <a:solidFill>
                <a:srgbClr val="4D4D4D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105400" y="2209800"/>
            <a:ext cx="3581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"Diabético"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es quien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no consigue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ser dulce... </a:t>
            </a:r>
          </a:p>
        </p:txBody>
      </p:sp>
      <p:pic>
        <p:nvPicPr>
          <p:cNvPr id="16393" name="Picture 9" descr="Young man s face uid by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33925" cy="7086600"/>
          </a:xfrm>
          <a:prstGeom prst="rect">
            <a:avLst/>
          </a:prstGeom>
          <a:noFill/>
        </p:spPr>
      </p:pic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096000" y="2057400"/>
            <a:ext cx="183515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“Enano"</a:t>
            </a:r>
          </a:p>
          <a:p>
            <a:pPr algn="ctr"/>
            <a:r>
              <a:rPr lang="es-MX" sz="2800" b="1" dirty="0">
                <a:solidFill>
                  <a:srgbClr val="FF0000"/>
                </a:solidFill>
              </a:rPr>
              <a:t>es quien no sabe dejar crecer el amor...</a:t>
            </a:r>
          </a:p>
        </p:txBody>
      </p:sp>
      <p:pic>
        <p:nvPicPr>
          <p:cNvPr id="23561" name="Picture 9" descr="Woman with a headache uid 1 by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13" y="-76200"/>
            <a:ext cx="4735513" cy="7086600"/>
          </a:xfrm>
          <a:prstGeom prst="rect">
            <a:avLst/>
          </a:prstGeom>
          <a:noFill/>
        </p:spPr>
      </p:pic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image0022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2925"/>
          </a:xfrm>
          <a:prstGeom prst="rect">
            <a:avLst/>
          </a:prstGeom>
          <a:noFill/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28600" y="762000"/>
            <a:ext cx="270033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Y, finalmente, la peor de las deficiencias 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es ser miserable, </a:t>
            </a:r>
            <a:br>
              <a:rPr lang="es-MX" sz="2800" dirty="0">
                <a:solidFill>
                  <a:schemeClr val="bg1"/>
                </a:solidFill>
              </a:rPr>
            </a:br>
            <a:r>
              <a:rPr lang="es-MX" sz="2800" dirty="0">
                <a:solidFill>
                  <a:schemeClr val="bg1"/>
                </a:solidFill>
              </a:rPr>
              <a:t>pues “miserables" 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son todos aquellos que no consiguen hablar con Dios...</a:t>
            </a:r>
            <a:endParaRPr lang="es-MX" sz="2800" dirty="0"/>
          </a:p>
        </p:txBody>
      </p:sp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124200" y="2133600"/>
            <a:ext cx="32004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La amistad</a:t>
            </a:r>
          </a:p>
          <a:p>
            <a:pPr algn="ctr">
              <a:spcBef>
                <a:spcPct val="50000"/>
              </a:spcBef>
            </a:pPr>
            <a:r>
              <a:rPr lang="es-MX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es un amor</a:t>
            </a:r>
          </a:p>
          <a:p>
            <a:pPr algn="ctr">
              <a:spcBef>
                <a:spcPct val="50000"/>
              </a:spcBef>
            </a:pPr>
            <a:r>
              <a:rPr lang="es-MX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que</a:t>
            </a:r>
          </a:p>
          <a:p>
            <a:pPr algn="ctr">
              <a:spcBef>
                <a:spcPct val="50000"/>
              </a:spcBef>
            </a:pPr>
            <a:r>
              <a:rPr lang="es-MX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nunca muere...</a:t>
            </a:r>
          </a:p>
        </p:txBody>
      </p:sp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35600" y="4724400"/>
            <a:ext cx="338455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59AB45F-ED3C-4045-A311-47980B8F8EB0}" type="datetime5">
              <a:rPr lang="es-ES" sz="2800" b="1">
                <a:solidFill>
                  <a:srgbClr val="D60093"/>
                </a:solidFill>
              </a:rPr>
              <a:pPr/>
              <a:t>26-mar-11</a:t>
            </a:fld>
            <a:r>
              <a:rPr lang="es-ES" sz="2800" b="1">
                <a:solidFill>
                  <a:srgbClr val="D60093"/>
                </a:solidFill>
              </a:rPr>
              <a:t/>
            </a:r>
            <a:br>
              <a:rPr lang="es-ES" sz="2800" b="1">
                <a:solidFill>
                  <a:srgbClr val="D60093"/>
                </a:solidFill>
              </a:rPr>
            </a:br>
            <a:fld id="{99B0CF73-4947-4D42-9F6E-9018E0ACF34C}" type="datetime10">
              <a:rPr lang="es-ES" sz="2800" b="1">
                <a:solidFill>
                  <a:srgbClr val="D60093"/>
                </a:solidFill>
              </a:rPr>
              <a:pPr/>
              <a:t>11:32</a:t>
            </a:fld>
            <a:endParaRPr lang="es-ES" sz="2800" b="1">
              <a:solidFill>
                <a:srgbClr val="D60093"/>
              </a:solidFill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 rot="10800000" flipV="1">
            <a:off x="682625" y="0"/>
            <a:ext cx="91487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UY" sz="32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¡ Te deseo que tengas un excelente día !</a:t>
            </a:r>
          </a:p>
        </p:txBody>
      </p:sp>
    </p:spTree>
  </p:cSld>
  <p:clrMapOvr>
    <a:masterClrMapping/>
  </p:clrMapOvr>
  <p:transition advTm="1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3.bp.blogspot.com/_SUEKxCk7FzM/R1QpOAqg0RI/AAAAAAAAAM8/GNZgUPp7OQ4/s1600-R/discapacidad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285984" y="0"/>
            <a:ext cx="5148648" cy="6858000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PRIMER DIPLOMADO SOBRE DISCAPACIDAD  BASADO EN EL CURSO DE LA VIDA 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Y CON ENFASIS EN LA PRIMERA INFANCIA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 TRABAJO DE FIN DE CURSO</a:t>
            </a:r>
            <a:endParaRPr lang="es-NI" sz="1800" dirty="0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El Departamento de Medicina </a:t>
            </a:r>
            <a:r>
              <a:rPr lang="es-ES" dirty="0" smtClean="0"/>
              <a:t>Preventiva, </a:t>
            </a:r>
            <a:r>
              <a:rPr lang="es-ES" dirty="0"/>
              <a:t>tiene como </a:t>
            </a:r>
            <a:r>
              <a:rPr lang="es-ES" b="1" dirty="0"/>
              <a:t>MISION</a:t>
            </a:r>
            <a:r>
              <a:rPr lang="es-ES" dirty="0"/>
              <a:t> contribuir a la formación de profesionales de la salud en grado y post grado,  por medio de la implementación de planes y </a:t>
            </a:r>
            <a:r>
              <a:rPr lang="es-ES" b="1" dirty="0">
                <a:solidFill>
                  <a:srgbClr val="FF0000"/>
                </a:solidFill>
              </a:rPr>
              <a:t>programas integrales de estudios </a:t>
            </a:r>
            <a:r>
              <a:rPr lang="es-ES" dirty="0"/>
              <a:t>que contemplan componentes asistenciales, docentes, administrativos y de investigación, desde la perspectiva de la promoción y prevención de la salud de la población, e implementa proyectos de investigación y de extensión social, con un alto grado humanístico, justicia social, con sentido ético, competencia científica, responsabilidad y </a:t>
            </a:r>
            <a:r>
              <a:rPr lang="es-ES" b="1" dirty="0">
                <a:solidFill>
                  <a:srgbClr val="FF0000"/>
                </a:solidFill>
              </a:rPr>
              <a:t>comprometidos con la sociedad </a:t>
            </a:r>
            <a:r>
              <a:rPr lang="es-ES" dirty="0"/>
              <a:t>y la preservación del medio ambiente. </a:t>
            </a:r>
            <a:endParaRPr lang="es-NI" dirty="0"/>
          </a:p>
          <a:p>
            <a:endParaRPr lang="es-ES" dirty="0" smtClean="0"/>
          </a:p>
          <a:p>
            <a:r>
              <a:rPr lang="es-ES" dirty="0" smtClean="0"/>
              <a:t>En este  contexto </a:t>
            </a:r>
            <a:r>
              <a:rPr lang="es-ES" dirty="0"/>
              <a:t>se propone la incorporación del tema de la discapacidad en las </a:t>
            </a:r>
            <a:r>
              <a:rPr lang="es-ES" dirty="0" smtClean="0"/>
              <a:t>asignaturas:</a:t>
            </a:r>
            <a:endParaRPr lang="es-NI" dirty="0"/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Salud </a:t>
            </a:r>
            <a:r>
              <a:rPr lang="es-ES" dirty="0"/>
              <a:t>y Sociedad</a:t>
            </a:r>
            <a:endParaRPr lang="es-NI" dirty="0"/>
          </a:p>
          <a:p>
            <a:pPr lvl="0"/>
            <a:r>
              <a:rPr lang="es-ES" dirty="0"/>
              <a:t>Seminario de Formación Integral</a:t>
            </a:r>
            <a:endParaRPr lang="es-NI" dirty="0"/>
          </a:p>
          <a:p>
            <a:pPr lvl="0"/>
            <a:r>
              <a:rPr lang="es-ES" dirty="0" smtClean="0"/>
              <a:t>Salud </a:t>
            </a:r>
            <a:r>
              <a:rPr lang="es-ES" dirty="0" smtClean="0"/>
              <a:t>Ocupacional</a:t>
            </a:r>
            <a:r>
              <a:rPr lang="es-ES" dirty="0"/>
              <a:t> </a:t>
            </a:r>
            <a:endParaRPr lang="es-NI" dirty="0"/>
          </a:p>
          <a:p>
            <a:endParaRPr lang="es-N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658196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328"/>
                <a:gridCol w="3306973"/>
                <a:gridCol w="2029279"/>
                <a:gridCol w="17436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Asignatura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Unidad 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Tiempo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docente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Forma Organizativa de enseñanza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endParaRPr lang="es-MX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MX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MX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Salud y Sociedad – 1er año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IV. Estado de salud y desarrollo socioeconómico en Centroamérica y en particular Nicaragua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De 8 horas,  2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son de Discapacidad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Conferencia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VI. Participación Social en salud en América Latina y particularmente Nicaragua. </a:t>
                      </a:r>
                      <a:endParaRPr lang="es-NI" sz="16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De 2 horas,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1 es de Discapacidad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Conferencia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Seminario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de Formación Integral – 2do año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I. Concepto y evolución histórica de los derechos humanos</a:t>
                      </a:r>
                      <a:endParaRPr lang="es-NI" sz="16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De 3 horas, 1 es de Discapacidad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Seminario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Salud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Ocupacional – 4to año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latin typeface="Arial"/>
                          <a:ea typeface="Calibri"/>
                          <a:cs typeface="Times New Roman"/>
                        </a:rPr>
                        <a:t>V. Evaluación de la Discapacidad</a:t>
                      </a:r>
                      <a:endParaRPr lang="es-NI" sz="1600" dirty="0" smtClean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NI" sz="1600" dirty="0" smtClean="0">
                          <a:latin typeface="Arial"/>
                          <a:ea typeface="Calibri"/>
                          <a:cs typeface="Times New Roman"/>
                        </a:rPr>
                        <a:t>Rehabilitación Ocupacional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latin typeface="Arial"/>
                          <a:ea typeface="Calibri"/>
                          <a:cs typeface="Times New Roman"/>
                        </a:rPr>
                        <a:t>Higiene y Seguridad Ocupacional</a:t>
                      </a:r>
                      <a:endParaRPr lang="es-NI" sz="1600" dirty="0" smtClean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De 4 horas,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4 son de Discapacidad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Conferencia</a:t>
                      </a:r>
                    </a:p>
                    <a:p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2 Seminario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1800" b="1" dirty="0" smtClean="0"/>
              <a:t>PRIMER DIPLOMADO SOBRE DISCAPACIDAD  BASADO EN EL CURSO DE LA VIDA 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Y CON ENFASIS EN LA PRIMERA INFANCIA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 TRABAJO DE FIN DE CURSO</a:t>
            </a:r>
            <a:endParaRPr lang="es-NI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2" y="928670"/>
          <a:ext cx="9144000" cy="5845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44"/>
                <a:gridCol w="1285884"/>
                <a:gridCol w="3071866"/>
                <a:gridCol w="36433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Asignatura</a:t>
                      </a:r>
                      <a:endParaRPr lang="es-NI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Unidad </a:t>
                      </a:r>
                      <a:endParaRPr lang="es-NI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Sumario</a:t>
                      </a:r>
                      <a:endParaRPr lang="es-NI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Objetivos</a:t>
                      </a:r>
                      <a:endParaRPr lang="es-NI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endParaRPr lang="es-MX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MX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MX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s-MX" sz="1400" dirty="0" smtClean="0">
                          <a:latin typeface="Arial" pitchFamily="34" charset="0"/>
                          <a:cs typeface="Arial" pitchFamily="34" charset="0"/>
                        </a:rPr>
                        <a:t>Salud y Sociedad – 1er año</a:t>
                      </a:r>
                      <a:endParaRPr lang="es-NI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IV. Estado de salud y desarrollo </a:t>
                      </a:r>
                      <a:r>
                        <a:rPr lang="es-MX" sz="1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socioeconó</a:t>
                      </a:r>
                      <a:r>
                        <a:rPr lang="es-MX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-mico en </a:t>
                      </a:r>
                      <a:r>
                        <a:rPr lang="es-MX" sz="1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Centroaméri-ca</a:t>
                      </a:r>
                      <a:r>
                        <a:rPr lang="es-MX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y en particular Nicaragua</a:t>
                      </a:r>
                      <a:endParaRPr lang="es-NI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Problemas de  salud en 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_tradnl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Nic</a:t>
                      </a: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género, grupos </a:t>
                      </a:r>
                      <a:r>
                        <a:rPr lang="es-ES_tradnl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etáreo</a:t>
                      </a: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y  regiones más  afectadas.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endParaRPr lang="es-ES_tradnl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_tradnl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Situación actual  de la 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_tradnl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Discapacidad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AutoNum type="arabicPeriod"/>
                        <a:defRPr/>
                      </a:pPr>
                      <a:endParaRPr lang="es-ES_tradnl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Tipos de  intervenciones en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salud.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AutoNum type="arabicPeriod"/>
                        <a:defRPr/>
                      </a:pPr>
                      <a:endParaRPr lang="es-ES_tradnl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Principales Intervenciones en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salud en Nicaragua.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Sintetizar los problemas prioritarios de 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salud en </a:t>
                      </a:r>
                      <a:r>
                        <a:rPr lang="es-ES_tradnl" sz="1400" dirty="0" err="1" smtClean="0">
                          <a:latin typeface="Arial" pitchFamily="34" charset="0"/>
                          <a:cs typeface="Arial" pitchFamily="34" charset="0"/>
                        </a:rPr>
                        <a:t>Nic</a:t>
                      </a: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. indicando zonas o grupos 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poblacionales en  situación de mayor 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desventaja.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AutoNum type="arabicPeriod"/>
                      </a:pPr>
                      <a:endParaRPr lang="es-ES_tradnl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Caracterizar la discapacidad según 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prevalencia  y variables demográficas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AutoNum type="arabicPeriod"/>
                      </a:pPr>
                      <a:endParaRPr lang="es-ES_tradnl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Conocer los diferentes tipos de 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intervenciones que  pueden realizarse para 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incidir en los problemas de  salud a nivel 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general y en Nicaragua a nivel  particular.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AutoNum type="arabicPeriod"/>
                      </a:pPr>
                      <a:endParaRPr lang="es-ES_tradnl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Citar  algunas intervenciones priorizadas en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err="1" smtClean="0">
                          <a:latin typeface="Arial" pitchFamily="34" charset="0"/>
                          <a:cs typeface="Arial" pitchFamily="34" charset="0"/>
                        </a:rPr>
                        <a:t>Nic</a:t>
                      </a: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. para mejorar el  estado de  salud del</a:t>
                      </a:r>
                    </a:p>
                    <a:p>
                      <a:pPr marL="457200" indent="-457200" eaLnBrk="1" hangingPunct="1">
                        <a:lnSpc>
                          <a:spcPct val="80000"/>
                        </a:lnSpc>
                        <a:buFont typeface="Wingdings" pitchFamily="2" charset="2"/>
                        <a:buNone/>
                      </a:pPr>
                      <a:r>
                        <a:rPr lang="es-ES_tradnl" sz="1400" dirty="0" smtClean="0">
                          <a:latin typeface="Arial" pitchFamily="34" charset="0"/>
                          <a:cs typeface="Arial" pitchFamily="34" charset="0"/>
                        </a:rPr>
                        <a:t>Binomio Madre-Niño/a.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VI. Participación Social en salud en América Latina y particular-mente Nicaragua. </a:t>
                      </a:r>
                      <a:endParaRPr lang="es-NI" sz="1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Participación social en salud en LA  y  principalmente en Nicaragua. 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Concepto de participación social en salud. </a:t>
                      </a:r>
                      <a:r>
                        <a:rPr lang="es-ES" sz="140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Def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de com. y</a:t>
                      </a:r>
                      <a:r>
                        <a:rPr lang="es-ES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m</a:t>
                      </a: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unicipio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Experiencia de participación social en salud en los SILAIS de Nicaragua. </a:t>
                      </a: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endParaRPr lang="es-E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indent="-638175" algn="l" defTabSz="914400" rtl="0" eaLnBrk="1" fontAlgn="auto" latinLnBrk="0" hangingPunct="1">
                        <a:spcAft>
                          <a:spcPts val="0"/>
                        </a:spcAft>
                        <a:buClr>
                          <a:schemeClr val="accent4">
                            <a:lumMod val="75000"/>
                          </a:schemeClr>
                        </a:buClr>
                        <a:buSzPct val="100000"/>
                        <a:buFont typeface="+mj-lt"/>
                        <a:buNone/>
                        <a:defRPr/>
                      </a:pPr>
                      <a:r>
                        <a:rPr lang="es-ES" sz="14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Rehabilitación basada en la comunidad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Tx/>
                      </a:pPr>
                      <a:r>
                        <a:rPr lang="es-ES" sz="1400" b="0" dirty="0" smtClean="0">
                          <a:latin typeface="Arial" pitchFamily="34" charset="0"/>
                          <a:cs typeface="Arial" pitchFamily="34" charset="0"/>
                        </a:rPr>
                        <a:t>Conocer la participación social en salud en LA y Nicaragua.</a:t>
                      </a:r>
                      <a:endParaRPr lang="es-NI" sz="14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ClrTx/>
                      </a:pPr>
                      <a:endParaRPr lang="es-ES" sz="14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ClrTx/>
                      </a:pPr>
                      <a:r>
                        <a:rPr lang="es-ES" sz="1400" b="0" dirty="0" smtClean="0">
                          <a:latin typeface="Arial" pitchFamily="34" charset="0"/>
                          <a:cs typeface="Arial" pitchFamily="34" charset="0"/>
                        </a:rPr>
                        <a:t>Definir  que es participación social en salud</a:t>
                      </a:r>
                      <a:endParaRPr lang="es-NI" sz="14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ClrTx/>
                      </a:pPr>
                      <a:r>
                        <a:rPr lang="es-ES" sz="1400" b="0" dirty="0" smtClean="0">
                          <a:latin typeface="Arial" pitchFamily="34" charset="0"/>
                          <a:cs typeface="Arial" pitchFamily="34" charset="0"/>
                        </a:rPr>
                        <a:t>definir que es comunidad y  municipio.</a:t>
                      </a:r>
                      <a:endParaRPr lang="es-NI" sz="14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ClrTx/>
                      </a:pPr>
                      <a:endParaRPr lang="es-ES" sz="14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ClrTx/>
                      </a:pPr>
                      <a:r>
                        <a:rPr lang="es-ES" sz="1400" b="0" dirty="0" smtClean="0">
                          <a:latin typeface="Arial" pitchFamily="34" charset="0"/>
                          <a:cs typeface="Arial" pitchFamily="34" charset="0"/>
                        </a:rPr>
                        <a:t>Referir las  experiencias de participación social en salud en Nicaragua</a:t>
                      </a:r>
                    </a:p>
                    <a:p>
                      <a:pPr>
                        <a:buClrTx/>
                      </a:pPr>
                      <a:endParaRPr lang="es-ES" sz="14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ClrTx/>
                      </a:pPr>
                      <a:r>
                        <a:rPr lang="es-ES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Reconocer la importancia de la rehabilitación basada en la comunidad</a:t>
                      </a:r>
                      <a:endParaRPr lang="es-NI" sz="14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PRIMER DIPLOMADO SOBRE DISCAPACIDAD  BASADO EN EL CURSO DE LA VIDA 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Y CON ENFASIS EN LA PRIMERA INFANCIA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 TRABAJO DE FIN DE CURSO</a:t>
            </a:r>
            <a:endParaRPr lang="es-NI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1" cy="570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424146"/>
                <a:gridCol w="2779786"/>
                <a:gridCol w="3511309"/>
              </a:tblGrid>
              <a:tr h="7391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Asignatura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Unidad 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Sumario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Objetivos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Seminario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de Formación Integral – 2do año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I. Concepto y evolución histórica de los derechos humanos</a:t>
                      </a:r>
                      <a:endParaRPr lang="es-NI" sz="16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Concepto y evolución de los derechos humanos.</a:t>
                      </a:r>
                    </a:p>
                    <a:p>
                      <a:pPr marL="0" lvl="0" algn="l" defTabSz="914400" rtl="0" eaLnBrk="1" latinLnBrk="0" hangingPunct="1"/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1" algn="l" defTabSz="914400" rtl="0" eaLnBrk="1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Concepto de  derechos humanos.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1" algn="l" defTabSz="9144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1" algn="l" defTabSz="914400" rtl="0" eaLnBrk="1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Características de los derechos humanos.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1" algn="l" defTabSz="9144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1" algn="l" defTabSz="914400" rtl="0" eaLnBrk="1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Evolución histórica de los derechos humanos.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Antigua carta magna 1215 hasta la declaración universal de los derechos humanos 1948.</a:t>
                      </a:r>
                    </a:p>
                    <a:p>
                      <a:pPr marL="0" algn="l" defTabSz="914400" rtl="0" eaLnBrk="1" latinLnBrk="0" hangingPunct="1"/>
                      <a:endParaRPr lang="es-ES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MX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Derechos</a:t>
                      </a:r>
                      <a:r>
                        <a:rPr lang="es-MX" sz="1600" b="1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Humanos en las personas con discapacidad</a:t>
                      </a:r>
                      <a:endParaRPr lang="es-NI" sz="1600" b="1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defRPr/>
                      </a:pPr>
                      <a:r>
                        <a:rPr lang="es-CR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Que  el estudiantado:</a:t>
                      </a:r>
                    </a:p>
                    <a:p>
                      <a:pPr marL="0" algn="l" defTabSz="914400" rtl="0" eaLnBrk="1" latinLnBrk="0" hangingPunct="1">
                        <a:defRPr/>
                      </a:pP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>
                        <a:defRPr/>
                      </a:pPr>
                      <a:r>
                        <a:rPr lang="es-CR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Analicen  las características y  la importancia de la evolución histórica de los derechos humanos.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>
                        <a:defRPr/>
                      </a:pPr>
                      <a:endParaRPr lang="es-CR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>
                        <a:defRPr/>
                      </a:pPr>
                      <a:r>
                        <a:rPr lang="es-CR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 apropien de la existencia de los Derechos Humanos en la vida cotidiana.</a:t>
                      </a:r>
                    </a:p>
                    <a:p>
                      <a:pPr marL="0" algn="l" defTabSz="914400" rtl="0" eaLnBrk="1" latinLnBrk="0" hangingPunct="1">
                        <a:defRPr/>
                      </a:pPr>
                      <a:endParaRPr lang="es-CR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>
                        <a:defRPr/>
                      </a:pPr>
                      <a:r>
                        <a:rPr lang="es-CR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Reconozcan la igualdad de los Derechos Humanos en las personas con discapacidad.</a:t>
                      </a:r>
                      <a:endParaRPr lang="es-NI" sz="1600" b="1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PRIMER DIPLOMADO SOBRE DISCAPACIDAD  BASADO EN EL CURSO DE LA VIDA 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Y CON ENFASIS EN LA PRIMERA INFANCIA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 TRABAJO DE FIN DE CURSO</a:t>
            </a:r>
            <a:endParaRPr lang="es-NI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1" cy="497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424146"/>
                <a:gridCol w="2779786"/>
                <a:gridCol w="3511309"/>
              </a:tblGrid>
              <a:tr h="73916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Asignatura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Unidad 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Sumario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Objetivos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Salud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Ocupacional – 4to año</a:t>
                      </a:r>
                      <a:endParaRPr lang="es-NI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NI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V. Rehabilita-</a:t>
                      </a:r>
                      <a:r>
                        <a:rPr lang="es-NI" sz="16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ción</a:t>
                      </a:r>
                      <a:r>
                        <a:rPr lang="es-NI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Introducción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endParaRPr lang="es-MX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es-MX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Conceptos básicos de discapacidad 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 rehabilitación profesional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endParaRPr lang="es-MX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Objetivos de la rehabilitación profesional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endParaRPr lang="es-MX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Etapas del proceso de rehabilitación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endParaRPr lang="es-MX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Ejercicios prácticos de aplicación de los principios de estimulación y de las etapas de la rehabilitación profesional.</a:t>
                      </a:r>
                      <a:endParaRPr lang="es-NI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Conocer los conceptos básicos y </a:t>
                      </a:r>
                      <a:r>
                        <a:rPr lang="es-MX" sz="16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fines de la discapacidad y 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las etapas de la rehabilitación profesional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endParaRPr lang="es-MX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Diferenciar las etapas de la rehabilitación profesional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endParaRPr lang="es-MX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Distinguir en qué áreas se aplica la rehabilitación profesional </a:t>
                      </a:r>
                      <a:endParaRPr lang="es-NI" sz="16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es-MX" sz="1800" b="1" dirty="0" smtClean="0"/>
              <a:t>PRIMER DIPLOMADO SOBRE DISCAPACIDAD  BASADO EN EL CURSO DE LA VIDA 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Y CON ENFASIS EN LA PRIMERA INFANCIA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 TRABAJO DE FIN DE CURSO</a:t>
            </a:r>
            <a:endParaRPr lang="es-NI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43577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NI" sz="2400" b="1" dirty="0" smtClean="0"/>
              <a:t>ACCIONES A REALIZAR EN  LA UNIVERSIDAD</a:t>
            </a:r>
          </a:p>
          <a:p>
            <a:r>
              <a:rPr lang="es-NI" sz="2400" b="1" dirty="0" smtClean="0"/>
              <a:t>Elaborar </a:t>
            </a:r>
            <a:r>
              <a:rPr lang="es-NI" sz="2400" b="1" dirty="0" smtClean="0"/>
              <a:t>un diagnóstico </a:t>
            </a:r>
            <a:r>
              <a:rPr lang="es-NI" sz="2400" dirty="0" smtClean="0"/>
              <a:t>de </a:t>
            </a:r>
            <a:r>
              <a:rPr lang="es-NI" sz="2400" dirty="0" smtClean="0"/>
              <a:t>las instalaciones universitarias.  A </a:t>
            </a:r>
            <a:r>
              <a:rPr lang="es-NI" sz="2400" dirty="0" smtClean="0"/>
              <a:t>partir del diagnóstico </a:t>
            </a:r>
            <a:r>
              <a:rPr lang="es-NI" sz="2400" dirty="0" smtClean="0"/>
              <a:t>y proponer modificaciones </a:t>
            </a:r>
            <a:r>
              <a:rPr lang="es-NI" sz="2400" dirty="0" smtClean="0"/>
              <a:t>en los edificios </a:t>
            </a:r>
            <a:r>
              <a:rPr lang="es-NI" sz="2400" dirty="0" smtClean="0"/>
              <a:t>e instalaciones. </a:t>
            </a:r>
          </a:p>
          <a:p>
            <a:pPr>
              <a:buNone/>
            </a:pPr>
            <a:endParaRPr lang="es-NI" sz="2400" dirty="0" smtClean="0"/>
          </a:p>
          <a:p>
            <a:r>
              <a:rPr lang="es-NI" sz="2400" b="1" dirty="0" smtClean="0"/>
              <a:t>Censo </a:t>
            </a:r>
            <a:r>
              <a:rPr lang="es-NI" sz="2400" b="1" dirty="0" smtClean="0"/>
              <a:t>de </a:t>
            </a:r>
            <a:r>
              <a:rPr lang="es-NI" sz="2400" b="1" dirty="0" smtClean="0"/>
              <a:t>recursos </a:t>
            </a:r>
            <a:r>
              <a:rPr lang="es-NI" sz="2400" dirty="0" smtClean="0"/>
              <a:t>docentes, administrativos y estudiantes, </a:t>
            </a:r>
            <a:r>
              <a:rPr lang="es-NI" sz="2400" dirty="0" smtClean="0"/>
              <a:t>con </a:t>
            </a:r>
            <a:r>
              <a:rPr lang="es-NI" sz="2400" dirty="0" smtClean="0"/>
              <a:t> el fin de conocer las características de éstos y su experiencia </a:t>
            </a:r>
            <a:r>
              <a:rPr lang="es-NI" sz="2400" dirty="0" smtClean="0"/>
              <a:t>en el trato </a:t>
            </a:r>
            <a:r>
              <a:rPr lang="es-NI" sz="2400" dirty="0" smtClean="0"/>
              <a:t> a personas con necesidades </a:t>
            </a:r>
            <a:r>
              <a:rPr lang="es-NI" sz="2400" dirty="0" smtClean="0"/>
              <a:t>educativas </a:t>
            </a:r>
            <a:r>
              <a:rPr lang="es-NI" sz="2400" dirty="0" smtClean="0"/>
              <a:t>especiales.  Considerar al recurso que tiene familiares con alguna discapacidad </a:t>
            </a:r>
            <a:r>
              <a:rPr lang="es-NI" sz="2400" dirty="0" smtClean="0"/>
              <a:t>y, </a:t>
            </a:r>
            <a:r>
              <a:rPr lang="es-NI" sz="2400" dirty="0" smtClean="0"/>
              <a:t>que han desarrollado </a:t>
            </a:r>
            <a:r>
              <a:rPr lang="es-NI" sz="2400" dirty="0" smtClean="0"/>
              <a:t>estrategias </a:t>
            </a:r>
            <a:r>
              <a:rPr lang="es-NI" sz="2400" dirty="0" smtClean="0"/>
              <a:t>para  la </a:t>
            </a:r>
            <a:r>
              <a:rPr lang="es-NI" sz="2400" dirty="0" smtClean="0"/>
              <a:t>resolución de </a:t>
            </a:r>
            <a:r>
              <a:rPr lang="es-NI" sz="2400" dirty="0" smtClean="0"/>
              <a:t>dificultades cotidianas.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1800" b="1" dirty="0" smtClean="0"/>
              <a:t>PRIMER DIPLOMADO SOBRE DISCAPACIDAD  BASADO EN EL CURSO DE LA VIDA 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Y CON ENFASIS EN LA PRIMERA INFANCIA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 TRABAJO DE FIN DE CURSO</a:t>
            </a:r>
            <a:endParaRPr lang="es-NI" sz="1800" dirty="0"/>
          </a:p>
        </p:txBody>
      </p:sp>
      <p:sp>
        <p:nvSpPr>
          <p:cNvPr id="5" name="4 Rectángulo"/>
          <p:cNvSpPr/>
          <p:nvPr/>
        </p:nvSpPr>
        <p:spPr>
          <a:xfrm>
            <a:off x="642910" y="1643050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ESTRATEGIAS EXTRACURRICULARES QUE PUEDE IMPULSAR LA FACULTAD COMO PARTE DE LA EXTENSION SOCIAL.</a:t>
            </a:r>
            <a:endParaRPr lang="es-N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429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NI" sz="2400" b="1" dirty="0" smtClean="0"/>
              <a:t>ACCIONES A REALIZAR EN  LA UNIVERSIDAD</a:t>
            </a:r>
          </a:p>
          <a:p>
            <a:r>
              <a:rPr lang="es-NI" sz="2400" b="1" dirty="0" smtClean="0"/>
              <a:t>Formación </a:t>
            </a:r>
            <a:r>
              <a:rPr lang="es-NI" sz="2400" b="1" dirty="0" smtClean="0"/>
              <a:t>y actualización docente</a:t>
            </a:r>
            <a:r>
              <a:rPr lang="es-NI" sz="2400" dirty="0" smtClean="0"/>
              <a:t>:</a:t>
            </a:r>
          </a:p>
          <a:p>
            <a:r>
              <a:rPr lang="es-NI" sz="2400" dirty="0" smtClean="0"/>
              <a:t>·  Sensibilización de la problemática de la discapacidad.</a:t>
            </a:r>
          </a:p>
          <a:p>
            <a:r>
              <a:rPr lang="es-NI" sz="2400" dirty="0" smtClean="0"/>
              <a:t>·  Estrategias didácticas específicas .</a:t>
            </a:r>
          </a:p>
          <a:p>
            <a:endParaRPr lang="es-MX" sz="2400" b="1" dirty="0" smtClean="0"/>
          </a:p>
          <a:p>
            <a:r>
              <a:rPr lang="es-MX" sz="2400" b="1" dirty="0" smtClean="0"/>
              <a:t>Revisión y adecuación curricular</a:t>
            </a:r>
            <a:r>
              <a:rPr lang="es-NI" sz="2400" dirty="0" smtClean="0"/>
              <a:t>· </a:t>
            </a:r>
            <a:r>
              <a:rPr lang="es-NI" sz="2400" dirty="0" smtClean="0"/>
              <a:t>Actualización </a:t>
            </a:r>
            <a:r>
              <a:rPr lang="es-NI" sz="2400" dirty="0" smtClean="0"/>
              <a:t>en </a:t>
            </a:r>
            <a:r>
              <a:rPr lang="es-NI" sz="2400" dirty="0" smtClean="0"/>
              <a:t>materia de discapacidad.</a:t>
            </a:r>
          </a:p>
          <a:p>
            <a:endParaRPr lang="es-NI" sz="2400" b="1" dirty="0" smtClean="0"/>
          </a:p>
          <a:p>
            <a:r>
              <a:rPr lang="es-NI" sz="2400" b="1" dirty="0" smtClean="0"/>
              <a:t>Participación de alumnos</a:t>
            </a:r>
            <a:r>
              <a:rPr lang="es-NI" sz="2400" dirty="0" smtClean="0"/>
              <a:t>: en la </a:t>
            </a:r>
            <a:r>
              <a:rPr lang="es-NI" sz="2400" dirty="0" smtClean="0"/>
              <a:t>creación de ayudas técnicas para </a:t>
            </a:r>
            <a:r>
              <a:rPr lang="es-NI" sz="2400" dirty="0" smtClean="0"/>
              <a:t>personas con </a:t>
            </a:r>
            <a:r>
              <a:rPr lang="es-NI" sz="2400" dirty="0" smtClean="0"/>
              <a:t>discapacidad. </a:t>
            </a:r>
            <a:endParaRPr lang="es-NI" sz="2400" dirty="0" smtClean="0"/>
          </a:p>
          <a:p>
            <a:r>
              <a:rPr lang="es-NI" sz="2400" dirty="0" smtClean="0"/>
              <a:t>Alumnos que realicen </a:t>
            </a:r>
            <a:r>
              <a:rPr lang="es-NI" sz="2400" dirty="0" smtClean="0"/>
              <a:t>rotaciones de APS o su </a:t>
            </a:r>
            <a:r>
              <a:rPr lang="es-NI" sz="2400" dirty="0" smtClean="0"/>
              <a:t>servicio social </a:t>
            </a:r>
            <a:r>
              <a:rPr lang="es-NI" sz="2400" dirty="0" smtClean="0"/>
              <a:t>en Instituciones </a:t>
            </a:r>
            <a:r>
              <a:rPr lang="es-NI" sz="2400" dirty="0" smtClean="0"/>
              <a:t>para personas con </a:t>
            </a:r>
            <a:r>
              <a:rPr lang="es-NI" sz="2400" dirty="0" smtClean="0"/>
              <a:t>discapacidad. </a:t>
            </a:r>
            <a:endParaRPr lang="es-NI" sz="2400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1800" b="1" dirty="0" smtClean="0"/>
              <a:t>PRIMER DIPLOMADO SOBRE DISCAPACIDAD  BASADO EN EL CURSO DE LA VIDA 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Y CON ENFASIS EN LA PRIMERA INFANCIA</a:t>
            </a: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NI" sz="1800" dirty="0" smtClean="0"/>
              <a:t/>
            </a:r>
            <a:br>
              <a:rPr lang="es-NI" sz="1800" dirty="0" smtClean="0"/>
            </a:br>
            <a:r>
              <a:rPr lang="es-MX" sz="1800" b="1" dirty="0" smtClean="0"/>
              <a:t> TRABAJO DE FIN DE CURSO</a:t>
            </a:r>
            <a:endParaRPr lang="es-NI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image006667"/>
          <p:cNvPicPr>
            <a:picLocks noChangeAspect="1" noChangeArrowheads="1"/>
          </p:cNvPicPr>
          <p:nvPr/>
        </p:nvPicPr>
        <p:blipFill>
          <a:blip r:embed="rId2"/>
          <a:srcRect l="54167" b="13333"/>
          <a:stretch>
            <a:fillRect/>
          </a:stretch>
        </p:blipFill>
        <p:spPr bwMode="auto">
          <a:xfrm>
            <a:off x="117475" y="0"/>
            <a:ext cx="4835525" cy="6858000"/>
          </a:xfrm>
          <a:prstGeom prst="rect">
            <a:avLst/>
          </a:prstGeom>
          <a:noFill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929190" y="1200150"/>
            <a:ext cx="375761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solidFill>
                  <a:srgbClr val="FF0000"/>
                </a:solidFill>
              </a:rPr>
              <a:t>"Deficiente"</a:t>
            </a:r>
          </a:p>
          <a:p>
            <a:pPr algn="ctr"/>
            <a:r>
              <a:rPr lang="es-MX" sz="2800" dirty="0">
                <a:solidFill>
                  <a:srgbClr val="FF0000"/>
                </a:solidFill>
              </a:rPr>
              <a:t>es aquel que no consigue modificar su vida, aceptando las imposiciones de otras personas de la sociedad en que vive, </a:t>
            </a:r>
          </a:p>
          <a:p>
            <a:pPr algn="ctr"/>
            <a:r>
              <a:rPr lang="es-MX" sz="2800" dirty="0">
                <a:solidFill>
                  <a:srgbClr val="FF0000"/>
                </a:solidFill>
              </a:rPr>
              <a:t>sin tener consciencia de que él es dueño de su destino...</a:t>
            </a:r>
          </a:p>
        </p:txBody>
      </p:sp>
    </p:spTree>
  </p:cSld>
  <p:clrMapOvr>
    <a:masterClrMapping/>
  </p:clrMapOvr>
  <p:transition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1130</Words>
  <Application>Microsoft Office PowerPoint</Application>
  <PresentationFormat>Presentación en pantalla (4:3)</PresentationFormat>
  <Paragraphs>183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PRIMER DIPLOMADO SOBRE DISCAPACIDAD  BASADO EN EL CURSO DE LA VIDA  Y CON ENFASIS EN LA PRIMERA INFANCIA   TRABAJO DE FIN DE CURSO       Presentado por: Dr. José Ángel Fajardo Fajardo Dr. Danilo Hernández Lic. Rosa Celinda Zamora Bellorín Lic. Zabrina A. Gutiérrez  Dra. Margarita Pérez López  </vt:lpstr>
      <vt:lpstr>PRIMER DIPLOMADO SOBRE DISCAPACIDAD  BASADO EN EL CURSO DE LA VIDA  Y CON ENFASIS EN LA PRIMERA INFANCIA   TRABAJO DE FIN DE CURSO</vt:lpstr>
      <vt:lpstr>PRIMER DIPLOMADO SOBRE DISCAPACIDAD  BASADO EN EL CURSO DE LA VIDA  Y CON ENFASIS EN LA PRIMERA INFANCIA   TRABAJO DE FIN DE CURSO</vt:lpstr>
      <vt:lpstr>PRIMER DIPLOMADO SOBRE DISCAPACIDAD  BASADO EN EL CURSO DE LA VIDA  Y CON ENFASIS EN LA PRIMERA INFANCIA  TRABAJO DE FIN DE CURSO</vt:lpstr>
      <vt:lpstr>PRIMER DIPLOMADO SOBRE DISCAPACIDAD  BASADO EN EL CURSO DE LA VIDA  Y CON ENFASIS EN LA PRIMERA INFANCIA  TRABAJO DE FIN DE CURSO</vt:lpstr>
      <vt:lpstr>PRIMER DIPLOMADO SOBRE DISCAPACIDAD  BASADO EN EL CURSO DE LA VIDA  Y CON ENFASIS EN LA PRIMERA INFANCIA  TRABAJO DE FIN DE CURSO</vt:lpstr>
      <vt:lpstr>PRIMER DIPLOMADO SOBRE DISCAPACIDAD  BASADO EN EL CURSO DE LA VIDA  Y CON ENFASIS EN LA PRIMERA INFANCIA   TRABAJO DE FIN DE CURSO</vt:lpstr>
      <vt:lpstr>PRIMER DIPLOMADO SOBRE DISCAPACIDAD  BASADO EN EL CURSO DE LA VIDA  Y CON ENFASIS EN LA PRIMERA INFANCIA   TRABAJO DE FIN DE CURSO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26-mar-11 11:32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 DIPLOMADO SOBRE DISCAPACIDAD  BASADO EN EL CURSO DE LA VIDA  Y CON ENFASIS EN LA PRIMERA INFANCIA   TRABAJO DE FIN DE CURSO   Presentado por: Dr. José Ángel Fajardo Fajardo Dr. Danilo Hernández Lic. Rosa Celinda Zamora Bellorín Lic. Zabrina A. Gutiérrez  Dra. Margarita Pérez López  </dc:title>
  <dc:creator>usuario</dc:creator>
  <cp:lastModifiedBy>usuario</cp:lastModifiedBy>
  <cp:revision>38</cp:revision>
  <dcterms:created xsi:type="dcterms:W3CDTF">2011-03-23T21:24:47Z</dcterms:created>
  <dcterms:modified xsi:type="dcterms:W3CDTF">2011-03-26T17:37:25Z</dcterms:modified>
</cp:coreProperties>
</file>